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88" r:id="rId3"/>
    <p:sldMasterId id="2147483724" r:id="rId4"/>
    <p:sldMasterId id="2147483731" r:id="rId5"/>
    <p:sldMasterId id="2147483733" r:id="rId6"/>
    <p:sldMasterId id="2147483735" r:id="rId7"/>
    <p:sldMasterId id="2147483745" r:id="rId8"/>
    <p:sldMasterId id="2147483747" r:id="rId9"/>
    <p:sldMasterId id="2147483749" r:id="rId10"/>
    <p:sldMasterId id="2147483751" r:id="rId11"/>
    <p:sldMasterId id="2147483753" r:id="rId12"/>
    <p:sldMasterId id="2147483759" r:id="rId13"/>
    <p:sldMasterId id="2147483761" r:id="rId14"/>
    <p:sldMasterId id="2147483763" r:id="rId15"/>
  </p:sldMasterIdLst>
  <p:notesMasterIdLst>
    <p:notesMasterId r:id="rId39"/>
  </p:notesMasterIdLst>
  <p:sldIdLst>
    <p:sldId id="413" r:id="rId16"/>
    <p:sldId id="439" r:id="rId17"/>
    <p:sldId id="412" r:id="rId18"/>
    <p:sldId id="410" r:id="rId19"/>
    <p:sldId id="415" r:id="rId20"/>
    <p:sldId id="411" r:id="rId21"/>
    <p:sldId id="416" r:id="rId22"/>
    <p:sldId id="417" r:id="rId23"/>
    <p:sldId id="420" r:id="rId24"/>
    <p:sldId id="418" r:id="rId25"/>
    <p:sldId id="436" r:id="rId26"/>
    <p:sldId id="272" r:id="rId27"/>
    <p:sldId id="437" r:id="rId28"/>
    <p:sldId id="438" r:id="rId29"/>
    <p:sldId id="426" r:id="rId30"/>
    <p:sldId id="427" r:id="rId31"/>
    <p:sldId id="428" r:id="rId32"/>
    <p:sldId id="429" r:id="rId33"/>
    <p:sldId id="430" r:id="rId34"/>
    <p:sldId id="433" r:id="rId35"/>
    <p:sldId id="434" r:id="rId36"/>
    <p:sldId id="435" r:id="rId37"/>
    <p:sldId id="39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0" autoAdjust="0"/>
  </p:normalViewPr>
  <p:slideViewPr>
    <p:cSldViewPr>
      <p:cViewPr varScale="1">
        <p:scale>
          <a:sx n="64" d="100"/>
          <a:sy n="64" d="100"/>
        </p:scale>
        <p:origin x="-156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E885F-F7DE-458E-BF68-21942E663F6E}" type="datetimeFigureOut">
              <a:rPr lang="en-US" smtClean="0"/>
              <a:pPr/>
              <a:t>1/31/2013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608BA-A446-45B4-9D3B-8410E847636F}" type="slidenum">
              <a:rPr lang="en-GB" smtClean="0"/>
              <a:pPr/>
              <a:t>‹#›</a:t>
            </a:fld>
            <a:endParaRPr lang="en-GB"/>
          </a:p>
        </p:txBody>
      </p:sp>
    </p:spTree>
    <p:extLst>
      <p:ext uri="{BB962C8B-B14F-4D97-AF65-F5344CB8AC3E}">
        <p14:creationId xmlns:p14="http://schemas.microsoft.com/office/powerpoint/2010/main" val="381862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B17E93-3A52-483F-BC77-F5F8CC7FDD8B}" type="slidenum">
              <a:rPr lang="en-GB" smtClean="0">
                <a:solidFill>
                  <a:srgbClr val="000000"/>
                </a:solidFill>
              </a:rPr>
              <a:pPr/>
              <a:t>12</a:t>
            </a:fld>
            <a:endParaRPr lang="en-GB">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8B17E93-3A52-483F-BC77-F5F8CC7FDD8B}" type="slidenum">
              <a:rPr lang="en-GB" smtClean="0"/>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608BA-A446-45B4-9D3B-8410E847636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7BA686-7A4C-4B2C-B5FC-B836DB94B048}" type="datetimeFigureOut">
              <a:rPr lang="en-US" smtClean="0"/>
              <a:pPr/>
              <a:t>1/31/2013</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14A9BDA7-5477-444E-BEE0-04E059F33236}" type="slidenum">
              <a:rPr lang="en-GB" smtClean="0"/>
              <a:pPr/>
              <a:t>‹#›</a:t>
            </a:fld>
            <a:endParaRPr lang="en-GB"/>
          </a:p>
        </p:txBody>
      </p:sp>
      <p:sp>
        <p:nvSpPr>
          <p:cNvPr id="5" name="TextBox 4"/>
          <p:cNvSpPr txBox="1"/>
          <p:nvPr userDrawn="1"/>
        </p:nvSpPr>
        <p:spPr>
          <a:xfrm>
            <a:off x="7715272" y="0"/>
            <a:ext cx="1428728" cy="276999"/>
          </a:xfrm>
          <a:prstGeom prst="rect">
            <a:avLst/>
          </a:prstGeom>
          <a:solidFill>
            <a:srgbClr val="92D050"/>
          </a:solidFill>
        </p:spPr>
        <p:txBody>
          <a:bodyPr wrap="square" rtlCol="0">
            <a:spAutoFit/>
          </a:bodyPr>
          <a:lstStyle/>
          <a:p>
            <a:pPr algn="ctr"/>
            <a:r>
              <a:rPr lang="en-GB" sz="1200" dirty="0" smtClean="0">
                <a:solidFill>
                  <a:schemeClr val="bg1"/>
                </a:solidFill>
                <a:latin typeface="Xpress SF" pitchFamily="2" charset="0"/>
              </a:rPr>
              <a:t>Foster + freeman</a:t>
            </a:r>
            <a:endParaRPr lang="en-GB" sz="1200" dirty="0">
              <a:solidFill>
                <a:schemeClr val="bg1"/>
              </a:solidFill>
              <a:latin typeface="Xpress SF" pitchFamily="2" charset="0"/>
            </a:endParaRPr>
          </a:p>
        </p:txBody>
      </p:sp>
    </p:spTree>
  </p:cSld>
  <p:clrMapOvr>
    <a:masterClrMapping/>
  </p:clrMapOvr>
  <p:transition spd="med" advTm="3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3D51ADDE-628E-416E-BE1A-55555C519DA2}" type="slidenum">
              <a:rPr lang="en-GB" smtClean="0">
                <a:solidFill>
                  <a:prstClr val="black"/>
                </a:solidFill>
              </a:rPr>
              <a:pPr/>
              <a:t>‹#›</a:t>
            </a:fld>
            <a:endParaRPr lang="en-GB">
              <a:solidFill>
                <a:prstClr val="black"/>
              </a:solidFill>
            </a:endParaRPr>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3D51ADDE-628E-416E-BE1A-55555C519DA2}" type="slidenum">
              <a:rPr lang="en-GB" smtClean="0">
                <a:solidFill>
                  <a:prstClr val="black"/>
                </a:solidFill>
              </a:rPr>
              <a:pPr/>
              <a:t>‹#›</a:t>
            </a:fld>
            <a:endParaRPr lang="en-GB">
              <a:solidFill>
                <a:prstClr val="black"/>
              </a:solidFill>
            </a:endParaRPr>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GB">
              <a:solidFill>
                <a:prstClr val="black"/>
              </a:solidFill>
            </a:endParaRPr>
          </a:p>
        </p:txBody>
      </p:sp>
      <p:sp>
        <p:nvSpPr>
          <p:cNvPr id="3" name="Footer Placeholder 2"/>
          <p:cNvSpPr>
            <a:spLocks noGrp="1"/>
          </p:cNvSpPr>
          <p:nvPr>
            <p:ph type="ftr" sz="quarter" idx="11"/>
          </p:nvPr>
        </p:nvSpPr>
        <p:spPr/>
        <p:txBody>
          <a:bodyPr/>
          <a:lstStyle>
            <a:extLst/>
          </a:lstStyle>
          <a:p>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fld id="{3D51ADDE-628E-416E-BE1A-55555C519DA2}" type="slidenum">
              <a:rPr lang="en-GB" smtClean="0">
                <a:solidFill>
                  <a:prstClr val="black"/>
                </a:solidFill>
              </a:rPr>
              <a:pPr/>
              <a:t>‹#›</a:t>
            </a:fld>
            <a:endParaRPr lang="en-GB">
              <a:solidFill>
                <a:prstClr val="black"/>
              </a:solidFill>
            </a:endParaRPr>
          </a:p>
        </p:txBody>
      </p:sp>
      <p:pic>
        <p:nvPicPr>
          <p:cNvPr id="11267" name="Picture 3"/>
          <p:cNvPicPr>
            <a:picLocks noChangeAspect="1" noChangeArrowheads="1"/>
          </p:cNvPicPr>
          <p:nvPr userDrawn="1"/>
        </p:nvPicPr>
        <p:blipFill>
          <a:blip r:embed="rId2" cstate="print"/>
          <a:srcRect/>
          <a:stretch>
            <a:fillRect/>
          </a:stretch>
        </p:blipFill>
        <p:spPr bwMode="auto">
          <a:xfrm>
            <a:off x="7877175" y="6543675"/>
            <a:ext cx="1266825" cy="3143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9A72C7-3797-4C93-834B-AD0F888E0E80}"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GB">
              <a:solidFill>
                <a:prstClr val="black"/>
              </a:solidFill>
              <a:latin typeface="Arial" pitchFamily="34"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GB">
              <a:solidFill>
                <a:prstClr val="black"/>
              </a:solidFill>
              <a:latin typeface="Arial" pitchFamily="34"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F16F4B47-0AE5-4B9B-9D4C-A172427D50CB}" type="slidenum">
              <a:rPr lang="en-GB" smtClean="0">
                <a:solidFill>
                  <a:prstClr val="black"/>
                </a:solidFill>
                <a:latin typeface="Arial" pitchFamily="34" charset="0"/>
              </a:rPr>
              <a:pPr fontAlgn="base">
                <a:spcBef>
                  <a:spcPct val="0"/>
                </a:spcBef>
                <a:spcAft>
                  <a:spcPct val="0"/>
                </a:spcAft>
              </a:pPr>
              <a:t>‹#›</a:t>
            </a:fld>
            <a:endParaRPr lang="en-GB">
              <a:solidFill>
                <a:prstClr val="black"/>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Lst>
  <p:transition>
    <p:dissolv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5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5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6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6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GB">
              <a:solidFill>
                <a:prstClr val="black"/>
              </a:solidFill>
              <a:latin typeface="Arial" pitchFamily="34"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GB">
              <a:solidFill>
                <a:prstClr val="black"/>
              </a:solidFill>
              <a:latin typeface="Arial" pitchFamily="34"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F16F4B47-0AE5-4B9B-9D4C-A172427D50CB}" type="slidenum">
              <a:rPr lang="en-GB" smtClean="0">
                <a:solidFill>
                  <a:prstClr val="black"/>
                </a:solidFill>
                <a:latin typeface="Arial" pitchFamily="34" charset="0"/>
              </a:rPr>
              <a:pPr fontAlgn="base">
                <a:spcBef>
                  <a:spcPct val="0"/>
                </a:spcBef>
                <a:spcAft>
                  <a:spcPct val="0"/>
                </a:spcAft>
              </a:pPr>
              <a:t>‹#›</a:t>
            </a:fld>
            <a:endParaRPr lang="en-GB">
              <a:solidFill>
                <a:prstClr val="black"/>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3" r:id="rId1"/>
  </p:sldLayoutIdLst>
  <p:transition>
    <p:dissolv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GB">
              <a:solidFill>
                <a:prstClr val="black"/>
              </a:solidFill>
              <a:latin typeface="Arial" pitchFamily="34"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GB">
              <a:solidFill>
                <a:prstClr val="black"/>
              </a:solidFill>
              <a:latin typeface="Arial" pitchFamily="34"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F16F4B47-0AE5-4B9B-9D4C-A172427D50CB}" type="slidenum">
              <a:rPr lang="en-GB" smtClean="0">
                <a:solidFill>
                  <a:prstClr val="black"/>
                </a:solidFill>
                <a:latin typeface="Arial" pitchFamily="34" charset="0"/>
              </a:rPr>
              <a:pPr fontAlgn="base">
                <a:spcBef>
                  <a:spcPct val="0"/>
                </a:spcBef>
                <a:spcAft>
                  <a:spcPct val="0"/>
                </a:spcAft>
              </a:pPr>
              <a:t>‹#›</a:t>
            </a:fld>
            <a:endParaRPr lang="en-GB">
              <a:solidFill>
                <a:prstClr val="black"/>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Lst>
  <p:transition>
    <p:dissolv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sz="240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GB">
              <a:solidFill>
                <a:prstClr val="black"/>
              </a:solidFill>
              <a:latin typeface="Arial" pitchFamily="34"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GB">
              <a:solidFill>
                <a:prstClr val="black"/>
              </a:solidFill>
              <a:latin typeface="Arial" pitchFamily="34"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F16F4B47-0AE5-4B9B-9D4C-A172427D50CB}" type="slidenum">
              <a:rPr lang="en-GB" smtClean="0">
                <a:solidFill>
                  <a:prstClr val="black"/>
                </a:solidFill>
                <a:latin typeface="Arial" pitchFamily="34" charset="0"/>
              </a:rPr>
              <a:pPr fontAlgn="base">
                <a:spcBef>
                  <a:spcPct val="0"/>
                </a:spcBef>
                <a:spcAft>
                  <a:spcPct val="0"/>
                </a:spcAft>
              </a:pPr>
              <a:t>‹#›</a:t>
            </a:fld>
            <a:endParaRPr lang="en-GB">
              <a:solidFill>
                <a:prstClr val="black"/>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25" r:id="rId1"/>
  </p:sldLayoutIdLst>
  <p:transition>
    <p:dissolv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4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97A776-8E20-4121-9C82-3CE8C20826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4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Esther@Neateimaging.com" TargetMode="External"/><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www.neateimagin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1378" name="WordArt 2"/>
          <p:cNvSpPr>
            <a:spLocks noChangeArrowheads="1" noChangeShapeType="1" noTextEdit="1"/>
          </p:cNvSpPr>
          <p:nvPr/>
        </p:nvSpPr>
        <p:spPr bwMode="auto">
          <a:xfrm>
            <a:off x="1219200" y="3505200"/>
            <a:ext cx="7239000" cy="2438400"/>
          </a:xfrm>
          <a:prstGeom prst="rect">
            <a:avLst/>
          </a:prstGeom>
        </p:spPr>
        <p:txBody>
          <a:bodyPr wrap="none" fromWordArt="1">
            <a:prstTxWarp prst="textPlain">
              <a:avLst>
                <a:gd name="adj" fmla="val 50000"/>
              </a:avLst>
            </a:prstTxWarp>
            <a:scene3d>
              <a:camera prst="legacyPerspectiveBottomRight">
                <a:rot lat="0" lon="21239999" rev="0"/>
              </a:camera>
              <a:lightRig rig="legacyHarsh4" dir="b"/>
            </a:scene3d>
            <a:sp3d extrusionH="430200" prstMaterial="legacyMetal">
              <a:extrusionClr>
                <a:srgbClr val="C0C0C0"/>
              </a:extrusionClr>
            </a:sp3d>
          </a:bodyPr>
          <a:lstStyle/>
          <a:p>
            <a:pPr algn="ctr" fontAlgn="base">
              <a:spcBef>
                <a:spcPct val="0"/>
              </a:spcBef>
              <a:spcAft>
                <a:spcPct val="0"/>
              </a:spcAft>
            </a:pPr>
            <a:r>
              <a:rPr lang="en-GB" sz="3600" kern="1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Image Authentication</a:t>
            </a:r>
          </a:p>
        </p:txBody>
      </p:sp>
      <p:pic>
        <p:nvPicPr>
          <p:cNvPr id="101379" name="Picture 3" descr="C:\My Documents\signum3.t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381000"/>
            <a:ext cx="4648200" cy="1171575"/>
          </a:xfrm>
          <a:prstGeom prst="rect">
            <a:avLst/>
          </a:prstGeom>
          <a:noFill/>
        </p:spPr>
      </p:pic>
    </p:spTree>
  </p:cSld>
  <p:clrMapOvr>
    <a:masterClrMapping/>
  </p:clrMapOvr>
  <p:transition advTm="9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ipe(left)">
                                      <p:cBhvr>
                                        <p:cTn id="7" dur="5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838200" y="1447800"/>
          <a:ext cx="7467600" cy="3675063"/>
        </p:xfrm>
        <a:graphic>
          <a:graphicData uri="http://schemas.openxmlformats.org/presentationml/2006/ole">
            <mc:AlternateContent xmlns:mc="http://schemas.openxmlformats.org/markup-compatibility/2006">
              <mc:Choice xmlns:v="urn:schemas-microsoft-com:vml" Requires="v">
                <p:oleObj spid="_x0000_s310275" name="Image" r:id="rId4" imgW="3824921" imgH="1880692" progId="Photoshop.Image.11">
                  <p:embed/>
                </p:oleObj>
              </mc:Choice>
              <mc:Fallback>
                <p:oleObj name="Image" r:id="rId4" imgW="3824921" imgH="1880692" progId="Photoshop.Image.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7467600" cy="3675063"/>
                      </a:xfrm>
                      <a:prstGeom prst="rect">
                        <a:avLst/>
                      </a:prstGeom>
                      <a:noFill/>
                      <a:ln>
                        <a:noFill/>
                      </a:ln>
                      <a:effectLst>
                        <a:outerShdw dist="152928" dir="2498012"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8547" name="Picture 3" descr="C:\draw\positive.TIF"/>
          <p:cNvPicPr>
            <a:picLocks noChangeAspect="1" noChangeArrowheads="1"/>
          </p:cNvPicPr>
          <p:nvPr/>
        </p:nvPicPr>
        <p:blipFill>
          <a:blip r:embed="rId6" cstate="print">
            <a:clrChange>
              <a:clrFrom>
                <a:srgbClr val="151517"/>
              </a:clrFrom>
              <a:clrTo>
                <a:srgbClr val="151517">
                  <a:alpha val="0"/>
                </a:srgbClr>
              </a:clrTo>
            </a:clrChange>
          </a:blip>
          <a:srcRect/>
          <a:stretch>
            <a:fillRect/>
          </a:stretch>
        </p:blipFill>
        <p:spPr bwMode="auto">
          <a:xfrm>
            <a:off x="4953000" y="5257800"/>
            <a:ext cx="3886200" cy="1143000"/>
          </a:xfrm>
          <a:prstGeom prst="rect">
            <a:avLst/>
          </a:prstGeom>
          <a:noFill/>
          <a:effectLst>
            <a:outerShdw dist="35921" dir="2700000" algn="ctr" rotWithShape="0">
              <a:srgbClr val="5F5F5F"/>
            </a:outerShdw>
          </a:effectLst>
        </p:spPr>
      </p:pic>
      <p:pic>
        <p:nvPicPr>
          <p:cNvPr id="108548" name="Picture 4" descr="C:\draw\nagative.TIF"/>
          <p:cNvPicPr>
            <a:picLocks noChangeAspect="1" noChangeArrowheads="1"/>
          </p:cNvPicPr>
          <p:nvPr/>
        </p:nvPicPr>
        <p:blipFill>
          <a:blip r:embed="rId7" cstate="print">
            <a:clrChange>
              <a:clrFrom>
                <a:srgbClr val="151517"/>
              </a:clrFrom>
              <a:clrTo>
                <a:srgbClr val="151517">
                  <a:alpha val="0"/>
                </a:srgbClr>
              </a:clrTo>
            </a:clrChange>
          </a:blip>
          <a:srcRect/>
          <a:stretch>
            <a:fillRect/>
          </a:stretch>
        </p:blipFill>
        <p:spPr bwMode="auto">
          <a:xfrm>
            <a:off x="838200" y="5257800"/>
            <a:ext cx="4267200" cy="1143000"/>
          </a:xfrm>
          <a:prstGeom prst="rect">
            <a:avLst/>
          </a:prstGeom>
          <a:noFill/>
          <a:effectLst>
            <a:outerShdw dist="35921" dir="2700000" algn="ctr" rotWithShape="0">
              <a:srgbClr val="5F5F5F"/>
            </a:outerShdw>
          </a:effectLst>
        </p:spPr>
      </p:pic>
    </p:spTree>
  </p:cSld>
  <p:clrMapOvr>
    <a:masterClrMapping/>
  </p:clrMapOvr>
  <p:transition advTm="18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4000"/>
                                  </p:stCondLst>
                                  <p:childTnLst>
                                    <p:set>
                                      <p:cBhvr>
                                        <p:cTn id="6" dur="1" fill="hold">
                                          <p:stCondLst>
                                            <p:cond delay="0"/>
                                          </p:stCondLst>
                                        </p:cTn>
                                        <p:tgtEl>
                                          <p:spTgt spid="108548"/>
                                        </p:tgtEl>
                                        <p:attrNameLst>
                                          <p:attrName>style.visibility</p:attrName>
                                        </p:attrNameLst>
                                      </p:cBhvr>
                                      <p:to>
                                        <p:strVal val="visible"/>
                                      </p:to>
                                    </p:set>
                                    <p:animEffect transition="in" filter="wipe(left)">
                                      <p:cBhvr>
                                        <p:cTn id="7" dur="500"/>
                                        <p:tgtEl>
                                          <p:spTgt spid="108548"/>
                                        </p:tgtEl>
                                      </p:cBhvr>
                                    </p:animEffect>
                                  </p:childTnLst>
                                </p:cTn>
                              </p:par>
                            </p:childTnLst>
                          </p:cTn>
                        </p:par>
                        <p:par>
                          <p:cTn id="8" fill="hold">
                            <p:stCondLst>
                              <p:cond delay="4500"/>
                            </p:stCondLst>
                            <p:childTnLst>
                              <p:par>
                                <p:cTn id="9" presetID="22" presetClass="entr" presetSubtype="8" fill="hold" nodeType="afterEffect">
                                  <p:stCondLst>
                                    <p:cond delay="3000"/>
                                  </p:stCondLst>
                                  <p:childTnLst>
                                    <p:set>
                                      <p:cBhvr>
                                        <p:cTn id="10" dur="1" fill="hold">
                                          <p:stCondLst>
                                            <p:cond delay="0"/>
                                          </p:stCondLst>
                                        </p:cTn>
                                        <p:tgtEl>
                                          <p:spTgt spid="108547"/>
                                        </p:tgtEl>
                                        <p:attrNameLst>
                                          <p:attrName>style.visibility</p:attrName>
                                        </p:attrNameLst>
                                      </p:cBhvr>
                                      <p:to>
                                        <p:strVal val="visible"/>
                                      </p:to>
                                    </p:set>
                                    <p:animEffect transition="in" filter="wipe(left)">
                                      <p:cBhvr>
                                        <p:cTn id="11"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762000" y="361950"/>
            <a:ext cx="2933700" cy="5715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GB" sz="36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Digital Negative</a:t>
            </a:r>
          </a:p>
        </p:txBody>
      </p:sp>
      <p:sp>
        <p:nvSpPr>
          <p:cNvPr id="3" name="WordArt 3"/>
          <p:cNvSpPr>
            <a:spLocks noChangeArrowheads="1" noChangeShapeType="1" noTextEdit="1"/>
          </p:cNvSpPr>
          <p:nvPr/>
        </p:nvSpPr>
        <p:spPr bwMode="auto">
          <a:xfrm>
            <a:off x="5562600" y="361950"/>
            <a:ext cx="2568575" cy="5715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GB" sz="36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Working copy</a:t>
            </a:r>
          </a:p>
        </p:txBody>
      </p:sp>
      <p:sp>
        <p:nvSpPr>
          <p:cNvPr id="4" name="AutoShape 4"/>
          <p:cNvSpPr>
            <a:spLocks noChangeArrowheads="1"/>
          </p:cNvSpPr>
          <p:nvPr/>
        </p:nvSpPr>
        <p:spPr bwMode="auto">
          <a:xfrm>
            <a:off x="1857356" y="1071546"/>
            <a:ext cx="685800" cy="914400"/>
          </a:xfrm>
          <a:prstGeom prst="downArrow">
            <a:avLst>
              <a:gd name="adj1" fmla="val 50000"/>
              <a:gd name="adj2" fmla="val 33333"/>
            </a:avLst>
          </a:prstGeom>
          <a:solidFill>
            <a:srgbClr val="292929"/>
          </a:solidFill>
          <a:ln w="12700">
            <a:solidFill>
              <a:srgbClr val="B2B2B2"/>
            </a:solidFill>
            <a:miter lim="800000"/>
            <a:headEnd/>
            <a:tailEnd/>
          </a:ln>
          <a:effectLst>
            <a:outerShdw dist="35921" dir="2700000" algn="ctr" rotWithShape="0">
              <a:srgbClr val="292929"/>
            </a:outerShdw>
          </a:effectLst>
        </p:spPr>
        <p:txBody>
          <a:bodyPr wrap="none" lIns="92075" tIns="46038" rIns="92075" bIns="46038" anchor="ctr"/>
          <a:lstStyle/>
          <a:p>
            <a:pPr fontAlgn="base">
              <a:spcBef>
                <a:spcPct val="0"/>
              </a:spcBef>
              <a:spcAft>
                <a:spcPct val="0"/>
              </a:spcAft>
            </a:pPr>
            <a:endParaRPr lang="en-GB" sz="2400" smtClean="0">
              <a:solidFill>
                <a:srgbClr val="000000"/>
              </a:solidFill>
            </a:endParaRPr>
          </a:p>
        </p:txBody>
      </p:sp>
      <p:sp>
        <p:nvSpPr>
          <p:cNvPr id="5" name="Text Box 5"/>
          <p:cNvSpPr txBox="1">
            <a:spLocks noChangeArrowheads="1"/>
          </p:cNvSpPr>
          <p:nvPr/>
        </p:nvSpPr>
        <p:spPr bwMode="auto">
          <a:xfrm>
            <a:off x="762000" y="5181600"/>
            <a:ext cx="3048000" cy="147797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r>
              <a:rPr lang="en-GB" dirty="0" smtClean="0">
                <a:solidFill>
                  <a:srgbClr val="292929"/>
                </a:solidFill>
              </a:rPr>
              <a:t>Bit for bit copy of the original image. The file is saved with lossless coding such as TIFF or BMP.</a:t>
            </a:r>
            <a:endParaRPr lang="en-US" dirty="0" smtClean="0">
              <a:solidFill>
                <a:srgbClr val="292929"/>
              </a:solidFill>
            </a:endParaRPr>
          </a:p>
        </p:txBody>
      </p:sp>
      <p:sp>
        <p:nvSpPr>
          <p:cNvPr id="6" name="Text Box 6"/>
          <p:cNvSpPr txBox="1">
            <a:spLocks noChangeArrowheads="1"/>
          </p:cNvSpPr>
          <p:nvPr/>
        </p:nvSpPr>
        <p:spPr bwMode="auto">
          <a:xfrm>
            <a:off x="381000" y="2209800"/>
            <a:ext cx="3810000" cy="175496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r>
              <a:rPr lang="en-GB" dirty="0" smtClean="0">
                <a:solidFill>
                  <a:srgbClr val="292929"/>
                </a:solidFill>
              </a:rPr>
              <a:t>Authenticated with </a:t>
            </a:r>
            <a:r>
              <a:rPr lang="en-GB" dirty="0" err="1" smtClean="0">
                <a:solidFill>
                  <a:srgbClr val="292929"/>
                </a:solidFill>
              </a:rPr>
              <a:t>Veridata</a:t>
            </a:r>
            <a:r>
              <a:rPr lang="en-GB" dirty="0" smtClean="0">
                <a:solidFill>
                  <a:srgbClr val="292929"/>
                </a:solidFill>
              </a:rPr>
              <a:t> at the point of image capture. A check-sum number(encrypted to 192 bits) is written into the original image to prevent any image tampering.</a:t>
            </a:r>
            <a:endParaRPr lang="en-US" dirty="0" smtClean="0">
              <a:solidFill>
                <a:srgbClr val="292929"/>
              </a:solidFill>
            </a:endParaRPr>
          </a:p>
        </p:txBody>
      </p:sp>
      <p:sp>
        <p:nvSpPr>
          <p:cNvPr id="7" name="AutoShape 7"/>
          <p:cNvSpPr>
            <a:spLocks noChangeArrowheads="1"/>
          </p:cNvSpPr>
          <p:nvPr/>
        </p:nvSpPr>
        <p:spPr bwMode="auto">
          <a:xfrm>
            <a:off x="1828800" y="3962400"/>
            <a:ext cx="685800" cy="914400"/>
          </a:xfrm>
          <a:prstGeom prst="downArrow">
            <a:avLst>
              <a:gd name="adj1" fmla="val 50000"/>
              <a:gd name="adj2" fmla="val 33333"/>
            </a:avLst>
          </a:prstGeom>
          <a:solidFill>
            <a:srgbClr val="292929"/>
          </a:solidFill>
          <a:ln w="12700">
            <a:solidFill>
              <a:srgbClr val="B2B2B2"/>
            </a:solidFill>
            <a:miter lim="800000"/>
            <a:headEnd/>
            <a:tailEnd/>
          </a:ln>
          <a:effectLst>
            <a:outerShdw dist="35921" dir="2700000" algn="ctr" rotWithShape="0">
              <a:srgbClr val="292929"/>
            </a:outerShdw>
          </a:effectLst>
        </p:spPr>
        <p:txBody>
          <a:bodyPr wrap="none" lIns="92075" tIns="46038" rIns="92075" bIns="46038" anchor="ctr"/>
          <a:lstStyle/>
          <a:p>
            <a:pPr fontAlgn="base">
              <a:spcBef>
                <a:spcPct val="0"/>
              </a:spcBef>
              <a:spcAft>
                <a:spcPct val="0"/>
              </a:spcAft>
            </a:pPr>
            <a:endParaRPr lang="en-GB" sz="2400" smtClean="0">
              <a:solidFill>
                <a:srgbClr val="000000"/>
              </a:solidFill>
            </a:endParaRPr>
          </a:p>
        </p:txBody>
      </p:sp>
      <p:sp>
        <p:nvSpPr>
          <p:cNvPr id="8" name="Text Box 8"/>
          <p:cNvSpPr txBox="1">
            <a:spLocks noChangeArrowheads="1"/>
          </p:cNvSpPr>
          <p:nvPr/>
        </p:nvSpPr>
        <p:spPr bwMode="auto">
          <a:xfrm>
            <a:off x="5334000" y="2209800"/>
            <a:ext cx="3429000" cy="13112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r>
              <a:rPr lang="en-GB" sz="2000" dirty="0" smtClean="0">
                <a:solidFill>
                  <a:srgbClr val="292929"/>
                </a:solidFill>
              </a:rPr>
              <a:t>Enhanced with digital processing techniques to improve the usefulness of the image.</a:t>
            </a:r>
            <a:endParaRPr lang="en-US" sz="2000" dirty="0" smtClean="0">
              <a:solidFill>
                <a:srgbClr val="292929"/>
              </a:solidFill>
            </a:endParaRPr>
          </a:p>
        </p:txBody>
      </p:sp>
      <p:sp>
        <p:nvSpPr>
          <p:cNvPr id="9" name="AutoShape 9"/>
          <p:cNvSpPr>
            <a:spLocks noChangeArrowheads="1"/>
          </p:cNvSpPr>
          <p:nvPr/>
        </p:nvSpPr>
        <p:spPr bwMode="auto">
          <a:xfrm>
            <a:off x="6553200" y="1066800"/>
            <a:ext cx="685800" cy="914400"/>
          </a:xfrm>
          <a:prstGeom prst="downArrow">
            <a:avLst>
              <a:gd name="adj1" fmla="val 50000"/>
              <a:gd name="adj2" fmla="val 33333"/>
            </a:avLst>
          </a:prstGeom>
          <a:solidFill>
            <a:srgbClr val="292929"/>
          </a:solidFill>
          <a:ln w="12700">
            <a:solidFill>
              <a:srgbClr val="B2B2B2"/>
            </a:solidFill>
            <a:miter lim="800000"/>
            <a:headEnd/>
            <a:tailEnd/>
          </a:ln>
          <a:effectLst>
            <a:outerShdw dist="35921" dir="2700000" algn="ctr" rotWithShape="0">
              <a:srgbClr val="292929"/>
            </a:outerShdw>
          </a:effectLst>
        </p:spPr>
        <p:txBody>
          <a:bodyPr wrap="none" lIns="92075" tIns="46038" rIns="92075" bIns="46038" anchor="ctr"/>
          <a:lstStyle/>
          <a:p>
            <a:pPr fontAlgn="base">
              <a:spcBef>
                <a:spcPct val="0"/>
              </a:spcBef>
              <a:spcAft>
                <a:spcPct val="0"/>
              </a:spcAft>
            </a:pPr>
            <a:endParaRPr lang="en-GB" sz="2400" smtClean="0">
              <a:solidFill>
                <a:srgbClr val="000000"/>
              </a:solidFill>
            </a:endParaRPr>
          </a:p>
        </p:txBody>
      </p:sp>
      <p:sp>
        <p:nvSpPr>
          <p:cNvPr id="10" name="Text Box 10"/>
          <p:cNvSpPr txBox="1">
            <a:spLocks noChangeArrowheads="1"/>
          </p:cNvSpPr>
          <p:nvPr/>
        </p:nvSpPr>
        <p:spPr bwMode="auto">
          <a:xfrm>
            <a:off x="5105400" y="4724400"/>
            <a:ext cx="3657600" cy="206274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r>
              <a:rPr lang="en-GB" dirty="0" smtClean="0">
                <a:solidFill>
                  <a:srgbClr val="292929"/>
                </a:solidFill>
              </a:rPr>
              <a:t>Stored in any file format and compressed to any ratio. It can be stored with </a:t>
            </a:r>
            <a:r>
              <a:rPr lang="en-GB" dirty="0" err="1" smtClean="0">
                <a:solidFill>
                  <a:srgbClr val="292929"/>
                </a:solidFill>
              </a:rPr>
              <a:t>lossy</a:t>
            </a:r>
            <a:r>
              <a:rPr lang="en-GB" dirty="0" smtClean="0">
                <a:solidFill>
                  <a:srgbClr val="292929"/>
                </a:solidFill>
              </a:rPr>
              <a:t> compression algorithms to allow for data transfer from mobile and land based networks</a:t>
            </a:r>
            <a:r>
              <a:rPr lang="en-GB" sz="2000" dirty="0" smtClean="0">
                <a:solidFill>
                  <a:srgbClr val="292929"/>
                </a:solidFill>
              </a:rPr>
              <a:t>. </a:t>
            </a:r>
            <a:endParaRPr lang="en-US" sz="2000" dirty="0" smtClean="0">
              <a:solidFill>
                <a:srgbClr val="292929"/>
              </a:solidFill>
            </a:endParaRPr>
          </a:p>
        </p:txBody>
      </p:sp>
      <p:sp>
        <p:nvSpPr>
          <p:cNvPr id="11" name="AutoShape 11"/>
          <p:cNvSpPr>
            <a:spLocks noChangeArrowheads="1"/>
          </p:cNvSpPr>
          <p:nvPr/>
        </p:nvSpPr>
        <p:spPr bwMode="auto">
          <a:xfrm>
            <a:off x="6553200" y="3657600"/>
            <a:ext cx="685800" cy="914400"/>
          </a:xfrm>
          <a:prstGeom prst="downArrow">
            <a:avLst>
              <a:gd name="adj1" fmla="val 50000"/>
              <a:gd name="adj2" fmla="val 33333"/>
            </a:avLst>
          </a:prstGeom>
          <a:solidFill>
            <a:srgbClr val="292929"/>
          </a:solidFill>
          <a:ln w="12700">
            <a:solidFill>
              <a:srgbClr val="B2B2B2"/>
            </a:solidFill>
            <a:miter lim="800000"/>
            <a:headEnd/>
            <a:tailEnd/>
          </a:ln>
          <a:effectLst>
            <a:outerShdw dist="35921" dir="2700000" algn="ctr" rotWithShape="0">
              <a:srgbClr val="292929"/>
            </a:outerShdw>
          </a:effectLst>
        </p:spPr>
        <p:txBody>
          <a:bodyPr wrap="none" lIns="92075" tIns="46038" rIns="92075" bIns="46038" anchor="ctr"/>
          <a:lstStyle/>
          <a:p>
            <a:pPr fontAlgn="base">
              <a:spcBef>
                <a:spcPct val="0"/>
              </a:spcBef>
              <a:spcAft>
                <a:spcPct val="0"/>
              </a:spcAft>
            </a:pPr>
            <a:endParaRPr lang="en-GB" sz="2400" smtClean="0">
              <a:solidFill>
                <a:srgbClr val="0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P spid="6" grpId="0" animBg="1" autoUpdateAnimBg="0"/>
      <p:bldP spid="7" grpId="0" animBg="1"/>
      <p:bldP spid="8" grpId="0" animBg="1" autoUpdateAnimBg="0"/>
      <p:bldP spid="9" grpId="0" animBg="1"/>
      <p:bldP spid="10" grpId="0" animBg="1" autoUpdateAnimBg="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50" descr="D:\presentations\fingerprint.jpg"/>
          <p:cNvPicPr>
            <a:picLocks noChangeAspect="1" noChangeArrowheads="1"/>
          </p:cNvPicPr>
          <p:nvPr/>
        </p:nvPicPr>
        <p:blipFill>
          <a:blip r:embed="rId3" cstate="print">
            <a:clrChange>
              <a:clrFrom>
                <a:srgbClr val="C4C4C4"/>
              </a:clrFrom>
              <a:clrTo>
                <a:srgbClr val="C4C4C4">
                  <a:alpha val="0"/>
                </a:srgbClr>
              </a:clrTo>
            </a:clrChange>
            <a:grayscl/>
          </a:blip>
          <a:srcRect/>
          <a:stretch>
            <a:fillRect/>
          </a:stretch>
        </p:blipFill>
        <p:spPr bwMode="auto">
          <a:xfrm>
            <a:off x="7286644" y="5480830"/>
            <a:ext cx="1857356" cy="1377170"/>
          </a:xfrm>
          <a:prstGeom prst="rect">
            <a:avLst/>
          </a:prstGeom>
          <a:ln>
            <a:noFill/>
          </a:ln>
          <a:effectLst>
            <a:outerShdw blurRad="190500" algn="tl" rotWithShape="0">
              <a:srgbClr val="000000">
                <a:alpha val="70000"/>
              </a:srgbClr>
            </a:outerShdw>
          </a:effectLst>
        </p:spPr>
      </p:pic>
      <p:sp>
        <p:nvSpPr>
          <p:cNvPr id="478210" name="WordArt 2"/>
          <p:cNvSpPr>
            <a:spLocks noChangeArrowheads="1" noChangeShapeType="1" noTextEdit="1"/>
          </p:cNvSpPr>
          <p:nvPr/>
        </p:nvSpPr>
        <p:spPr bwMode="auto">
          <a:xfrm>
            <a:off x="2057400" y="304800"/>
            <a:ext cx="5105400" cy="8382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GB" sz="3600" b="1" kern="10" cap="all" dirty="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latin typeface="Verdana" pitchFamily="34" charset="0"/>
                <a:ea typeface="Verdana" pitchFamily="34" charset="0"/>
                <a:cs typeface="Verdana" pitchFamily="34" charset="0"/>
              </a:rPr>
              <a:t>Images and Forensics</a:t>
            </a:r>
          </a:p>
        </p:txBody>
      </p:sp>
      <p:sp>
        <p:nvSpPr>
          <p:cNvPr id="478231" name="Text Box 23"/>
          <p:cNvSpPr txBox="1">
            <a:spLocks noChangeArrowheads="1"/>
          </p:cNvSpPr>
          <p:nvPr/>
        </p:nvSpPr>
        <p:spPr bwMode="auto">
          <a:xfrm>
            <a:off x="1500166" y="1447800"/>
            <a:ext cx="6500858"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spcBef>
                <a:spcPct val="50000"/>
              </a:spcBef>
              <a:spcAft>
                <a:spcPct val="0"/>
              </a:spcAft>
            </a:pPr>
            <a:r>
              <a:rPr lang="en-GB" sz="2400">
                <a:solidFill>
                  <a:prstClr val="black"/>
                </a:solidFill>
              </a:rPr>
              <a:t>Imaging Software based on Scientific Image Enhancement NOT Manipulation</a:t>
            </a:r>
          </a:p>
        </p:txBody>
      </p:sp>
      <p:sp>
        <p:nvSpPr>
          <p:cNvPr id="478232" name="Text Box 24"/>
          <p:cNvSpPr txBox="1">
            <a:spLocks noChangeArrowheads="1"/>
          </p:cNvSpPr>
          <p:nvPr/>
        </p:nvSpPr>
        <p:spPr bwMode="auto">
          <a:xfrm>
            <a:off x="1142976" y="2786058"/>
            <a:ext cx="7072362"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spcBef>
                <a:spcPct val="50000"/>
              </a:spcBef>
              <a:spcAft>
                <a:spcPct val="0"/>
              </a:spcAft>
            </a:pPr>
            <a:r>
              <a:rPr lang="en-GB" sz="2400">
                <a:solidFill>
                  <a:prstClr val="black"/>
                </a:solidFill>
              </a:rPr>
              <a:t>No Colour Palettes, paint brushes, layers etc.</a:t>
            </a:r>
          </a:p>
        </p:txBody>
      </p:sp>
      <p:sp>
        <p:nvSpPr>
          <p:cNvPr id="478233" name="Text Box 25"/>
          <p:cNvSpPr txBox="1">
            <a:spLocks noChangeArrowheads="1"/>
          </p:cNvSpPr>
          <p:nvPr/>
        </p:nvSpPr>
        <p:spPr bwMode="auto">
          <a:xfrm>
            <a:off x="285720" y="3886200"/>
            <a:ext cx="8429684"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spcBef>
                <a:spcPct val="50000"/>
              </a:spcBef>
              <a:spcAft>
                <a:spcPct val="0"/>
              </a:spcAft>
            </a:pPr>
            <a:r>
              <a:rPr lang="en-GB" sz="2400" dirty="0">
                <a:solidFill>
                  <a:prstClr val="black"/>
                </a:solidFill>
              </a:rPr>
              <a:t>All the processes used can be scientifically explained </a:t>
            </a:r>
          </a:p>
        </p:txBody>
      </p:sp>
      <p:sp>
        <p:nvSpPr>
          <p:cNvPr id="478234" name="Text Box 26"/>
          <p:cNvSpPr txBox="1">
            <a:spLocks noChangeArrowheads="1"/>
          </p:cNvSpPr>
          <p:nvPr/>
        </p:nvSpPr>
        <p:spPr bwMode="auto">
          <a:xfrm>
            <a:off x="1371600" y="4876800"/>
            <a:ext cx="6629400"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fontAlgn="base">
              <a:spcBef>
                <a:spcPct val="50000"/>
              </a:spcBef>
              <a:spcAft>
                <a:spcPct val="0"/>
              </a:spcAft>
            </a:pPr>
            <a:r>
              <a:rPr lang="en-GB" sz="2400" dirty="0">
                <a:solidFill>
                  <a:prstClr val="black"/>
                </a:solidFill>
              </a:rPr>
              <a:t>All enhanced images are working copies from Authenticated ‘Digital Negatives’ with detailed </a:t>
            </a:r>
            <a:r>
              <a:rPr lang="en-GB" sz="2400" dirty="0" smtClean="0">
                <a:solidFill>
                  <a:prstClr val="black"/>
                </a:solidFill>
              </a:rPr>
              <a:t>Forensic Audit </a:t>
            </a:r>
            <a:r>
              <a:rPr lang="en-GB" sz="2400" dirty="0">
                <a:solidFill>
                  <a:prstClr val="black"/>
                </a:solidFill>
              </a:rPr>
              <a:t>Trails</a:t>
            </a:r>
          </a:p>
        </p:txBody>
      </p:sp>
      <p:sp>
        <p:nvSpPr>
          <p:cNvPr id="478235" name="Line 27"/>
          <p:cNvSpPr>
            <a:spLocks noChangeShapeType="1"/>
          </p:cNvSpPr>
          <p:nvPr/>
        </p:nvSpPr>
        <p:spPr bwMode="auto">
          <a:xfrm>
            <a:off x="4419600" y="2286000"/>
            <a:ext cx="0" cy="533400"/>
          </a:xfrm>
          <a:prstGeom prst="line">
            <a:avLst/>
          </a:prstGeom>
          <a:noFill/>
          <a:ln w="38100">
            <a:solidFill>
              <a:schemeClr val="tx1"/>
            </a:solidFill>
            <a:round/>
            <a:headEnd/>
            <a:tailEnd type="triangle" w="med" len="med"/>
          </a:ln>
          <a:effectLst/>
        </p:spPr>
        <p:txBody>
          <a:bodyPr/>
          <a:lstStyle/>
          <a:p>
            <a:pPr fontAlgn="base">
              <a:spcBef>
                <a:spcPct val="0"/>
              </a:spcBef>
              <a:spcAft>
                <a:spcPct val="0"/>
              </a:spcAft>
            </a:pPr>
            <a:endParaRPr lang="en-GB" sz="2400">
              <a:solidFill>
                <a:prstClr val="black"/>
              </a:solidFill>
              <a:latin typeface="Arial" pitchFamily="34" charset="0"/>
            </a:endParaRPr>
          </a:p>
        </p:txBody>
      </p:sp>
      <p:sp>
        <p:nvSpPr>
          <p:cNvPr id="478236" name="Line 28"/>
          <p:cNvSpPr>
            <a:spLocks noChangeShapeType="1"/>
          </p:cNvSpPr>
          <p:nvPr/>
        </p:nvSpPr>
        <p:spPr bwMode="auto">
          <a:xfrm>
            <a:off x="4419600" y="3276600"/>
            <a:ext cx="0" cy="609600"/>
          </a:xfrm>
          <a:prstGeom prst="line">
            <a:avLst/>
          </a:prstGeom>
          <a:noFill/>
          <a:ln w="38100">
            <a:solidFill>
              <a:schemeClr val="tx1"/>
            </a:solidFill>
            <a:round/>
            <a:headEnd/>
            <a:tailEnd type="triangle" w="med" len="med"/>
          </a:ln>
          <a:effectLst/>
        </p:spPr>
        <p:txBody>
          <a:bodyPr/>
          <a:lstStyle/>
          <a:p>
            <a:pPr fontAlgn="base">
              <a:spcBef>
                <a:spcPct val="0"/>
              </a:spcBef>
              <a:spcAft>
                <a:spcPct val="0"/>
              </a:spcAft>
            </a:pPr>
            <a:endParaRPr lang="en-GB" sz="2400">
              <a:solidFill>
                <a:prstClr val="black"/>
              </a:solidFill>
              <a:latin typeface="Arial" pitchFamily="34" charset="0"/>
            </a:endParaRPr>
          </a:p>
        </p:txBody>
      </p:sp>
      <p:sp>
        <p:nvSpPr>
          <p:cNvPr id="478237" name="Line 29"/>
          <p:cNvSpPr>
            <a:spLocks noChangeShapeType="1"/>
          </p:cNvSpPr>
          <p:nvPr/>
        </p:nvSpPr>
        <p:spPr bwMode="auto">
          <a:xfrm>
            <a:off x="4419600" y="4343400"/>
            <a:ext cx="0" cy="533400"/>
          </a:xfrm>
          <a:prstGeom prst="line">
            <a:avLst/>
          </a:prstGeom>
          <a:noFill/>
          <a:ln w="38100">
            <a:solidFill>
              <a:schemeClr val="tx1"/>
            </a:solidFill>
            <a:round/>
            <a:headEnd/>
            <a:tailEnd type="triangle" w="med" len="med"/>
          </a:ln>
          <a:effectLst/>
        </p:spPr>
        <p:txBody>
          <a:bodyPr/>
          <a:lstStyle/>
          <a:p>
            <a:pPr fontAlgn="base">
              <a:spcBef>
                <a:spcPct val="0"/>
              </a:spcBef>
              <a:spcAft>
                <a:spcPct val="0"/>
              </a:spcAft>
            </a:pPr>
            <a:endParaRPr lang="en-GB" sz="2400">
              <a:solidFill>
                <a:prstClr val="black"/>
              </a:solidFill>
              <a:latin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8231"/>
                                        </p:tgtEl>
                                        <p:attrNameLst>
                                          <p:attrName>style.visibility</p:attrName>
                                        </p:attrNameLst>
                                      </p:cBhvr>
                                      <p:to>
                                        <p:strVal val="visible"/>
                                      </p:to>
                                    </p:set>
                                    <p:animEffect transition="in" filter="wipe(up)">
                                      <p:cBhvr>
                                        <p:cTn id="7" dur="500"/>
                                        <p:tgtEl>
                                          <p:spTgt spid="4782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8235"/>
                                        </p:tgtEl>
                                        <p:attrNameLst>
                                          <p:attrName>style.visibility</p:attrName>
                                        </p:attrNameLst>
                                      </p:cBhvr>
                                      <p:to>
                                        <p:strVal val="visible"/>
                                      </p:to>
                                    </p:set>
                                    <p:animEffect transition="in" filter="wipe(up)">
                                      <p:cBhvr>
                                        <p:cTn id="12" dur="500"/>
                                        <p:tgtEl>
                                          <p:spTgt spid="4782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78232"/>
                                        </p:tgtEl>
                                        <p:attrNameLst>
                                          <p:attrName>style.visibility</p:attrName>
                                        </p:attrNameLst>
                                      </p:cBhvr>
                                      <p:to>
                                        <p:strVal val="visible"/>
                                      </p:to>
                                    </p:set>
                                    <p:animEffect transition="in" filter="wipe(up)">
                                      <p:cBhvr>
                                        <p:cTn id="17" dur="500"/>
                                        <p:tgtEl>
                                          <p:spTgt spid="4782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78236"/>
                                        </p:tgtEl>
                                        <p:attrNameLst>
                                          <p:attrName>style.visibility</p:attrName>
                                        </p:attrNameLst>
                                      </p:cBhvr>
                                      <p:to>
                                        <p:strVal val="visible"/>
                                      </p:to>
                                    </p:set>
                                    <p:animEffect transition="in" filter="wipe(up)">
                                      <p:cBhvr>
                                        <p:cTn id="22" dur="500"/>
                                        <p:tgtEl>
                                          <p:spTgt spid="4782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78233"/>
                                        </p:tgtEl>
                                        <p:attrNameLst>
                                          <p:attrName>style.visibility</p:attrName>
                                        </p:attrNameLst>
                                      </p:cBhvr>
                                      <p:to>
                                        <p:strVal val="visible"/>
                                      </p:to>
                                    </p:set>
                                    <p:animEffect transition="in" filter="wipe(up)">
                                      <p:cBhvr>
                                        <p:cTn id="27" dur="500"/>
                                        <p:tgtEl>
                                          <p:spTgt spid="4782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78237"/>
                                        </p:tgtEl>
                                        <p:attrNameLst>
                                          <p:attrName>style.visibility</p:attrName>
                                        </p:attrNameLst>
                                      </p:cBhvr>
                                      <p:to>
                                        <p:strVal val="visible"/>
                                      </p:to>
                                    </p:set>
                                    <p:animEffect transition="in" filter="wipe(up)">
                                      <p:cBhvr>
                                        <p:cTn id="32" dur="500"/>
                                        <p:tgtEl>
                                          <p:spTgt spid="4782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78234"/>
                                        </p:tgtEl>
                                        <p:attrNameLst>
                                          <p:attrName>style.visibility</p:attrName>
                                        </p:attrNameLst>
                                      </p:cBhvr>
                                      <p:to>
                                        <p:strVal val="visible"/>
                                      </p:to>
                                    </p:set>
                                    <p:animEffect transition="in" filter="wipe(up)">
                                      <p:cBhvr>
                                        <p:cTn id="37" dur="500"/>
                                        <p:tgtEl>
                                          <p:spTgt spid="478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31" grpId="0" animBg="1" autoUpdateAnimBg="0"/>
      <p:bldP spid="478232" grpId="0" animBg="1" autoUpdateAnimBg="0"/>
      <p:bldP spid="478233" grpId="0" animBg="1" autoUpdateAnimBg="0"/>
      <p:bldP spid="478234" grpId="0" animBg="1" autoUpdateAnimBg="0"/>
      <p:bldP spid="478235" grpId="0" animBg="1"/>
      <p:bldP spid="478236" grpId="0" animBg="1"/>
      <p:bldP spid="4782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mk:@MSITStore:C:\PROGRAM%20FILES\VERIDATA%20IDEM\IDEM.CHM::/Splash.jpg"/>
          <p:cNvSpPr>
            <a:spLocks noChangeAspect="1" noChangeArrowheads="1"/>
          </p:cNvSpPr>
          <p:nvPr/>
        </p:nvSpPr>
        <p:spPr bwMode="auto">
          <a:xfrm>
            <a:off x="1978025" y="1485900"/>
            <a:ext cx="5189538" cy="3886200"/>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4" name="AutoShape 3" descr="mk:@MSITStore:C:\PROGRAM%20FILES\VERIDATA%20IDEM\IDEM.CHM::/Splash.jpg"/>
          <p:cNvSpPr>
            <a:spLocks noChangeAspect="1" noChangeArrowheads="1"/>
          </p:cNvSpPr>
          <p:nvPr/>
        </p:nvSpPr>
        <p:spPr bwMode="auto">
          <a:xfrm>
            <a:off x="1978025" y="1485900"/>
            <a:ext cx="5189538" cy="3886200"/>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5" name="AutoShape 4" descr="mk:@MSITStore:C:\PROGRAM%20FILES\VERIDATA%20IDEM\IDEM.CHM::/Splash.jpg"/>
          <p:cNvSpPr>
            <a:spLocks noChangeAspect="1" noChangeArrowheads="1"/>
          </p:cNvSpPr>
          <p:nvPr/>
        </p:nvSpPr>
        <p:spPr bwMode="auto">
          <a:xfrm>
            <a:off x="1978025" y="1485900"/>
            <a:ext cx="5189538" cy="3886200"/>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6" name="AutoShape 5" descr="mk:@MSITStore:C:\PROGRAM%20FILES\VERIDATA%20IDEM\IDEM.CHM::/OTModes.jpg"/>
          <p:cNvSpPr>
            <a:spLocks noChangeAspect="1" noChangeArrowheads="1"/>
          </p:cNvSpPr>
          <p:nvPr/>
        </p:nvSpPr>
        <p:spPr bwMode="auto">
          <a:xfrm>
            <a:off x="2824163" y="1538288"/>
            <a:ext cx="3497262" cy="3783012"/>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7" name="AutoShape 6" descr="mk:@MSITStore:C:\PROGRAM%20FILES\VERIDATA%20IDEM\IDEM.CHM::/OTModes.jpg"/>
          <p:cNvSpPr>
            <a:spLocks noChangeAspect="1" noChangeArrowheads="1"/>
          </p:cNvSpPr>
          <p:nvPr/>
        </p:nvSpPr>
        <p:spPr bwMode="auto">
          <a:xfrm>
            <a:off x="2824163" y="1538288"/>
            <a:ext cx="3497262" cy="3783012"/>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8" name="AutoShape 7" descr="mk:@MSITStore:C:\PROGRAM%20FILES\VERIDATA%20IDEM\IDEM.CHM::/OTModes.jpg"/>
          <p:cNvSpPr>
            <a:spLocks noChangeAspect="1" noChangeArrowheads="1"/>
          </p:cNvSpPr>
          <p:nvPr/>
        </p:nvSpPr>
        <p:spPr bwMode="auto">
          <a:xfrm>
            <a:off x="2824163" y="1538288"/>
            <a:ext cx="3497262" cy="3783012"/>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9" name="WordArt 8"/>
          <p:cNvSpPr>
            <a:spLocks noChangeArrowheads="1" noChangeShapeType="1" noTextEdit="1"/>
          </p:cNvSpPr>
          <p:nvPr/>
        </p:nvSpPr>
        <p:spPr bwMode="auto">
          <a:xfrm>
            <a:off x="2019300" y="76200"/>
            <a:ext cx="5105400" cy="5715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GB" sz="36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Digital Imaging and the Law</a:t>
            </a:r>
          </a:p>
        </p:txBody>
      </p:sp>
      <p:sp>
        <p:nvSpPr>
          <p:cNvPr id="10" name="Text Box 9"/>
          <p:cNvSpPr txBox="1">
            <a:spLocks noChangeArrowheads="1"/>
          </p:cNvSpPr>
          <p:nvPr/>
        </p:nvSpPr>
        <p:spPr bwMode="auto">
          <a:xfrm>
            <a:off x="381000" y="2057400"/>
            <a:ext cx="8548718" cy="190885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lIns="92075" tIns="46038" rIns="92075" bIns="46038">
            <a:spAutoFit/>
            <a:flatTx/>
          </a:bodyPr>
          <a:lstStyle/>
          <a:p>
            <a:pPr algn="ctr" eaLnBrk="0" fontAlgn="base" hangingPunct="0">
              <a:spcBef>
                <a:spcPct val="50000"/>
              </a:spcBef>
              <a:spcAft>
                <a:spcPct val="0"/>
              </a:spcAft>
              <a:buClr>
                <a:srgbClr val="000000"/>
              </a:buClr>
            </a:pPr>
            <a:r>
              <a:rPr lang="en-GB" sz="2800" b="1" dirty="0" smtClean="0">
                <a:solidFill>
                  <a:srgbClr val="292929"/>
                </a:solidFill>
              </a:rPr>
              <a:t>1972</a:t>
            </a:r>
          </a:p>
          <a:p>
            <a:pPr algn="ctr" eaLnBrk="0" fontAlgn="base" hangingPunct="0">
              <a:spcBef>
                <a:spcPct val="50000"/>
              </a:spcBef>
              <a:spcAft>
                <a:spcPct val="0"/>
              </a:spcAft>
              <a:buClr>
                <a:srgbClr val="000000"/>
              </a:buClr>
            </a:pPr>
            <a:r>
              <a:rPr lang="en-GB" sz="2000" b="1" dirty="0" smtClean="0">
                <a:solidFill>
                  <a:srgbClr val="292929"/>
                </a:solidFill>
              </a:rPr>
              <a:t>The first known article was published on FFT for image enhancement. It was published by James Roberts, he removed cloth weave from a print. At this time the evidence was not accepted at court.</a:t>
            </a:r>
            <a:endParaRPr lang="en-US" sz="2000" b="1" dirty="0" smtClean="0">
              <a:solidFill>
                <a:srgbClr val="292929"/>
              </a:solidFill>
            </a:endParaRPr>
          </a:p>
        </p:txBody>
      </p:sp>
      <p:pic>
        <p:nvPicPr>
          <p:cNvPr id="11" name="Picture 10" descr="C:\australiapics\barister.t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01992" y="5072074"/>
            <a:ext cx="607058" cy="1785926"/>
          </a:xfrm>
          <a:prstGeom prst="rect">
            <a:avLst/>
          </a:prstGeom>
          <a:noFill/>
        </p:spPr>
      </p:pic>
    </p:spTree>
  </p:cSld>
  <p:clrMapOvr>
    <a:masterClrMapping/>
  </p:clrMapOvr>
  <p:transition spd="med" advTm="3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mk:@MSITStore:C:\PROGRAM%20FILES\VERIDATA%20IDEM\IDEM.CHM::/Splash.jpg"/>
          <p:cNvSpPr>
            <a:spLocks noChangeAspect="1" noChangeArrowheads="1"/>
          </p:cNvSpPr>
          <p:nvPr/>
        </p:nvSpPr>
        <p:spPr bwMode="auto">
          <a:xfrm>
            <a:off x="1978025" y="1485900"/>
            <a:ext cx="5189538" cy="3886200"/>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4" name="AutoShape 3" descr="mk:@MSITStore:C:\PROGRAM%20FILES\VERIDATA%20IDEM\IDEM.CHM::/Splash.jpg"/>
          <p:cNvSpPr>
            <a:spLocks noChangeAspect="1" noChangeArrowheads="1"/>
          </p:cNvSpPr>
          <p:nvPr/>
        </p:nvSpPr>
        <p:spPr bwMode="auto">
          <a:xfrm>
            <a:off x="1978025" y="1485900"/>
            <a:ext cx="5189538" cy="3886200"/>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5" name="AutoShape 4" descr="mk:@MSITStore:C:\PROGRAM%20FILES\VERIDATA%20IDEM\IDEM.CHM::/Splash.jpg"/>
          <p:cNvSpPr>
            <a:spLocks noChangeAspect="1" noChangeArrowheads="1"/>
          </p:cNvSpPr>
          <p:nvPr/>
        </p:nvSpPr>
        <p:spPr bwMode="auto">
          <a:xfrm>
            <a:off x="1978025" y="1485900"/>
            <a:ext cx="5189538" cy="3886200"/>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6" name="AutoShape 5" descr="mk:@MSITStore:C:\PROGRAM%20FILES\VERIDATA%20IDEM\IDEM.CHM::/OTModes.jpg"/>
          <p:cNvSpPr>
            <a:spLocks noChangeAspect="1" noChangeArrowheads="1"/>
          </p:cNvSpPr>
          <p:nvPr/>
        </p:nvSpPr>
        <p:spPr bwMode="auto">
          <a:xfrm>
            <a:off x="2824163" y="1538288"/>
            <a:ext cx="3497262" cy="3783012"/>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7" name="AutoShape 6" descr="mk:@MSITStore:C:\PROGRAM%20FILES\VERIDATA%20IDEM\IDEM.CHM::/OTModes.jpg"/>
          <p:cNvSpPr>
            <a:spLocks noChangeAspect="1" noChangeArrowheads="1"/>
          </p:cNvSpPr>
          <p:nvPr/>
        </p:nvSpPr>
        <p:spPr bwMode="auto">
          <a:xfrm>
            <a:off x="2824163" y="1538288"/>
            <a:ext cx="3497262" cy="3783012"/>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8" name="AutoShape 7" descr="mk:@MSITStore:C:\PROGRAM%20FILES\VERIDATA%20IDEM\IDEM.CHM::/OTModes.jpg"/>
          <p:cNvSpPr>
            <a:spLocks noChangeAspect="1" noChangeArrowheads="1"/>
          </p:cNvSpPr>
          <p:nvPr/>
        </p:nvSpPr>
        <p:spPr bwMode="auto">
          <a:xfrm>
            <a:off x="2824163" y="1538288"/>
            <a:ext cx="3497262" cy="3783012"/>
          </a:xfrm>
          <a:prstGeom prst="rect">
            <a:avLst/>
          </a:prstGeom>
          <a:noFill/>
        </p:spPr>
        <p:txBody>
          <a:bodyPr/>
          <a:lstStyle/>
          <a:p>
            <a:pPr fontAlgn="base">
              <a:spcBef>
                <a:spcPct val="0"/>
              </a:spcBef>
              <a:spcAft>
                <a:spcPct val="0"/>
              </a:spcAft>
            </a:pPr>
            <a:endParaRPr lang="en-GB" sz="2400" smtClean="0">
              <a:solidFill>
                <a:srgbClr val="000000"/>
              </a:solidFill>
            </a:endParaRPr>
          </a:p>
        </p:txBody>
      </p:sp>
      <p:sp>
        <p:nvSpPr>
          <p:cNvPr id="9" name="WordArt 8"/>
          <p:cNvSpPr>
            <a:spLocks noChangeArrowheads="1" noChangeShapeType="1" noTextEdit="1"/>
          </p:cNvSpPr>
          <p:nvPr/>
        </p:nvSpPr>
        <p:spPr bwMode="auto">
          <a:xfrm>
            <a:off x="2019300" y="76200"/>
            <a:ext cx="5105400" cy="5715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GB" sz="36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Digital Imaging and the Law</a:t>
            </a:r>
          </a:p>
        </p:txBody>
      </p:sp>
      <p:sp>
        <p:nvSpPr>
          <p:cNvPr id="10" name="Text Box 9"/>
          <p:cNvSpPr txBox="1">
            <a:spLocks noChangeArrowheads="1"/>
          </p:cNvSpPr>
          <p:nvPr/>
        </p:nvSpPr>
        <p:spPr bwMode="auto">
          <a:xfrm>
            <a:off x="381000" y="1219200"/>
            <a:ext cx="8305800" cy="54790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2075" tIns="46038" rIns="92075" bIns="46038">
            <a:spAutoFit/>
            <a:flatTx/>
          </a:bodyPr>
          <a:lstStyle/>
          <a:p>
            <a:pPr marL="457200" indent="-457200" algn="ctr" eaLnBrk="0" fontAlgn="base" hangingPunct="0">
              <a:spcBef>
                <a:spcPct val="50000"/>
              </a:spcBef>
              <a:spcAft>
                <a:spcPct val="0"/>
              </a:spcAft>
              <a:buClr>
                <a:srgbClr val="000000"/>
              </a:buClr>
            </a:pPr>
            <a:r>
              <a:rPr lang="en-GB" sz="2800" b="1" dirty="0" smtClean="0">
                <a:solidFill>
                  <a:srgbClr val="292929"/>
                </a:solidFill>
              </a:rPr>
              <a:t>1990</a:t>
            </a:r>
          </a:p>
          <a:p>
            <a:pPr marL="457200" indent="-457200" eaLnBrk="0" fontAlgn="base" hangingPunct="0">
              <a:spcBef>
                <a:spcPct val="50000"/>
              </a:spcBef>
              <a:spcAft>
                <a:spcPct val="0"/>
              </a:spcAft>
              <a:buClr>
                <a:srgbClr val="000000"/>
              </a:buClr>
            </a:pPr>
            <a:r>
              <a:rPr lang="en-GB" sz="1400" b="1" dirty="0" smtClean="0">
                <a:solidFill>
                  <a:srgbClr val="292929"/>
                </a:solidFill>
              </a:rPr>
              <a:t>          In march 1990 an unknown assailant sexually molested and fatally stabbed a young women. At the scene the crime investigator recovered a pillowcase upon which there were faint blood stains. This was subsequently submitted to the departments forensic unit for blood stain pattern analysis. The technicians confirmed the following:-</a:t>
            </a:r>
          </a:p>
          <a:p>
            <a:pPr marL="457200" indent="-457200" eaLnBrk="0" fontAlgn="base" hangingPunct="0">
              <a:spcBef>
                <a:spcPct val="50000"/>
              </a:spcBef>
              <a:spcAft>
                <a:spcPct val="0"/>
              </a:spcAft>
              <a:buClr>
                <a:srgbClr val="292929"/>
              </a:buClr>
              <a:buFontTx/>
              <a:buAutoNum type="arabicPeriod"/>
            </a:pPr>
            <a:r>
              <a:rPr lang="en-GB" sz="1400" b="1" dirty="0" smtClean="0">
                <a:solidFill>
                  <a:srgbClr val="292929"/>
                </a:solidFill>
              </a:rPr>
              <a:t>The blood stains were consistent with blood transfer from a knife although no knife was found at the scene.</a:t>
            </a:r>
          </a:p>
          <a:p>
            <a:pPr marL="457200" indent="-457200" eaLnBrk="0" fontAlgn="base" hangingPunct="0">
              <a:spcBef>
                <a:spcPct val="50000"/>
              </a:spcBef>
              <a:spcAft>
                <a:spcPct val="0"/>
              </a:spcAft>
              <a:buClr>
                <a:srgbClr val="292929"/>
              </a:buClr>
              <a:buFontTx/>
              <a:buAutoNum type="arabicPeriod"/>
            </a:pPr>
            <a:r>
              <a:rPr lang="en-GB" sz="1400" b="1" dirty="0" smtClean="0">
                <a:solidFill>
                  <a:srgbClr val="292929"/>
                </a:solidFill>
              </a:rPr>
              <a:t>Also a fingerprint was present which contained enough information for possible identification.</a:t>
            </a:r>
          </a:p>
          <a:p>
            <a:pPr marL="457200" indent="-457200" eaLnBrk="0" fontAlgn="base" hangingPunct="0">
              <a:spcBef>
                <a:spcPct val="50000"/>
              </a:spcBef>
              <a:spcAft>
                <a:spcPct val="0"/>
              </a:spcAft>
              <a:buClr>
                <a:srgbClr val="292929"/>
              </a:buClr>
              <a:buFontTx/>
              <a:buAutoNum type="arabicPeriod"/>
            </a:pPr>
            <a:endParaRPr lang="en-GB" sz="1400" b="1" dirty="0" smtClean="0">
              <a:solidFill>
                <a:srgbClr val="292929"/>
              </a:solidFill>
            </a:endParaRPr>
          </a:p>
          <a:p>
            <a:pPr marL="457200" indent="-457200" eaLnBrk="0" fontAlgn="base" hangingPunct="0">
              <a:spcBef>
                <a:spcPct val="50000"/>
              </a:spcBef>
              <a:spcAft>
                <a:spcPct val="0"/>
              </a:spcAft>
              <a:buClr>
                <a:srgbClr val="292929"/>
              </a:buClr>
            </a:pPr>
            <a:r>
              <a:rPr lang="en-GB" sz="1400" b="1" dirty="0" smtClean="0">
                <a:solidFill>
                  <a:srgbClr val="292929"/>
                </a:solidFill>
              </a:rPr>
              <a:t>          The fingerprint was subsequently treated with DFO to improve the ridge detail. However the fabric weave still prevented the </a:t>
            </a:r>
            <a:r>
              <a:rPr lang="en-GB" sz="1200" b="1" dirty="0" smtClean="0">
                <a:solidFill>
                  <a:srgbClr val="292929"/>
                </a:solidFill>
              </a:rPr>
              <a:t>fingerprint</a:t>
            </a:r>
            <a:r>
              <a:rPr lang="en-GB" sz="1400" b="1" dirty="0" smtClean="0">
                <a:solidFill>
                  <a:srgbClr val="292929"/>
                </a:solidFill>
              </a:rPr>
              <a:t> being used for identification. All available photographic techniques were used but without success.</a:t>
            </a:r>
          </a:p>
          <a:p>
            <a:pPr marL="457200" indent="-457200" eaLnBrk="0" fontAlgn="base" hangingPunct="0">
              <a:spcBef>
                <a:spcPct val="50000"/>
              </a:spcBef>
              <a:spcAft>
                <a:spcPct val="0"/>
              </a:spcAft>
              <a:buClr>
                <a:srgbClr val="292929"/>
              </a:buClr>
            </a:pPr>
            <a:r>
              <a:rPr lang="en-GB" sz="1400" b="1" dirty="0" smtClean="0">
                <a:solidFill>
                  <a:srgbClr val="292929"/>
                </a:solidFill>
              </a:rPr>
              <a:t>          Despite the fact that no digitally enhanced images had yet been accepted in court the investigators decided to try. After all they were faced with a no win situation.</a:t>
            </a:r>
          </a:p>
          <a:p>
            <a:pPr marL="457200" indent="-457200" eaLnBrk="0" fontAlgn="base" hangingPunct="0">
              <a:spcBef>
                <a:spcPct val="50000"/>
              </a:spcBef>
              <a:spcAft>
                <a:spcPct val="0"/>
              </a:spcAft>
              <a:buClr>
                <a:srgbClr val="292929"/>
              </a:buClr>
            </a:pPr>
            <a:r>
              <a:rPr lang="en-GB" sz="1400" b="1" dirty="0" smtClean="0">
                <a:solidFill>
                  <a:srgbClr val="292929"/>
                </a:solidFill>
              </a:rPr>
              <a:t>         </a:t>
            </a:r>
            <a:r>
              <a:rPr lang="en-GB" sz="1400" b="1" u="sng" dirty="0" smtClean="0">
                <a:solidFill>
                  <a:srgbClr val="292929"/>
                </a:solidFill>
              </a:rPr>
              <a:t>The fingerprint was therefore subjected to digital enhancement and within four hours an identifiable print was produced.</a:t>
            </a:r>
          </a:p>
          <a:p>
            <a:pPr marL="457200" indent="-457200" eaLnBrk="0" fontAlgn="base" hangingPunct="0">
              <a:spcBef>
                <a:spcPct val="50000"/>
              </a:spcBef>
              <a:spcAft>
                <a:spcPct val="0"/>
              </a:spcAft>
              <a:buClr>
                <a:srgbClr val="292929"/>
              </a:buClr>
            </a:pPr>
            <a:r>
              <a:rPr lang="en-GB" sz="1400" b="1" dirty="0" smtClean="0">
                <a:solidFill>
                  <a:srgbClr val="292929"/>
                </a:solidFill>
              </a:rPr>
              <a:t>          During the suppression hearing the defence attorneys launched an attack on the digital techniques and as a result a </a:t>
            </a:r>
            <a:r>
              <a:rPr lang="en-GB" sz="1400" b="1" u="sng" dirty="0" smtClean="0">
                <a:solidFill>
                  <a:srgbClr val="FF0000"/>
                </a:solidFill>
              </a:rPr>
              <a:t>Frye Hearing</a:t>
            </a:r>
            <a:r>
              <a:rPr lang="en-GB" sz="1400" b="1" dirty="0" smtClean="0">
                <a:solidFill>
                  <a:srgbClr val="292929"/>
                </a:solidFill>
              </a:rPr>
              <a:t> was held to determine the admissibility of the evidence.</a:t>
            </a:r>
            <a:endParaRPr lang="en-US" sz="2000" b="1" dirty="0" smtClean="0">
              <a:solidFill>
                <a:srgbClr val="292929"/>
              </a:solidFill>
            </a:endParaRPr>
          </a:p>
        </p:txBody>
      </p:sp>
    </p:spTree>
  </p:cSld>
  <p:clrMapOvr>
    <a:masterClrMapping/>
  </p:clrMapOvr>
  <p:transition spd="med" advTm="3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838200" y="762000"/>
            <a:ext cx="7543800" cy="1600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pc="72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The Frye Hearing</a:t>
            </a:r>
          </a:p>
        </p:txBody>
      </p:sp>
      <p:sp>
        <p:nvSpPr>
          <p:cNvPr id="26627" name="WordArt 3"/>
          <p:cNvSpPr>
            <a:spLocks noChangeArrowheads="1" noChangeShapeType="1" noTextEdit="1"/>
          </p:cNvSpPr>
          <p:nvPr/>
        </p:nvSpPr>
        <p:spPr bwMode="auto">
          <a:xfrm>
            <a:off x="838200" y="5029200"/>
            <a:ext cx="1828800" cy="1295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pc="72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1991</a:t>
            </a:r>
          </a:p>
        </p:txBody>
      </p:sp>
      <p:sp>
        <p:nvSpPr>
          <p:cNvPr id="26628" name="Text Box 4"/>
          <p:cNvSpPr txBox="1">
            <a:spLocks noChangeArrowheads="1"/>
          </p:cNvSpPr>
          <p:nvPr/>
        </p:nvSpPr>
        <p:spPr bwMode="auto">
          <a:xfrm>
            <a:off x="1524000" y="2819400"/>
            <a:ext cx="6324600" cy="13731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r>
              <a:rPr lang="en-GB" sz="2800" b="1" dirty="0" smtClean="0">
                <a:solidFill>
                  <a:srgbClr val="292929"/>
                </a:solidFill>
              </a:rPr>
              <a:t>The Test for the Admissibility of a Scientific process within the American courts</a:t>
            </a:r>
            <a:endParaRPr lang="en-US" sz="2800" b="1" dirty="0" smtClean="0">
              <a:solidFill>
                <a:srgbClr val="292929"/>
              </a:solidFill>
            </a:endParaRPr>
          </a:p>
        </p:txBody>
      </p:sp>
    </p:spTree>
  </p:cSld>
  <p:clrMapOvr>
    <a:masterClrMapping/>
  </p:clrMapOvr>
  <p:transition advTm="4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left)">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838200" y="5029200"/>
            <a:ext cx="1828800" cy="1295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pc="72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1991</a:t>
            </a:r>
          </a:p>
        </p:txBody>
      </p:sp>
      <p:sp>
        <p:nvSpPr>
          <p:cNvPr id="27651" name="WordArt 3"/>
          <p:cNvSpPr>
            <a:spLocks noChangeArrowheads="1" noChangeShapeType="1" noTextEdit="1"/>
          </p:cNvSpPr>
          <p:nvPr/>
        </p:nvSpPr>
        <p:spPr bwMode="auto">
          <a:xfrm>
            <a:off x="838200" y="762000"/>
            <a:ext cx="7543800" cy="1600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pc="72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The Frye Hearing</a:t>
            </a:r>
          </a:p>
        </p:txBody>
      </p:sp>
      <p:pic>
        <p:nvPicPr>
          <p:cNvPr id="27652" name="Picture 4" descr="C:\australia\images\cloth1.JPG"/>
          <p:cNvPicPr>
            <a:picLocks noChangeAspect="1" noChangeArrowheads="1"/>
          </p:cNvPicPr>
          <p:nvPr/>
        </p:nvPicPr>
        <p:blipFill>
          <a:blip r:embed="rId4" cstate="print"/>
          <a:srcRect/>
          <a:stretch>
            <a:fillRect/>
          </a:stretch>
        </p:blipFill>
        <p:spPr bwMode="auto">
          <a:xfrm>
            <a:off x="4038600" y="2133600"/>
            <a:ext cx="2397125" cy="4343400"/>
          </a:xfrm>
          <a:prstGeom prst="rect">
            <a:avLst/>
          </a:prstGeom>
          <a:noFill/>
          <a:effectLst>
            <a:outerShdw dist="71842" dir="2700000" algn="ctr" rotWithShape="0">
              <a:srgbClr val="000000"/>
            </a:outerShdw>
          </a:effectLst>
        </p:spPr>
      </p:pic>
    </p:spTree>
  </p:cSld>
  <p:clrMapOvr>
    <a:masterClrMapping/>
  </p:clrMapOvr>
  <p:transition advTm="18000">
    <p:dissolv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838200" y="762000"/>
            <a:ext cx="7543800" cy="1600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pc="72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The Frye Hearing</a:t>
            </a:r>
          </a:p>
        </p:txBody>
      </p:sp>
      <p:sp>
        <p:nvSpPr>
          <p:cNvPr id="28675" name="WordArt 3"/>
          <p:cNvSpPr>
            <a:spLocks noChangeArrowheads="1" noChangeShapeType="1" noTextEdit="1"/>
          </p:cNvSpPr>
          <p:nvPr/>
        </p:nvSpPr>
        <p:spPr bwMode="auto">
          <a:xfrm>
            <a:off x="838200" y="5029200"/>
            <a:ext cx="1828800" cy="1295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pc="72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1991</a:t>
            </a:r>
          </a:p>
        </p:txBody>
      </p:sp>
      <p:pic>
        <p:nvPicPr>
          <p:cNvPr id="28676" name="Picture 4" descr="C:\australia\images\cloth2.JPG"/>
          <p:cNvPicPr>
            <a:picLocks noChangeAspect="1" noChangeArrowheads="1"/>
          </p:cNvPicPr>
          <p:nvPr/>
        </p:nvPicPr>
        <p:blipFill>
          <a:blip r:embed="rId4" cstate="print"/>
          <a:srcRect/>
          <a:stretch>
            <a:fillRect/>
          </a:stretch>
        </p:blipFill>
        <p:spPr bwMode="auto">
          <a:xfrm>
            <a:off x="4114800" y="2057400"/>
            <a:ext cx="2390775" cy="4419600"/>
          </a:xfrm>
          <a:prstGeom prst="rect">
            <a:avLst/>
          </a:prstGeom>
          <a:noFill/>
          <a:effectLst>
            <a:outerShdw dist="71842" dir="2700000" algn="ctr" rotWithShape="0">
              <a:srgbClr val="000000"/>
            </a:outerShdw>
          </a:effectLst>
        </p:spPr>
      </p:pic>
    </p:spTree>
  </p:cSld>
  <p:clrMapOvr>
    <a:masterClrMapping/>
  </p:clrMapOvr>
  <p:transition advTm="3000">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838200" y="762000"/>
            <a:ext cx="7543800" cy="1600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pc="72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The Frye Hearing</a:t>
            </a:r>
          </a:p>
        </p:txBody>
      </p:sp>
      <p:sp>
        <p:nvSpPr>
          <p:cNvPr id="29699" name="Text Box 3"/>
          <p:cNvSpPr txBox="1">
            <a:spLocks noChangeArrowheads="1"/>
          </p:cNvSpPr>
          <p:nvPr/>
        </p:nvSpPr>
        <p:spPr bwMode="auto">
          <a:xfrm>
            <a:off x="990600" y="2438400"/>
            <a:ext cx="7543800" cy="40544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endParaRPr lang="en-GB" sz="2000" b="1" dirty="0" smtClean="0">
              <a:solidFill>
                <a:srgbClr val="292929"/>
              </a:solidFill>
            </a:endParaRPr>
          </a:p>
          <a:p>
            <a:pPr algn="ctr" eaLnBrk="0" fontAlgn="base" hangingPunct="0">
              <a:spcBef>
                <a:spcPct val="50000"/>
              </a:spcBef>
              <a:spcAft>
                <a:spcPct val="0"/>
              </a:spcAft>
              <a:buClr>
                <a:srgbClr val="000000"/>
              </a:buClr>
            </a:pPr>
            <a:r>
              <a:rPr lang="en-GB" sz="2000" b="1" dirty="0" smtClean="0">
                <a:solidFill>
                  <a:srgbClr val="292929"/>
                </a:solidFill>
              </a:rPr>
              <a:t>To  Counter, an analyst took the court step by step through the entire procedure. An expert in the field of image processing then offered supporting testimony to the court.</a:t>
            </a:r>
          </a:p>
          <a:p>
            <a:pPr algn="ctr" eaLnBrk="0" fontAlgn="base" hangingPunct="0">
              <a:spcBef>
                <a:spcPct val="50000"/>
              </a:spcBef>
              <a:spcAft>
                <a:spcPct val="0"/>
              </a:spcAft>
              <a:buClr>
                <a:srgbClr val="000000"/>
              </a:buClr>
            </a:pPr>
            <a:r>
              <a:rPr lang="en-GB" sz="2000" b="1" dirty="0" smtClean="0">
                <a:solidFill>
                  <a:srgbClr val="292929"/>
                </a:solidFill>
              </a:rPr>
              <a:t>Ultimately, the court ruled the print admissible stating that the process did not alter the pattern of the print it only made it more visible.</a:t>
            </a:r>
          </a:p>
          <a:p>
            <a:pPr algn="ctr" eaLnBrk="0" fontAlgn="base" hangingPunct="0">
              <a:spcBef>
                <a:spcPct val="50000"/>
              </a:spcBef>
              <a:spcAft>
                <a:spcPct val="0"/>
              </a:spcAft>
              <a:buClr>
                <a:srgbClr val="000000"/>
              </a:buClr>
            </a:pPr>
            <a:r>
              <a:rPr lang="en-GB" sz="2000" b="1" u="sng" dirty="0" smtClean="0">
                <a:solidFill>
                  <a:srgbClr val="292929"/>
                </a:solidFill>
              </a:rPr>
              <a:t>The evidence passed the test resulting in the first documented case where image enhancement technology passed the challenges of a Frye hearing.</a:t>
            </a:r>
          </a:p>
          <a:p>
            <a:pPr algn="ctr" eaLnBrk="0" fontAlgn="base" hangingPunct="0">
              <a:spcBef>
                <a:spcPct val="50000"/>
              </a:spcBef>
              <a:spcAft>
                <a:spcPct val="0"/>
              </a:spcAft>
              <a:buClr>
                <a:srgbClr val="000000"/>
              </a:buClr>
            </a:pPr>
            <a:endParaRPr lang="en-US" sz="2000" b="1" u="sng" dirty="0" smtClean="0">
              <a:solidFill>
                <a:srgbClr val="292929"/>
              </a:solidFill>
            </a:endParaRPr>
          </a:p>
        </p:txBody>
      </p:sp>
    </p:spTree>
  </p:cSld>
  <p:clrMapOvr>
    <a:masterClrMapping/>
  </p:clrMapOvr>
  <p:transition advTm="3000">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838200" y="762000"/>
            <a:ext cx="7543800" cy="1600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pc="72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The Frye Hearing</a:t>
            </a:r>
          </a:p>
        </p:txBody>
      </p:sp>
      <p:sp>
        <p:nvSpPr>
          <p:cNvPr id="30723" name="WordArt 3"/>
          <p:cNvSpPr>
            <a:spLocks noChangeArrowheads="1" noChangeShapeType="1" noTextEdit="1"/>
          </p:cNvSpPr>
          <p:nvPr/>
        </p:nvSpPr>
        <p:spPr bwMode="auto">
          <a:xfrm>
            <a:off x="1785918" y="2428868"/>
            <a:ext cx="6286544" cy="2857520"/>
          </a:xfrm>
          <a:prstGeom prst="rect">
            <a:avLst/>
          </a:prstGeom>
        </p:spPr>
        <p:style>
          <a:lnRef idx="2">
            <a:schemeClr val="accent6"/>
          </a:lnRef>
          <a:fillRef idx="1">
            <a:schemeClr val="lt1"/>
          </a:fillRef>
          <a:effectRef idx="0">
            <a:schemeClr val="accent6"/>
          </a:effectRef>
          <a:fontRef idx="minor">
            <a:schemeClr val="dk1"/>
          </a:fontRef>
        </p:style>
        <p:txBody>
          <a:bodyPr wrap="none" fromWordArt="1"/>
          <a:lstStyle/>
          <a:p>
            <a:pPr algn="ctr" fontAlgn="base">
              <a:spcBef>
                <a:spcPct val="0"/>
              </a:spcBef>
              <a:spcAft>
                <a:spcPct val="0"/>
              </a:spcAft>
            </a:pPr>
            <a:r>
              <a:rPr lang="en-GB" sz="5400" kern="10" dirty="0" smtClean="0">
                <a:solidFill>
                  <a:schemeClr val="tx1"/>
                </a:solidFill>
                <a:latin typeface="Impact"/>
              </a:rPr>
              <a:t>June 18th 1991 the </a:t>
            </a:r>
          </a:p>
          <a:p>
            <a:pPr algn="ctr" fontAlgn="base">
              <a:spcBef>
                <a:spcPct val="0"/>
              </a:spcBef>
              <a:spcAft>
                <a:spcPct val="0"/>
              </a:spcAft>
            </a:pPr>
            <a:r>
              <a:rPr lang="en-GB" sz="5400" kern="10" dirty="0" smtClean="0">
                <a:solidFill>
                  <a:schemeClr val="tx1"/>
                </a:solidFill>
                <a:latin typeface="Impact"/>
              </a:rPr>
              <a:t>accused received </a:t>
            </a:r>
          </a:p>
          <a:p>
            <a:pPr algn="ctr" fontAlgn="base">
              <a:spcBef>
                <a:spcPct val="0"/>
              </a:spcBef>
              <a:spcAft>
                <a:spcPct val="0"/>
              </a:spcAft>
            </a:pPr>
            <a:r>
              <a:rPr lang="en-GB" sz="5400" kern="10" dirty="0" smtClean="0">
                <a:solidFill>
                  <a:schemeClr val="tx1"/>
                </a:solidFill>
                <a:latin typeface="Impact"/>
              </a:rPr>
              <a:t>four life sentences.</a:t>
            </a:r>
          </a:p>
        </p:txBody>
      </p:sp>
    </p:spTree>
  </p:cSld>
  <p:clrMapOvr>
    <a:masterClrMapping/>
  </p:clrMapOvr>
  <p:transition advTm="12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30723"/>
                                        </p:tgtEl>
                                        <p:attrNameLst>
                                          <p:attrName>style.visibility</p:attrName>
                                        </p:attrNameLst>
                                      </p:cBhvr>
                                      <p:to>
                                        <p:strVal val="visible"/>
                                      </p:to>
                                    </p:set>
                                    <p:animEffect transition="in" filter="wipe(up)">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95288" y="1412875"/>
            <a:ext cx="8458200" cy="2987675"/>
          </a:xfrm>
          <a:prstGeom prst="rect">
            <a:avLst/>
          </a:prstGeom>
          <a:gradFill rotWithShape="0">
            <a:gsLst>
              <a:gs pos="0">
                <a:srgbClr val="FFFFFF"/>
              </a:gs>
              <a:gs pos="100000">
                <a:schemeClr val="accent1"/>
              </a:gs>
            </a:gsLst>
            <a:lin ang="5400000" scaled="1"/>
          </a:gradFill>
          <a:ln w="12700">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lIns="92075" tIns="46038" rIns="92075" bIns="46038">
            <a:spAutoFit/>
            <a:flatTx/>
          </a:bodyPr>
          <a:lstStyle/>
          <a:p>
            <a:pPr algn="ctr" eaLnBrk="0" hangingPunct="0">
              <a:spcBef>
                <a:spcPct val="50000"/>
              </a:spcBef>
              <a:buClr>
                <a:schemeClr val="tx2"/>
              </a:buClr>
            </a:pPr>
            <a:r>
              <a:rPr lang="en-GB" sz="2000" b="1" dirty="0">
                <a:solidFill>
                  <a:srgbClr val="292929"/>
                </a:solidFill>
                <a:latin typeface="Times New Roman" pitchFamily="18" charset="0"/>
              </a:rPr>
              <a:t>5.5 We recommend that the government </a:t>
            </a:r>
            <a:r>
              <a:rPr lang="en-GB" sz="2000" b="1" u="sng" dirty="0">
                <a:solidFill>
                  <a:srgbClr val="FF0000"/>
                </a:solidFill>
                <a:latin typeface="Times New Roman" pitchFamily="18" charset="0"/>
              </a:rPr>
              <a:t>encourage the use of authentication techniques.</a:t>
            </a:r>
            <a:r>
              <a:rPr lang="en-GB" sz="2000" b="1" dirty="0">
                <a:solidFill>
                  <a:srgbClr val="292929"/>
                </a:solidFill>
                <a:latin typeface="Times New Roman" pitchFamily="18" charset="0"/>
              </a:rPr>
              <a:t> Members of the legal profession should be made aware of the benefits of these techniques, their value in adding weight to evidence and the possible significance of their omission. </a:t>
            </a:r>
            <a:r>
              <a:rPr lang="en-GB" sz="2000" b="1" dirty="0">
                <a:solidFill>
                  <a:srgbClr val="FF0000"/>
                </a:solidFill>
                <a:latin typeface="Times New Roman" pitchFamily="18" charset="0"/>
              </a:rPr>
              <a:t>Further we recommend that the government encourages the adoption of technological measures for the authentication of images as evidence by giving type of approval to them.</a:t>
            </a:r>
            <a:r>
              <a:rPr lang="en-GB" sz="2000" b="1" dirty="0">
                <a:solidFill>
                  <a:srgbClr val="292929"/>
                </a:solidFill>
                <a:latin typeface="Times New Roman" pitchFamily="18" charset="0"/>
              </a:rPr>
              <a:t> The Forensic Science service should provide ongoing advice for manufacturers and the users of imaging equipment on authentication technologies.</a:t>
            </a:r>
            <a:endParaRPr lang="en-GB" sz="2000" b="1" dirty="0">
              <a:solidFill>
                <a:srgbClr val="FF0000"/>
              </a:solidFill>
              <a:latin typeface="Times New Roman" pitchFamily="18" charset="0"/>
            </a:endParaRPr>
          </a:p>
          <a:p>
            <a:pPr algn="ctr" eaLnBrk="0" hangingPunct="0">
              <a:spcBef>
                <a:spcPct val="50000"/>
              </a:spcBef>
              <a:buClr>
                <a:schemeClr val="tx2"/>
              </a:buClr>
            </a:pPr>
            <a:endParaRPr lang="en-US" sz="2000" b="1" dirty="0">
              <a:solidFill>
                <a:srgbClr val="FF0000"/>
              </a:solidFill>
              <a:latin typeface="Times New Roman" pitchFamily="18" charset="0"/>
            </a:endParaRPr>
          </a:p>
        </p:txBody>
      </p:sp>
      <p:sp>
        <p:nvSpPr>
          <p:cNvPr id="3" name="Text Box 3"/>
          <p:cNvSpPr txBox="1">
            <a:spLocks noChangeArrowheads="1"/>
          </p:cNvSpPr>
          <p:nvPr/>
        </p:nvSpPr>
        <p:spPr bwMode="auto">
          <a:xfrm>
            <a:off x="609600" y="258763"/>
            <a:ext cx="8077200" cy="946150"/>
          </a:xfrm>
          <a:prstGeom prst="rect">
            <a:avLst/>
          </a:prstGeom>
          <a:gradFill rotWithShape="1">
            <a:gsLst>
              <a:gs pos="0">
                <a:srgbClr val="BBE0E3"/>
              </a:gs>
              <a:gs pos="100000">
                <a:srgbClr val="FFFFFF"/>
              </a:gs>
            </a:gsLst>
            <a:lin ang="5400000" scaled="1"/>
          </a:gradFill>
          <a:ln w="12700">
            <a:noFill/>
            <a:miter lim="800000"/>
            <a:headEnd/>
            <a:tailEnd/>
          </a:ln>
          <a:effectLst/>
          <a:scene3d>
            <a:camera prst="legacyObliqueTopRight"/>
            <a:lightRig rig="legacyFlat3" dir="b"/>
          </a:scene3d>
          <a:sp3d extrusionH="430200" prstMaterial="legacyMatte">
            <a:bevelT w="13500" h="13500" prst="angle"/>
            <a:bevelB w="13500" h="13500" prst="angle"/>
            <a:extrusionClr>
              <a:srgbClr val="BBE0E3"/>
            </a:extrusionClr>
          </a:sp3d>
        </p:spPr>
        <p:txBody>
          <a:bodyPr lIns="92075" tIns="46038" rIns="92075" bIns="46038">
            <a:spAutoFit/>
            <a:flatTx/>
          </a:bodyPr>
          <a:lstStyle/>
          <a:p>
            <a:pPr algn="ctr" eaLnBrk="0" hangingPunct="0">
              <a:spcBef>
                <a:spcPct val="50000"/>
              </a:spcBef>
              <a:buClr>
                <a:schemeClr val="tx2"/>
              </a:buClr>
            </a:pPr>
            <a:r>
              <a:rPr lang="en-GB" sz="2800" b="1" dirty="0">
                <a:solidFill>
                  <a:srgbClr val="292929"/>
                </a:solidFill>
                <a:latin typeface="Times New Roman" pitchFamily="18" charset="0"/>
              </a:rPr>
              <a:t>House of Lords Science and Technology committee 1998</a:t>
            </a:r>
            <a:endParaRPr lang="en-US" sz="2800" b="1" dirty="0">
              <a:solidFill>
                <a:srgbClr val="292929"/>
              </a:solidFill>
              <a:latin typeface="Times New Roman" pitchFamily="18" charset="0"/>
            </a:endParaRPr>
          </a:p>
        </p:txBody>
      </p:sp>
      <p:pic>
        <p:nvPicPr>
          <p:cNvPr id="4" name="Picture 5" descr="PEOK0129"/>
          <p:cNvPicPr>
            <a:picLocks noChangeAspect="1" noChangeArrowheads="1"/>
          </p:cNvPicPr>
          <p:nvPr/>
        </p:nvPicPr>
        <p:blipFill>
          <a:blip r:embed="rId3" cstate="print"/>
          <a:srcRect/>
          <a:stretch>
            <a:fillRect/>
          </a:stretch>
        </p:blipFill>
        <p:spPr bwMode="auto">
          <a:xfrm>
            <a:off x="7812088" y="3860800"/>
            <a:ext cx="952500" cy="2803525"/>
          </a:xfrm>
          <a:prstGeom prst="rect">
            <a:avLst/>
          </a:prstGeom>
          <a:noFill/>
        </p:spPr>
      </p:pic>
    </p:spTree>
  </p:cSld>
  <p:clrMapOvr>
    <a:masterClrMapping/>
  </p:clrMapOvr>
  <p:transition spd="med" advTm="3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838200"/>
            <a:ext cx="8229600" cy="55276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r>
              <a:rPr lang="en-GB" sz="3200" b="1" dirty="0" smtClean="0">
                <a:solidFill>
                  <a:srgbClr val="292929"/>
                </a:solidFill>
              </a:rPr>
              <a:t>1995</a:t>
            </a:r>
          </a:p>
          <a:p>
            <a:pPr algn="ctr" eaLnBrk="0" fontAlgn="base" hangingPunct="0">
              <a:spcBef>
                <a:spcPct val="50000"/>
              </a:spcBef>
              <a:spcAft>
                <a:spcPct val="0"/>
              </a:spcAft>
              <a:buClr>
                <a:srgbClr val="000000"/>
              </a:buClr>
            </a:pPr>
            <a:r>
              <a:rPr lang="en-GB" b="1" u="sng" dirty="0" smtClean="0">
                <a:solidFill>
                  <a:srgbClr val="292929"/>
                </a:solidFill>
              </a:rPr>
              <a:t>State of Washington v Eric Hayden</a:t>
            </a:r>
            <a:r>
              <a:rPr lang="en-GB" b="1" dirty="0" smtClean="0">
                <a:solidFill>
                  <a:srgbClr val="292929"/>
                </a:solidFill>
              </a:rPr>
              <a:t> </a:t>
            </a:r>
          </a:p>
          <a:p>
            <a:pPr algn="ctr" eaLnBrk="0" fontAlgn="base" hangingPunct="0">
              <a:spcBef>
                <a:spcPct val="50000"/>
              </a:spcBef>
              <a:spcAft>
                <a:spcPct val="0"/>
              </a:spcAft>
              <a:buClr>
                <a:srgbClr val="000000"/>
              </a:buClr>
            </a:pPr>
            <a:r>
              <a:rPr lang="en-GB" b="1" dirty="0" smtClean="0">
                <a:solidFill>
                  <a:srgbClr val="292929"/>
                </a:solidFill>
              </a:rPr>
              <a:t>Dawn </a:t>
            </a:r>
            <a:r>
              <a:rPr lang="en-GB" b="1" dirty="0" err="1" smtClean="0">
                <a:solidFill>
                  <a:srgbClr val="292929"/>
                </a:solidFill>
              </a:rPr>
              <a:t>Fehring</a:t>
            </a:r>
            <a:r>
              <a:rPr lang="en-GB" b="1" dirty="0" smtClean="0">
                <a:solidFill>
                  <a:srgbClr val="292929"/>
                </a:solidFill>
              </a:rPr>
              <a:t> a 27 year old student was found dead on the floor of her Kirkland apartment on Sunday May 14</a:t>
            </a:r>
            <a:r>
              <a:rPr lang="en-GB" b="1" baseline="30000" dirty="0" smtClean="0">
                <a:solidFill>
                  <a:srgbClr val="292929"/>
                </a:solidFill>
              </a:rPr>
              <a:t>th</a:t>
            </a:r>
            <a:r>
              <a:rPr lang="en-GB" b="1" dirty="0" smtClean="0">
                <a:solidFill>
                  <a:srgbClr val="292929"/>
                </a:solidFill>
              </a:rPr>
              <a:t> 1995.</a:t>
            </a:r>
          </a:p>
          <a:p>
            <a:pPr algn="ctr" eaLnBrk="0" fontAlgn="base" hangingPunct="0">
              <a:spcBef>
                <a:spcPct val="50000"/>
              </a:spcBef>
              <a:spcAft>
                <a:spcPct val="0"/>
              </a:spcAft>
              <a:buClr>
                <a:srgbClr val="000000"/>
              </a:buClr>
            </a:pPr>
            <a:r>
              <a:rPr lang="en-GB" b="1" dirty="0" smtClean="0">
                <a:solidFill>
                  <a:srgbClr val="292929"/>
                </a:solidFill>
              </a:rPr>
              <a:t>The police recovered a fitted bed sheet which contained apparent bloody hand prints. The </a:t>
            </a:r>
            <a:r>
              <a:rPr lang="en-GB" b="1" dirty="0" err="1" smtClean="0">
                <a:solidFill>
                  <a:srgbClr val="292929"/>
                </a:solidFill>
              </a:rPr>
              <a:t>bedsheet</a:t>
            </a:r>
            <a:r>
              <a:rPr lang="en-GB" b="1" dirty="0" smtClean="0">
                <a:solidFill>
                  <a:srgbClr val="292929"/>
                </a:solidFill>
              </a:rPr>
              <a:t> was sent to Kirkland police department for examination . </a:t>
            </a:r>
            <a:r>
              <a:rPr lang="en-GB" b="1" dirty="0" err="1" smtClean="0">
                <a:solidFill>
                  <a:srgbClr val="292929"/>
                </a:solidFill>
              </a:rPr>
              <a:t>Holshue</a:t>
            </a:r>
            <a:r>
              <a:rPr lang="en-GB" b="1" dirty="0" smtClean="0">
                <a:solidFill>
                  <a:srgbClr val="292929"/>
                </a:solidFill>
              </a:rPr>
              <a:t> a latent print examiner stained the sheet with Amido black which resulted in further fingerprint detail, however the fabric weave still prevented the marks being used for identification.</a:t>
            </a:r>
          </a:p>
          <a:p>
            <a:pPr algn="ctr" eaLnBrk="0" fontAlgn="base" hangingPunct="0">
              <a:spcBef>
                <a:spcPct val="50000"/>
              </a:spcBef>
              <a:spcAft>
                <a:spcPct val="0"/>
              </a:spcAft>
              <a:buClr>
                <a:srgbClr val="000000"/>
              </a:buClr>
            </a:pPr>
            <a:r>
              <a:rPr lang="en-GB" b="1" dirty="0" smtClean="0">
                <a:solidFill>
                  <a:srgbClr val="292929"/>
                </a:solidFill>
              </a:rPr>
              <a:t>Consequently the bed sheet was sent to Erik Berg of the Tacoma police department. He used the Fourier technique to remove the fabric weave. As a result the latent print examiner was able to find 12 points of identification on one of the fingerprints and more than 40 on the palm prints.</a:t>
            </a:r>
          </a:p>
          <a:p>
            <a:pPr algn="ctr" eaLnBrk="0" fontAlgn="base" hangingPunct="0">
              <a:spcBef>
                <a:spcPct val="50000"/>
              </a:spcBef>
              <a:spcAft>
                <a:spcPct val="0"/>
              </a:spcAft>
              <a:buClr>
                <a:srgbClr val="000000"/>
              </a:buClr>
            </a:pPr>
            <a:r>
              <a:rPr lang="en-GB" b="1" dirty="0" smtClean="0">
                <a:solidFill>
                  <a:srgbClr val="292929"/>
                </a:solidFill>
              </a:rPr>
              <a:t>A Frye Kelly hearing was requested and eventually rejected after the examiners demonstrated how the enhancements were made to the court.</a:t>
            </a:r>
          </a:p>
          <a:p>
            <a:pPr algn="ctr" eaLnBrk="0" fontAlgn="base" hangingPunct="0">
              <a:spcBef>
                <a:spcPct val="50000"/>
              </a:spcBef>
              <a:spcAft>
                <a:spcPct val="0"/>
              </a:spcAft>
              <a:buClr>
                <a:srgbClr val="000000"/>
              </a:buClr>
            </a:pPr>
            <a:r>
              <a:rPr lang="en-GB" b="1" u="sng" dirty="0" smtClean="0">
                <a:solidFill>
                  <a:srgbClr val="292929"/>
                </a:solidFill>
              </a:rPr>
              <a:t>Hayden was duly convicted of the murder.</a:t>
            </a:r>
          </a:p>
        </p:txBody>
      </p:sp>
    </p:spTree>
  </p:cSld>
  <p:clrMapOvr>
    <a:masterClrMapping/>
  </p:clrMapOvr>
  <p:transition advTm="1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3276600" y="457200"/>
            <a:ext cx="2998788" cy="13573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pc="720" smtClean="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Appeal</a:t>
            </a:r>
          </a:p>
        </p:txBody>
      </p:sp>
      <p:sp>
        <p:nvSpPr>
          <p:cNvPr id="21507" name="Text Box 3"/>
          <p:cNvSpPr txBox="1">
            <a:spLocks noChangeArrowheads="1"/>
          </p:cNvSpPr>
          <p:nvPr/>
        </p:nvSpPr>
        <p:spPr bwMode="auto">
          <a:xfrm>
            <a:off x="2209800" y="2438400"/>
            <a:ext cx="5105400" cy="28702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r>
              <a:rPr lang="en-GB" sz="2800" b="1" smtClean="0">
                <a:solidFill>
                  <a:srgbClr val="292929"/>
                </a:solidFill>
              </a:rPr>
              <a:t>Filed 17</a:t>
            </a:r>
            <a:r>
              <a:rPr lang="en-GB" sz="2800" b="1" baseline="30000" smtClean="0">
                <a:solidFill>
                  <a:srgbClr val="292929"/>
                </a:solidFill>
              </a:rPr>
              <a:t>th</a:t>
            </a:r>
            <a:r>
              <a:rPr lang="en-GB" sz="2800" b="1" smtClean="0">
                <a:solidFill>
                  <a:srgbClr val="292929"/>
                </a:solidFill>
              </a:rPr>
              <a:t> February 1998</a:t>
            </a:r>
          </a:p>
          <a:p>
            <a:pPr algn="ctr" eaLnBrk="0" fontAlgn="base" hangingPunct="0">
              <a:spcBef>
                <a:spcPct val="50000"/>
              </a:spcBef>
              <a:spcAft>
                <a:spcPct val="0"/>
              </a:spcAft>
              <a:buClr>
                <a:srgbClr val="000000"/>
              </a:buClr>
            </a:pPr>
            <a:r>
              <a:rPr lang="en-GB" sz="2800" b="1" smtClean="0">
                <a:solidFill>
                  <a:srgbClr val="292929"/>
                </a:solidFill>
              </a:rPr>
              <a:t>Title of case: State of Washington, Respondent </a:t>
            </a:r>
          </a:p>
          <a:p>
            <a:pPr algn="ctr" eaLnBrk="0" fontAlgn="base" hangingPunct="0">
              <a:spcBef>
                <a:spcPct val="50000"/>
              </a:spcBef>
              <a:spcAft>
                <a:spcPct val="0"/>
              </a:spcAft>
              <a:buClr>
                <a:srgbClr val="000000"/>
              </a:buClr>
            </a:pPr>
            <a:r>
              <a:rPr lang="en-GB" sz="2800" b="1" smtClean="0">
                <a:solidFill>
                  <a:srgbClr val="292929"/>
                </a:solidFill>
              </a:rPr>
              <a:t>v</a:t>
            </a:r>
          </a:p>
          <a:p>
            <a:pPr algn="ctr" eaLnBrk="0" fontAlgn="base" hangingPunct="0">
              <a:spcBef>
                <a:spcPct val="50000"/>
              </a:spcBef>
              <a:spcAft>
                <a:spcPct val="0"/>
              </a:spcAft>
              <a:buClr>
                <a:srgbClr val="000000"/>
              </a:buClr>
            </a:pPr>
            <a:r>
              <a:rPr lang="en-GB" sz="2800" b="1" smtClean="0">
                <a:solidFill>
                  <a:srgbClr val="292929"/>
                </a:solidFill>
              </a:rPr>
              <a:t>Eric H Hayden, Appellant</a:t>
            </a:r>
            <a:endParaRPr lang="en-US" sz="2800" b="1" smtClean="0">
              <a:solidFill>
                <a:srgbClr val="292929"/>
              </a:solidFill>
            </a:endParaRPr>
          </a:p>
        </p:txBody>
      </p:sp>
    </p:spTree>
  </p:cSld>
  <p:clrMapOvr>
    <a:masterClrMapping/>
  </p:clrMapOvr>
  <p:transition advTm="1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ipe(up)">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5800" y="381000"/>
            <a:ext cx="8001000" cy="19208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r>
              <a:rPr lang="en-GB" sz="2000" b="1" dirty="0" smtClean="0">
                <a:solidFill>
                  <a:srgbClr val="292929"/>
                </a:solidFill>
              </a:rPr>
              <a:t>Kennedy, AJC __ Eric H Hayden appeals his conviction of felony murder in the first degree, contending that the trial court  erred in admitting enhanced fingerprint evidence after conducting a Frye hearing and by ordering him to obtain a mental health evaluation and undergo treatment as a condition of his confinement and placement.2 finding no error, we affirm facts</a:t>
            </a:r>
            <a:endParaRPr lang="en-US" sz="2000" b="1" dirty="0" smtClean="0">
              <a:solidFill>
                <a:srgbClr val="292929"/>
              </a:solidFill>
            </a:endParaRPr>
          </a:p>
        </p:txBody>
      </p:sp>
      <p:sp>
        <p:nvSpPr>
          <p:cNvPr id="22531" name="Text Box 3"/>
          <p:cNvSpPr txBox="1">
            <a:spLocks noChangeArrowheads="1"/>
          </p:cNvSpPr>
          <p:nvPr/>
        </p:nvSpPr>
        <p:spPr bwMode="auto">
          <a:xfrm>
            <a:off x="685800" y="2971800"/>
            <a:ext cx="8001000" cy="29876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92075" tIns="46038" rIns="92075" bIns="46038">
            <a:spAutoFit/>
            <a:flatTx/>
          </a:bodyPr>
          <a:lstStyle/>
          <a:p>
            <a:pPr algn="ctr" eaLnBrk="0" fontAlgn="base" hangingPunct="0">
              <a:spcBef>
                <a:spcPct val="50000"/>
              </a:spcBef>
              <a:spcAft>
                <a:spcPct val="0"/>
              </a:spcAft>
              <a:buClr>
                <a:srgbClr val="000000"/>
              </a:buClr>
            </a:pPr>
            <a:r>
              <a:rPr lang="en-GB" sz="2000" b="1" smtClean="0">
                <a:solidFill>
                  <a:srgbClr val="292929"/>
                </a:solidFill>
              </a:rPr>
              <a:t>It is clear even to the untrained eye that the fabric contains a hand print and that nothing appears in the digitally enhanced photograph that was not present in the fabric. Rather the image of the hand print is merely enhanced by removing background detail unrelated to the points of identification by which the hand print was identified as Haydens………….</a:t>
            </a:r>
          </a:p>
          <a:p>
            <a:pPr algn="ctr" eaLnBrk="0" fontAlgn="base" hangingPunct="0">
              <a:spcBef>
                <a:spcPct val="50000"/>
              </a:spcBef>
              <a:spcAft>
                <a:spcPct val="0"/>
              </a:spcAft>
              <a:buClr>
                <a:srgbClr val="000000"/>
              </a:buClr>
            </a:pPr>
            <a:r>
              <a:rPr lang="en-GB" sz="2000" b="1" u="sng" smtClean="0">
                <a:solidFill>
                  <a:srgbClr val="292929"/>
                </a:solidFill>
              </a:rPr>
              <a:t>Accordingly we reject Haydens contention that the court erred by admitting the challenged evidence and affirm his conviction judgement and sentence.</a:t>
            </a:r>
            <a:endParaRPr lang="en-US" sz="2000" b="1" u="sng" smtClean="0">
              <a:solidFill>
                <a:srgbClr val="292929"/>
              </a:solidFill>
            </a:endParaRPr>
          </a:p>
        </p:txBody>
      </p:sp>
    </p:spTree>
  </p:cSld>
  <p:clrMapOvr>
    <a:masterClrMapping/>
  </p:clrMapOvr>
  <p:transition advTm="1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wipe(left)">
                                      <p:cBhvr>
                                        <p:cTn id="12"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1" name="Text Box 5"/>
          <p:cNvSpPr txBox="1">
            <a:spLocks noChangeArrowheads="1"/>
          </p:cNvSpPr>
          <p:nvPr/>
        </p:nvSpPr>
        <p:spPr bwMode="auto">
          <a:xfrm>
            <a:off x="3357554" y="1428736"/>
            <a:ext cx="4953000" cy="2123658"/>
          </a:xfrm>
          <a:prstGeom prst="rect">
            <a:avLst/>
          </a:prstGeom>
          <a:noFill/>
          <a:ln w="9525">
            <a:noFill/>
            <a:miter lim="800000"/>
            <a:headEnd/>
            <a:tailEnd/>
          </a:ln>
          <a:effectLst/>
        </p:spPr>
        <p:txBody>
          <a:bodyPr>
            <a:spAutoFit/>
          </a:bodyPr>
          <a:lstStyle/>
          <a:p>
            <a:pPr algn="ctr">
              <a:spcBef>
                <a:spcPct val="50000"/>
              </a:spcBef>
            </a:pPr>
            <a:r>
              <a:rPr lang="en-GB" dirty="0"/>
              <a:t>For further information contact</a:t>
            </a:r>
          </a:p>
          <a:p>
            <a:pPr algn="ctr">
              <a:spcBef>
                <a:spcPct val="50000"/>
              </a:spcBef>
            </a:pPr>
            <a:r>
              <a:rPr lang="en-GB" dirty="0"/>
              <a:t>Esther </a:t>
            </a:r>
            <a:r>
              <a:rPr lang="en-GB" dirty="0" err="1"/>
              <a:t>Neate</a:t>
            </a:r>
            <a:endParaRPr lang="en-GB" dirty="0"/>
          </a:p>
          <a:p>
            <a:pPr algn="ctr">
              <a:spcBef>
                <a:spcPct val="50000"/>
              </a:spcBef>
            </a:pPr>
            <a:r>
              <a:rPr lang="en-GB" dirty="0">
                <a:hlinkClick r:id="rId3"/>
              </a:rPr>
              <a:t>Esther@Neateimaging.com</a:t>
            </a:r>
            <a:endParaRPr lang="en-GB" dirty="0"/>
          </a:p>
          <a:p>
            <a:pPr algn="ctr">
              <a:spcBef>
                <a:spcPct val="50000"/>
              </a:spcBef>
            </a:pPr>
            <a:r>
              <a:rPr lang="en-GB" dirty="0">
                <a:hlinkClick r:id="rId4"/>
              </a:rPr>
              <a:t>http://</a:t>
            </a:r>
            <a:r>
              <a:rPr lang="en-GB" dirty="0" smtClean="0">
                <a:hlinkClick r:id="rId4"/>
              </a:rPr>
              <a:t>www.neateimaging.com</a:t>
            </a:r>
            <a:endParaRPr lang="en-GB" dirty="0"/>
          </a:p>
        </p:txBody>
      </p:sp>
      <p:sp>
        <p:nvSpPr>
          <p:cNvPr id="10" name="Line 1038"/>
          <p:cNvSpPr>
            <a:spLocks noChangeShapeType="1"/>
          </p:cNvSpPr>
          <p:nvPr/>
        </p:nvSpPr>
        <p:spPr bwMode="auto">
          <a:xfrm flipV="1">
            <a:off x="4500562" y="5357826"/>
            <a:ext cx="1000132" cy="642942"/>
          </a:xfrm>
          <a:prstGeom prst="line">
            <a:avLst/>
          </a:prstGeom>
          <a:ln w="76200">
            <a:solidFill>
              <a:schemeClr val="accent2"/>
            </a:solidFill>
            <a:headEnd/>
            <a:tailEnd type="triangle" w="med" len="med"/>
          </a:ln>
          <a:effectLst>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11" name="Line 1039"/>
          <p:cNvSpPr>
            <a:spLocks noChangeShapeType="1"/>
          </p:cNvSpPr>
          <p:nvPr/>
        </p:nvSpPr>
        <p:spPr bwMode="auto">
          <a:xfrm>
            <a:off x="1214414" y="4000504"/>
            <a:ext cx="500066" cy="785818"/>
          </a:xfrm>
          <a:prstGeom prst="line">
            <a:avLst/>
          </a:prstGeom>
          <a:ln w="57150">
            <a:solidFill>
              <a:schemeClr val="accent2"/>
            </a:solidFill>
            <a:headEnd/>
            <a:tailEnd type="triangle" w="med" len="med"/>
          </a:ln>
          <a:effectLst>
            <a:glow rad="63500">
              <a:schemeClr val="accent1">
                <a:satMod val="175000"/>
                <a:alpha val="40000"/>
              </a:schemeClr>
            </a:glo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txBody>
          <a:bodyPr/>
          <a:lstStyle/>
          <a:p>
            <a:endParaRPr lang="en-GB"/>
          </a:p>
        </p:txBody>
      </p:sp>
      <p:pic>
        <p:nvPicPr>
          <p:cNvPr id="12" name="Picture 11" descr="dmac.jpg"/>
          <p:cNvPicPr>
            <a:picLocks noChangeAspect="1"/>
          </p:cNvPicPr>
          <p:nvPr/>
        </p:nvPicPr>
        <p:blipFill>
          <a:blip r:embed="rId5" cstate="print"/>
          <a:stretch>
            <a:fillRect/>
          </a:stretch>
        </p:blipFill>
        <p:spPr>
          <a:xfrm>
            <a:off x="357158" y="500042"/>
            <a:ext cx="2716485" cy="31432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
          <p:cNvPicPr>
            <a:picLocks noChangeAspect="1" noChangeArrowheads="1"/>
          </p:cNvPicPr>
          <p:nvPr/>
        </p:nvPicPr>
        <p:blipFill>
          <a:blip r:embed="rId6" cstate="print">
            <a:lum bright="20000" contrast="40000"/>
          </a:blip>
          <a:srcRect/>
          <a:stretch>
            <a:fillRect/>
          </a:stretch>
        </p:blipFill>
        <p:spPr bwMode="auto">
          <a:xfrm>
            <a:off x="1714480" y="4357694"/>
            <a:ext cx="2942118" cy="19443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2"/>
          <p:cNvPicPr>
            <a:picLocks noChangeAspect="1" noChangeArrowheads="1"/>
          </p:cNvPicPr>
          <p:nvPr/>
        </p:nvPicPr>
        <p:blipFill>
          <a:blip r:embed="rId7" cstate="print"/>
          <a:srcRect/>
          <a:stretch>
            <a:fillRect/>
          </a:stretch>
        </p:blipFill>
        <p:spPr bwMode="auto">
          <a:xfrm>
            <a:off x="5786446" y="4000504"/>
            <a:ext cx="2928958" cy="19356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advTm="12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02" name="WordArt 2"/>
          <p:cNvSpPr>
            <a:spLocks noChangeArrowheads="1" noChangeShapeType="1" noTextEdit="1"/>
          </p:cNvSpPr>
          <p:nvPr/>
        </p:nvSpPr>
        <p:spPr bwMode="auto">
          <a:xfrm>
            <a:off x="533400" y="685800"/>
            <a:ext cx="8915400" cy="1600200"/>
          </a:xfrm>
          <a:prstGeom prst="rect">
            <a:avLst/>
          </a:prstGeom>
        </p:spPr>
        <p:txBody>
          <a:bodyPr wrap="none" fromWordArt="1">
            <a:prstTxWarp prst="textFadeUp">
              <a:avLst>
                <a:gd name="adj" fmla="val 9991"/>
              </a:avLst>
            </a:prstTxWarp>
            <a:scene3d>
              <a:camera prst="legacyPerspectiveFront">
                <a:rot lat="1500000" lon="20099999" rev="0"/>
              </a:camera>
              <a:lightRig rig="legacyFlat4" dir="t"/>
            </a:scene3d>
            <a:sp3d extrusionH="430200" prstMaterial="legacyMatte">
              <a:extrusionClr>
                <a:srgbClr val="520402"/>
              </a:extrusionClr>
            </a:sp3d>
          </a:bodyPr>
          <a:lstStyle/>
          <a:p>
            <a:pPr algn="ctr" fontAlgn="base">
              <a:spcBef>
                <a:spcPct val="0"/>
              </a:spcBef>
              <a:spcAft>
                <a:spcPct val="0"/>
              </a:spcAft>
            </a:pPr>
            <a:r>
              <a:rPr lang="en-GB" sz="3600" kern="10" smtClean="0">
                <a:ln w="12700">
                  <a:round/>
                  <a:headEnd/>
                  <a:tailEnd/>
                </a:ln>
                <a:gradFill rotWithShape="0">
                  <a:gsLst>
                    <a:gs pos="0">
                      <a:srgbClr val="520402"/>
                    </a:gs>
                    <a:gs pos="100000">
                      <a:srgbClr val="FFCC00"/>
                    </a:gs>
                  </a:gsLst>
                  <a:lin ang="5400000" scaled="1"/>
                </a:gradFill>
                <a:latin typeface="Arial Black"/>
              </a:rPr>
              <a:t>Digital Negative</a:t>
            </a:r>
          </a:p>
        </p:txBody>
      </p:sp>
      <p:pic>
        <p:nvPicPr>
          <p:cNvPr id="102403" name="Picture 3" descr="C:\WINDOWS\IMAGES\signum3.tif"/>
          <p:cNvPicPr>
            <a:picLocks noChangeAspect="1" noChangeArrowheads="1"/>
          </p:cNvPicPr>
          <p:nvPr/>
        </p:nvPicPr>
        <p:blipFill>
          <a:blip r:embed="rId4" cstate="print"/>
          <a:srcRect/>
          <a:stretch>
            <a:fillRect/>
          </a:stretch>
        </p:blipFill>
        <p:spPr bwMode="auto">
          <a:xfrm>
            <a:off x="0" y="0"/>
            <a:ext cx="1816100" cy="457200"/>
          </a:xfrm>
          <a:prstGeom prst="rect">
            <a:avLst/>
          </a:prstGeom>
          <a:noFill/>
        </p:spPr>
      </p:pic>
    </p:spTree>
  </p:cSld>
  <p:clrMapOvr>
    <a:masterClrMapping/>
  </p:clrMapOvr>
  <p:transition advTm="4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wipe(left)">
                                      <p:cBhvr>
                                        <p:cTn id="7"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ChangeAspect="1"/>
          </p:cNvGraphicFramePr>
          <p:nvPr/>
        </p:nvGraphicFramePr>
        <p:xfrm>
          <a:off x="1371600" y="1905000"/>
          <a:ext cx="6477000" cy="4129088"/>
        </p:xfrm>
        <a:graphic>
          <a:graphicData uri="http://schemas.openxmlformats.org/presentationml/2006/ole">
            <mc:AlternateContent xmlns:mc="http://schemas.openxmlformats.org/markup-compatibility/2006">
              <mc:Choice xmlns:v="urn:schemas-microsoft-com:vml" Requires="v">
                <p:oleObj spid="_x0000_s309251" name="Image" r:id="rId4" imgW="5260854" imgH="3354748" progId="">
                  <p:embed/>
                </p:oleObj>
              </mc:Choice>
              <mc:Fallback>
                <p:oleObj name="Image" r:id="rId4" imgW="5260854" imgH="335474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05000"/>
                        <a:ext cx="6477000"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7" name="WordArt 3"/>
          <p:cNvSpPr>
            <a:spLocks noChangeArrowheads="1" noChangeShapeType="1" noTextEdit="1"/>
          </p:cNvSpPr>
          <p:nvPr/>
        </p:nvSpPr>
        <p:spPr bwMode="auto">
          <a:xfrm>
            <a:off x="228600" y="685800"/>
            <a:ext cx="8915400" cy="1600200"/>
          </a:xfrm>
          <a:prstGeom prst="rect">
            <a:avLst/>
          </a:prstGeom>
        </p:spPr>
        <p:txBody>
          <a:bodyPr wrap="none" fromWordArt="1">
            <a:prstTxWarp prst="textFadeUp">
              <a:avLst>
                <a:gd name="adj" fmla="val 9991"/>
              </a:avLst>
            </a:prstTxWarp>
            <a:scene3d>
              <a:camera prst="legacyPerspectiveFront">
                <a:rot lat="1500000" lon="20099999" rev="0"/>
              </a:camera>
              <a:lightRig rig="legacyFlat4" dir="t"/>
            </a:scene3d>
            <a:sp3d extrusionH="430200" prstMaterial="legacyMatte">
              <a:extrusionClr>
                <a:srgbClr val="520402"/>
              </a:extrusionClr>
            </a:sp3d>
          </a:bodyPr>
          <a:lstStyle/>
          <a:p>
            <a:pPr algn="ctr"/>
            <a:r>
              <a:rPr lang="en-GB" sz="3600" kern="10">
                <a:ln w="12700">
                  <a:round/>
                  <a:headEnd/>
                  <a:tailEnd/>
                </a:ln>
                <a:gradFill rotWithShape="0">
                  <a:gsLst>
                    <a:gs pos="0">
                      <a:srgbClr val="520402"/>
                    </a:gs>
                    <a:gs pos="100000">
                      <a:srgbClr val="FFCC00"/>
                    </a:gs>
                  </a:gsLst>
                  <a:lin ang="5400000" scaled="1"/>
                </a:gradFill>
                <a:latin typeface="Arial Black"/>
              </a:rPr>
              <a:t>Digital Negative</a:t>
            </a:r>
          </a:p>
        </p:txBody>
      </p:sp>
      <p:sp>
        <p:nvSpPr>
          <p:cNvPr id="103428" name="Text Box 4"/>
          <p:cNvSpPr txBox="1">
            <a:spLocks noChangeArrowheads="1"/>
          </p:cNvSpPr>
          <p:nvPr/>
        </p:nvSpPr>
        <p:spPr bwMode="auto">
          <a:xfrm>
            <a:off x="1752600" y="2514600"/>
            <a:ext cx="5791200" cy="3070225"/>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buClr>
                <a:schemeClr val="tx2"/>
              </a:buClr>
            </a:pPr>
            <a:r>
              <a:rPr lang="en-GB" sz="1400">
                <a:solidFill>
                  <a:srgbClr val="FFCC66"/>
                </a:solidFill>
              </a:rPr>
              <a:t>1001 1001 01001 0110 110011010110100110 110100111 0011000 11111111 10110000 11001100100101100110011001100110011001100011 001010010  11011001101001000010001100101001110010000000000000011111111101010101000000000 11011010 0101101001 011010001000010 11001 0010 1100 110 111 00 1100 111010 10 0111 0011 0001 0011 0001 1000 1100 111 000 110 1100 0000 11 0 1 10 01 01 0 1 10 1 10 1 10 1 1 11 11 1 1 11 1 10 1 0 1 0 1 1 1 111 0 1 00 1 0 1 1 00  11   00110 110110 1100 1100 1100 1111 111 1010  00 1 1 1111 1111 00110 1100110 1110 10 10 1100 11000 111 11111 1111 111 00 110 1100 1100 1000 10 10 10 1 0 10 10 0 11000 1100 1100 110 01100 11 0 0101 11 010 11 1111 1 11 0010 10 1 0 10 110001100 1 110 1 0 1 01 0 1 00 110 1111 11 01 0 1 10  11 0 1 0 1 10 1 101 00 000 11 1 1 0 11 0 11 0 1 00 0 00 0 11 00 1 1 0 11 000 0 111 100 11 00110001 1 00 110 0 11 11 1 10 0 1 1111 11 1111 1 1 0 110 0 11 0 0 1 0 11 0 100 11 0 0 1 1 11 0 00 0 110 0 11111 0 01 0 0 11 1 1 110 1 00 10 0 1010 1 0 10 0 11000 1111 110 11 0 0 1</a:t>
            </a:r>
            <a:endParaRPr lang="en-US" sz="1400">
              <a:solidFill>
                <a:srgbClr val="FFCC66"/>
              </a:solidFill>
            </a:endParaRPr>
          </a:p>
        </p:txBody>
      </p:sp>
      <p:pic>
        <p:nvPicPr>
          <p:cNvPr id="103429" name="Picture 5" descr="C:\WINDOWS\IMAGES\signum3.tif"/>
          <p:cNvPicPr>
            <a:picLocks noChangeAspect="1" noChangeArrowheads="1"/>
          </p:cNvPicPr>
          <p:nvPr/>
        </p:nvPicPr>
        <p:blipFill>
          <a:blip r:embed="rId6" cstate="print"/>
          <a:srcRect/>
          <a:stretch>
            <a:fillRect/>
          </a:stretch>
        </p:blipFill>
        <p:spPr bwMode="auto">
          <a:xfrm>
            <a:off x="228600" y="228600"/>
            <a:ext cx="1816100" cy="457200"/>
          </a:xfrm>
          <a:prstGeom prst="rect">
            <a:avLst/>
          </a:prstGeom>
          <a:noFill/>
        </p:spPr>
      </p:pic>
    </p:spTree>
  </p:cSld>
  <p:clrMapOvr>
    <a:masterClrMapping/>
  </p:clrMapOvr>
  <p:transition advTm="3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slide(fromBottom)">
                                      <p:cBhvr>
                                        <p:cTn id="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1412875" y="304800"/>
            <a:ext cx="6316663" cy="571500"/>
          </a:xfrm>
          <a:prstGeom prst="rect">
            <a:avLst/>
          </a:prstGeom>
        </p:spPr>
        <p:txBody>
          <a:bodyPr wrap="none" fromWordArt="1">
            <a:prstTxWarp prst="textPlain">
              <a:avLst>
                <a:gd name="adj" fmla="val 50000"/>
              </a:avLst>
            </a:prstTxWarp>
          </a:bodyPr>
          <a:lstStyle/>
          <a:p>
            <a:pPr algn="ctr"/>
            <a:r>
              <a:rPr lang="en-GB" sz="3600" kern="10">
                <a:ln w="9525">
                  <a:solidFill>
                    <a:srgbClr val="11111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292929"/>
                  </a:outerShdw>
                </a:effectLst>
                <a:latin typeface="Impact"/>
              </a:rPr>
              <a:t>Images as Numbers</a:t>
            </a:r>
          </a:p>
        </p:txBody>
      </p:sp>
      <p:sp>
        <p:nvSpPr>
          <p:cNvPr id="35843" name="Text Box 3"/>
          <p:cNvSpPr txBox="1">
            <a:spLocks noChangeArrowheads="1"/>
          </p:cNvSpPr>
          <p:nvPr/>
        </p:nvSpPr>
        <p:spPr bwMode="auto">
          <a:xfrm>
            <a:off x="1676400" y="5638800"/>
            <a:ext cx="2209800" cy="396875"/>
          </a:xfrm>
          <a:prstGeom prst="rect">
            <a:avLst/>
          </a:prstGeom>
          <a:noFill/>
          <a:ln w="12700">
            <a:noFill/>
            <a:miter lim="800000"/>
            <a:headEnd/>
            <a:tailEnd/>
          </a:ln>
          <a:effectLst/>
        </p:spPr>
        <p:txBody>
          <a:bodyPr lIns="92075" tIns="46038" rIns="92075" bIns="46038">
            <a:spAutoFit/>
            <a:flatTx/>
          </a:bodyPr>
          <a:lstStyle/>
          <a:p>
            <a:pPr algn="ctr" eaLnBrk="0" hangingPunct="0">
              <a:spcBef>
                <a:spcPct val="50000"/>
              </a:spcBef>
              <a:buClr>
                <a:schemeClr val="tx2"/>
              </a:buClr>
            </a:pPr>
            <a:r>
              <a:rPr lang="en-GB" sz="2000" b="1" u="sng">
                <a:solidFill>
                  <a:srgbClr val="000000"/>
                </a:solidFill>
              </a:rPr>
              <a:t>The Digital Image</a:t>
            </a:r>
            <a:endParaRPr lang="en-US" sz="2000" b="1" u="sng">
              <a:solidFill>
                <a:srgbClr val="000000"/>
              </a:solidFill>
            </a:endParaRPr>
          </a:p>
        </p:txBody>
      </p:sp>
      <p:sp>
        <p:nvSpPr>
          <p:cNvPr id="35844" name="Text Box 4"/>
          <p:cNvSpPr txBox="1">
            <a:spLocks noChangeArrowheads="1"/>
          </p:cNvSpPr>
          <p:nvPr/>
        </p:nvSpPr>
        <p:spPr bwMode="auto">
          <a:xfrm>
            <a:off x="5181600" y="5638800"/>
            <a:ext cx="2319338" cy="701675"/>
          </a:xfrm>
          <a:prstGeom prst="rect">
            <a:avLst/>
          </a:prstGeom>
          <a:noFill/>
          <a:ln w="12700">
            <a:noFill/>
            <a:miter lim="800000"/>
            <a:headEnd/>
            <a:tailEnd/>
          </a:ln>
          <a:effectLst/>
        </p:spPr>
        <p:txBody>
          <a:bodyPr lIns="92075" tIns="46038" rIns="92075" bIns="46038">
            <a:spAutoFit/>
            <a:flatTx/>
          </a:bodyPr>
          <a:lstStyle/>
          <a:p>
            <a:pPr algn="ctr" eaLnBrk="0" hangingPunct="0">
              <a:spcBef>
                <a:spcPct val="50000"/>
              </a:spcBef>
              <a:buClr>
                <a:schemeClr val="tx2"/>
              </a:buClr>
            </a:pPr>
            <a:r>
              <a:rPr lang="en-GB" sz="2000" b="1" u="sng">
                <a:solidFill>
                  <a:srgbClr val="000000"/>
                </a:solidFill>
              </a:rPr>
              <a:t>Conventional photographic film</a:t>
            </a:r>
            <a:endParaRPr lang="en-US" sz="2000" b="1" u="sng">
              <a:solidFill>
                <a:srgbClr val="000000"/>
              </a:solidFill>
            </a:endParaRPr>
          </a:p>
        </p:txBody>
      </p:sp>
      <p:pic>
        <p:nvPicPr>
          <p:cNvPr id="35845" name="Picture 5" descr="C:\australia\bitmap2.JPG"/>
          <p:cNvPicPr>
            <a:picLocks noChangeAspect="1" noChangeArrowheads="1"/>
          </p:cNvPicPr>
          <p:nvPr/>
        </p:nvPicPr>
        <p:blipFill>
          <a:blip r:embed="rId3" cstate="print"/>
          <a:srcRect/>
          <a:stretch>
            <a:fillRect/>
          </a:stretch>
        </p:blipFill>
        <p:spPr bwMode="auto">
          <a:xfrm>
            <a:off x="1447800" y="1752600"/>
            <a:ext cx="6053138" cy="3259138"/>
          </a:xfrm>
          <a:prstGeom prst="rect">
            <a:avLst/>
          </a:prstGeom>
          <a:noFill/>
          <a:effectLst>
            <a:outerShdw dist="89803" dir="2700000" algn="ctr" rotWithShape="0">
              <a:srgbClr val="292929"/>
            </a:outerShdw>
          </a:effectLst>
        </p:spPr>
      </p:pic>
    </p:spTree>
  </p:cSld>
  <p:clrMapOvr>
    <a:masterClrMapping/>
  </p:clrMapOvr>
  <p:transition advTm="3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draw\neg3.TIF"/>
          <p:cNvPicPr>
            <a:picLocks noChangeAspect="1" noChangeArrowheads="1"/>
          </p:cNvPicPr>
          <p:nvPr/>
        </p:nvPicPr>
        <p:blipFill>
          <a:blip r:embed="rId3" cstate="print">
            <a:clrChange>
              <a:clrFrom>
                <a:srgbClr val="1A1A1A"/>
              </a:clrFrom>
              <a:clrTo>
                <a:srgbClr val="1A1A1A">
                  <a:alpha val="0"/>
                </a:srgbClr>
              </a:clrTo>
            </a:clrChange>
          </a:blip>
          <a:srcRect/>
          <a:stretch>
            <a:fillRect/>
          </a:stretch>
        </p:blipFill>
        <p:spPr bwMode="auto">
          <a:xfrm>
            <a:off x="6096000" y="4419600"/>
            <a:ext cx="2971800" cy="1881188"/>
          </a:xfrm>
          <a:prstGeom prst="rect">
            <a:avLst/>
          </a:prstGeom>
          <a:noFill/>
          <a:effectLst>
            <a:outerShdw dist="117088" dir="2436078" algn="ctr" rotWithShape="0">
              <a:srgbClr val="5F5F5F"/>
            </a:outerShdw>
          </a:effectLst>
        </p:spPr>
      </p:pic>
      <p:grpSp>
        <p:nvGrpSpPr>
          <p:cNvPr id="2" name="Group 3"/>
          <p:cNvGrpSpPr>
            <a:grpSpLocks/>
          </p:cNvGrpSpPr>
          <p:nvPr/>
        </p:nvGrpSpPr>
        <p:grpSpPr bwMode="auto">
          <a:xfrm>
            <a:off x="1066800" y="1219200"/>
            <a:ext cx="5029200" cy="3429000"/>
            <a:chOff x="672" y="768"/>
            <a:chExt cx="3168" cy="2160"/>
          </a:xfrm>
        </p:grpSpPr>
        <p:grpSp>
          <p:nvGrpSpPr>
            <p:cNvPr id="3" name="Group 4"/>
            <p:cNvGrpSpPr>
              <a:grpSpLocks/>
            </p:cNvGrpSpPr>
            <p:nvPr/>
          </p:nvGrpSpPr>
          <p:grpSpPr bwMode="auto">
            <a:xfrm>
              <a:off x="672" y="768"/>
              <a:ext cx="3168" cy="2160"/>
              <a:chOff x="672" y="768"/>
              <a:chExt cx="3168" cy="2160"/>
            </a:xfrm>
          </p:grpSpPr>
          <p:sp>
            <p:nvSpPr>
              <p:cNvPr id="105477" name="Rectangle 5"/>
              <p:cNvSpPr>
                <a:spLocks noChangeArrowheads="1"/>
              </p:cNvSpPr>
              <p:nvPr/>
            </p:nvSpPr>
            <p:spPr bwMode="auto">
              <a:xfrm>
                <a:off x="672" y="864"/>
                <a:ext cx="720" cy="480"/>
              </a:xfrm>
              <a:prstGeom prst="rect">
                <a:avLst/>
              </a:prstGeom>
              <a:noFill/>
              <a:ln w="12700">
                <a:solidFill>
                  <a:srgbClr val="B2B2B2"/>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pPr algn="ctr" eaLnBrk="0" hangingPunct="0">
                  <a:spcBef>
                    <a:spcPct val="50000"/>
                  </a:spcBef>
                  <a:buClr>
                    <a:schemeClr val="tx2"/>
                  </a:buClr>
                </a:pPr>
                <a:r>
                  <a:rPr lang="en-GB" sz="2000" b="1">
                    <a:solidFill>
                      <a:srgbClr val="292929"/>
                    </a:solidFill>
                  </a:rPr>
                  <a:t>252</a:t>
                </a:r>
                <a:endParaRPr lang="en-US" sz="2000" b="1">
                  <a:solidFill>
                    <a:srgbClr val="292929"/>
                  </a:solidFill>
                </a:endParaRPr>
              </a:p>
            </p:txBody>
          </p:sp>
          <p:sp>
            <p:nvSpPr>
              <p:cNvPr id="105478" name="Rectangle 6"/>
              <p:cNvSpPr>
                <a:spLocks noChangeArrowheads="1"/>
              </p:cNvSpPr>
              <p:nvPr/>
            </p:nvSpPr>
            <p:spPr bwMode="auto">
              <a:xfrm>
                <a:off x="3120" y="1632"/>
                <a:ext cx="720" cy="480"/>
              </a:xfrm>
              <a:prstGeom prst="rect">
                <a:avLst/>
              </a:prstGeom>
              <a:noFill/>
              <a:ln w="12700">
                <a:solidFill>
                  <a:srgbClr val="B2B2B2"/>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pPr algn="ctr" eaLnBrk="0" hangingPunct="0">
                  <a:spcBef>
                    <a:spcPct val="50000"/>
                  </a:spcBef>
                  <a:buClr>
                    <a:schemeClr val="tx2"/>
                  </a:buClr>
                </a:pPr>
                <a:r>
                  <a:rPr lang="en-GB" sz="2000" b="1">
                    <a:solidFill>
                      <a:srgbClr val="292929"/>
                    </a:solidFill>
                  </a:rPr>
                  <a:t>100</a:t>
                </a:r>
                <a:endParaRPr lang="en-US" sz="2000" b="1">
                  <a:solidFill>
                    <a:srgbClr val="292929"/>
                  </a:solidFill>
                </a:endParaRPr>
              </a:p>
            </p:txBody>
          </p:sp>
          <p:sp>
            <p:nvSpPr>
              <p:cNvPr id="105479" name="Rectangle 7"/>
              <p:cNvSpPr>
                <a:spLocks noChangeArrowheads="1"/>
              </p:cNvSpPr>
              <p:nvPr/>
            </p:nvSpPr>
            <p:spPr bwMode="auto">
              <a:xfrm>
                <a:off x="1872" y="1632"/>
                <a:ext cx="720" cy="480"/>
              </a:xfrm>
              <a:prstGeom prst="rect">
                <a:avLst/>
              </a:prstGeom>
              <a:noFill/>
              <a:ln w="12700">
                <a:solidFill>
                  <a:srgbClr val="B2B2B2"/>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pPr algn="ctr" eaLnBrk="0" hangingPunct="0">
                  <a:spcBef>
                    <a:spcPct val="50000"/>
                  </a:spcBef>
                  <a:buClr>
                    <a:schemeClr val="tx2"/>
                  </a:buClr>
                </a:pPr>
                <a:r>
                  <a:rPr lang="en-GB" sz="2000" b="1">
                    <a:solidFill>
                      <a:srgbClr val="292929"/>
                    </a:solidFill>
                  </a:rPr>
                  <a:t>60</a:t>
                </a:r>
                <a:endParaRPr lang="en-US" sz="2000" b="1">
                  <a:solidFill>
                    <a:srgbClr val="292929"/>
                  </a:solidFill>
                </a:endParaRPr>
              </a:p>
            </p:txBody>
          </p:sp>
          <p:sp>
            <p:nvSpPr>
              <p:cNvPr id="105480" name="Rectangle 8"/>
              <p:cNvSpPr>
                <a:spLocks noChangeArrowheads="1"/>
              </p:cNvSpPr>
              <p:nvPr/>
            </p:nvSpPr>
            <p:spPr bwMode="auto">
              <a:xfrm>
                <a:off x="672" y="1632"/>
                <a:ext cx="720" cy="480"/>
              </a:xfrm>
              <a:prstGeom prst="rect">
                <a:avLst/>
              </a:prstGeom>
              <a:noFill/>
              <a:ln w="12700">
                <a:solidFill>
                  <a:srgbClr val="B2B2B2"/>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pPr algn="ctr" eaLnBrk="0" hangingPunct="0">
                  <a:spcBef>
                    <a:spcPct val="50000"/>
                  </a:spcBef>
                  <a:buClr>
                    <a:schemeClr val="tx2"/>
                  </a:buClr>
                </a:pPr>
                <a:r>
                  <a:rPr lang="en-GB" sz="2000" b="1">
                    <a:solidFill>
                      <a:srgbClr val="292929"/>
                    </a:solidFill>
                  </a:rPr>
                  <a:t>57</a:t>
                </a:r>
                <a:endParaRPr lang="en-US" sz="2000" b="1">
                  <a:solidFill>
                    <a:srgbClr val="292929"/>
                  </a:solidFill>
                </a:endParaRPr>
              </a:p>
            </p:txBody>
          </p:sp>
          <p:sp>
            <p:nvSpPr>
              <p:cNvPr id="105481" name="Rectangle 9"/>
              <p:cNvSpPr>
                <a:spLocks noChangeArrowheads="1"/>
              </p:cNvSpPr>
              <p:nvPr/>
            </p:nvSpPr>
            <p:spPr bwMode="auto">
              <a:xfrm>
                <a:off x="3120" y="768"/>
                <a:ext cx="720" cy="480"/>
              </a:xfrm>
              <a:prstGeom prst="rect">
                <a:avLst/>
              </a:prstGeom>
              <a:noFill/>
              <a:ln w="12700">
                <a:solidFill>
                  <a:srgbClr val="B2B2B2"/>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pPr algn="ctr" eaLnBrk="0" hangingPunct="0">
                  <a:spcBef>
                    <a:spcPct val="50000"/>
                  </a:spcBef>
                  <a:buClr>
                    <a:schemeClr val="tx2"/>
                  </a:buClr>
                </a:pPr>
                <a:r>
                  <a:rPr lang="en-GB" sz="2000" b="1">
                    <a:solidFill>
                      <a:srgbClr val="292929"/>
                    </a:solidFill>
                  </a:rPr>
                  <a:t>12</a:t>
                </a:r>
                <a:endParaRPr lang="en-US" sz="2000" b="1">
                  <a:solidFill>
                    <a:srgbClr val="292929"/>
                  </a:solidFill>
                </a:endParaRPr>
              </a:p>
            </p:txBody>
          </p:sp>
          <p:sp>
            <p:nvSpPr>
              <p:cNvPr id="105482" name="Rectangle 10"/>
              <p:cNvSpPr>
                <a:spLocks noChangeArrowheads="1"/>
              </p:cNvSpPr>
              <p:nvPr/>
            </p:nvSpPr>
            <p:spPr bwMode="auto">
              <a:xfrm>
                <a:off x="1872" y="816"/>
                <a:ext cx="720" cy="480"/>
              </a:xfrm>
              <a:prstGeom prst="rect">
                <a:avLst/>
              </a:prstGeom>
              <a:noFill/>
              <a:ln w="12700">
                <a:solidFill>
                  <a:srgbClr val="B2B2B2"/>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pPr algn="ctr" eaLnBrk="0" hangingPunct="0">
                  <a:spcBef>
                    <a:spcPct val="50000"/>
                  </a:spcBef>
                  <a:buClr>
                    <a:schemeClr val="tx2"/>
                  </a:buClr>
                </a:pPr>
                <a:r>
                  <a:rPr lang="en-GB" sz="2000" b="1">
                    <a:solidFill>
                      <a:srgbClr val="292929"/>
                    </a:solidFill>
                  </a:rPr>
                  <a:t>23</a:t>
                </a:r>
                <a:endParaRPr lang="en-US" sz="2000" b="1">
                  <a:solidFill>
                    <a:srgbClr val="292929"/>
                  </a:solidFill>
                </a:endParaRPr>
              </a:p>
            </p:txBody>
          </p:sp>
          <p:sp>
            <p:nvSpPr>
              <p:cNvPr id="105483" name="Rectangle 11"/>
              <p:cNvSpPr>
                <a:spLocks noChangeArrowheads="1"/>
              </p:cNvSpPr>
              <p:nvPr/>
            </p:nvSpPr>
            <p:spPr bwMode="auto">
              <a:xfrm>
                <a:off x="1872" y="2448"/>
                <a:ext cx="720" cy="480"/>
              </a:xfrm>
              <a:prstGeom prst="rect">
                <a:avLst/>
              </a:prstGeom>
              <a:noFill/>
              <a:ln w="12700">
                <a:solidFill>
                  <a:srgbClr val="B2B2B2"/>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pPr algn="ctr" eaLnBrk="0" hangingPunct="0">
                  <a:spcBef>
                    <a:spcPct val="50000"/>
                  </a:spcBef>
                  <a:buClr>
                    <a:schemeClr val="tx2"/>
                  </a:buClr>
                </a:pPr>
                <a:r>
                  <a:rPr lang="en-GB" sz="2000" b="1">
                    <a:solidFill>
                      <a:srgbClr val="292929"/>
                    </a:solidFill>
                  </a:rPr>
                  <a:t>150</a:t>
                </a:r>
                <a:endParaRPr lang="en-US" sz="2000" b="1">
                  <a:solidFill>
                    <a:srgbClr val="292929"/>
                  </a:solidFill>
                </a:endParaRPr>
              </a:p>
            </p:txBody>
          </p:sp>
          <p:sp>
            <p:nvSpPr>
              <p:cNvPr id="105484" name="Rectangle 12"/>
              <p:cNvSpPr>
                <a:spLocks noChangeArrowheads="1"/>
              </p:cNvSpPr>
              <p:nvPr/>
            </p:nvSpPr>
            <p:spPr bwMode="auto">
              <a:xfrm>
                <a:off x="672" y="2448"/>
                <a:ext cx="720" cy="480"/>
              </a:xfrm>
              <a:prstGeom prst="rect">
                <a:avLst/>
              </a:prstGeom>
              <a:noFill/>
              <a:ln w="12700">
                <a:solidFill>
                  <a:srgbClr val="B2B2B2"/>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pPr algn="ctr" eaLnBrk="0" hangingPunct="0">
                  <a:spcBef>
                    <a:spcPct val="50000"/>
                  </a:spcBef>
                  <a:buClr>
                    <a:schemeClr val="tx2"/>
                  </a:buClr>
                </a:pPr>
                <a:r>
                  <a:rPr lang="en-GB" sz="2000" b="1">
                    <a:solidFill>
                      <a:srgbClr val="292929"/>
                    </a:solidFill>
                  </a:rPr>
                  <a:t>200</a:t>
                </a:r>
                <a:endParaRPr lang="en-US" sz="2000" b="1">
                  <a:solidFill>
                    <a:srgbClr val="292929"/>
                  </a:solidFill>
                </a:endParaRPr>
              </a:p>
            </p:txBody>
          </p:sp>
          <p:pic>
            <p:nvPicPr>
              <p:cNvPr id="105485" name="Picture 13" descr="C:\draw\plus.TIF"/>
              <p:cNvPicPr>
                <a:picLocks noChangeAspect="1" noChangeArrowheads="1"/>
              </p:cNvPicPr>
              <p:nvPr/>
            </p:nvPicPr>
            <p:blipFill>
              <a:blip r:embed="rId4" cstate="print">
                <a:clrChange>
                  <a:clrFrom>
                    <a:srgbClr val="0B0A0E"/>
                  </a:clrFrom>
                  <a:clrTo>
                    <a:srgbClr val="0B0A0E">
                      <a:alpha val="0"/>
                    </a:srgbClr>
                  </a:clrTo>
                </a:clrChange>
              </a:blip>
              <a:srcRect/>
              <a:stretch>
                <a:fillRect/>
              </a:stretch>
            </p:blipFill>
            <p:spPr bwMode="auto">
              <a:xfrm>
                <a:off x="1392" y="840"/>
                <a:ext cx="504" cy="504"/>
              </a:xfrm>
              <a:prstGeom prst="rect">
                <a:avLst/>
              </a:prstGeom>
              <a:noFill/>
              <a:effectLst>
                <a:outerShdw dist="53882" dir="2700000" algn="ctr" rotWithShape="0">
                  <a:srgbClr val="4D4D4D"/>
                </a:outerShdw>
              </a:effectLst>
            </p:spPr>
          </p:pic>
          <p:pic>
            <p:nvPicPr>
              <p:cNvPr id="105486" name="Picture 14" descr="C:\draw\plus.TIF"/>
              <p:cNvPicPr>
                <a:picLocks noChangeAspect="1" noChangeArrowheads="1"/>
              </p:cNvPicPr>
              <p:nvPr/>
            </p:nvPicPr>
            <p:blipFill>
              <a:blip r:embed="rId4" cstate="print">
                <a:clrChange>
                  <a:clrFrom>
                    <a:srgbClr val="0B0A0E"/>
                  </a:clrFrom>
                  <a:clrTo>
                    <a:srgbClr val="0B0A0E">
                      <a:alpha val="0"/>
                    </a:srgbClr>
                  </a:clrTo>
                </a:clrChange>
              </a:blip>
              <a:srcRect/>
              <a:stretch>
                <a:fillRect/>
              </a:stretch>
            </p:blipFill>
            <p:spPr bwMode="auto">
              <a:xfrm>
                <a:off x="2616" y="792"/>
                <a:ext cx="504" cy="504"/>
              </a:xfrm>
              <a:prstGeom prst="rect">
                <a:avLst/>
              </a:prstGeom>
              <a:noFill/>
              <a:effectLst>
                <a:outerShdw dist="53882" dir="2700000" algn="ctr" rotWithShape="0">
                  <a:srgbClr val="4D4D4D"/>
                </a:outerShdw>
              </a:effectLst>
            </p:spPr>
          </p:pic>
          <p:pic>
            <p:nvPicPr>
              <p:cNvPr id="105487" name="Picture 15" descr="C:\draw\plus.TIF"/>
              <p:cNvPicPr>
                <a:picLocks noChangeAspect="1" noChangeArrowheads="1"/>
              </p:cNvPicPr>
              <p:nvPr/>
            </p:nvPicPr>
            <p:blipFill>
              <a:blip r:embed="rId4" cstate="print">
                <a:clrChange>
                  <a:clrFrom>
                    <a:srgbClr val="0B0A0E"/>
                  </a:clrFrom>
                  <a:clrTo>
                    <a:srgbClr val="0B0A0E">
                      <a:alpha val="0"/>
                    </a:srgbClr>
                  </a:clrTo>
                </a:clrChange>
              </a:blip>
              <a:srcRect/>
              <a:stretch>
                <a:fillRect/>
              </a:stretch>
            </p:blipFill>
            <p:spPr bwMode="auto">
              <a:xfrm>
                <a:off x="1392" y="1632"/>
                <a:ext cx="504" cy="504"/>
              </a:xfrm>
              <a:prstGeom prst="rect">
                <a:avLst/>
              </a:prstGeom>
              <a:noFill/>
              <a:effectLst>
                <a:outerShdw dist="53882" dir="2700000" algn="ctr" rotWithShape="0">
                  <a:srgbClr val="4D4D4D"/>
                </a:outerShdw>
              </a:effectLst>
            </p:spPr>
          </p:pic>
          <p:pic>
            <p:nvPicPr>
              <p:cNvPr id="105488" name="Picture 16" descr="C:\draw\plus.TIF"/>
              <p:cNvPicPr>
                <a:picLocks noChangeAspect="1" noChangeArrowheads="1"/>
              </p:cNvPicPr>
              <p:nvPr/>
            </p:nvPicPr>
            <p:blipFill>
              <a:blip r:embed="rId4" cstate="print">
                <a:clrChange>
                  <a:clrFrom>
                    <a:srgbClr val="0B0A0E"/>
                  </a:clrFrom>
                  <a:clrTo>
                    <a:srgbClr val="0B0A0E">
                      <a:alpha val="0"/>
                    </a:srgbClr>
                  </a:clrTo>
                </a:clrChange>
              </a:blip>
              <a:srcRect/>
              <a:stretch>
                <a:fillRect/>
              </a:stretch>
            </p:blipFill>
            <p:spPr bwMode="auto">
              <a:xfrm>
                <a:off x="2616" y="1632"/>
                <a:ext cx="504" cy="504"/>
              </a:xfrm>
              <a:prstGeom prst="rect">
                <a:avLst/>
              </a:prstGeom>
              <a:noFill/>
              <a:effectLst>
                <a:outerShdw dist="53882" dir="2700000" algn="ctr" rotWithShape="0">
                  <a:srgbClr val="4D4D4D"/>
                </a:outerShdw>
              </a:effectLst>
            </p:spPr>
          </p:pic>
          <p:pic>
            <p:nvPicPr>
              <p:cNvPr id="105489" name="Picture 17" descr="C:\draw\plus.TIF"/>
              <p:cNvPicPr>
                <a:picLocks noChangeAspect="1" noChangeArrowheads="1"/>
              </p:cNvPicPr>
              <p:nvPr/>
            </p:nvPicPr>
            <p:blipFill>
              <a:blip r:embed="rId4" cstate="print">
                <a:clrChange>
                  <a:clrFrom>
                    <a:srgbClr val="0B0A0E"/>
                  </a:clrFrom>
                  <a:clrTo>
                    <a:srgbClr val="0B0A0E">
                      <a:alpha val="0"/>
                    </a:srgbClr>
                  </a:clrTo>
                </a:clrChange>
              </a:blip>
              <a:srcRect/>
              <a:stretch>
                <a:fillRect/>
              </a:stretch>
            </p:blipFill>
            <p:spPr bwMode="auto">
              <a:xfrm>
                <a:off x="1368" y="2424"/>
                <a:ext cx="504" cy="504"/>
              </a:xfrm>
              <a:prstGeom prst="rect">
                <a:avLst/>
              </a:prstGeom>
              <a:noFill/>
              <a:effectLst>
                <a:outerShdw dist="53882" dir="2700000" algn="ctr" rotWithShape="0">
                  <a:srgbClr val="4D4D4D"/>
                </a:outerShdw>
              </a:effectLst>
            </p:spPr>
          </p:pic>
        </p:grpSp>
        <p:sp>
          <p:nvSpPr>
            <p:cNvPr id="105490" name="Oval 18"/>
            <p:cNvSpPr>
              <a:spLocks noChangeArrowheads="1"/>
            </p:cNvSpPr>
            <p:nvPr/>
          </p:nvSpPr>
          <p:spPr bwMode="auto">
            <a:xfrm>
              <a:off x="2832" y="2688"/>
              <a:ext cx="240" cy="240"/>
            </a:xfrm>
            <a:prstGeom prst="ellipse">
              <a:avLst/>
            </a:prstGeom>
            <a:noFill/>
            <a:ln w="12700">
              <a:solidFill>
                <a:srgbClr val="B2B2B2"/>
              </a:solidFill>
              <a:round/>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endParaRPr lang="en-GB"/>
            </a:p>
          </p:txBody>
        </p:sp>
        <p:sp>
          <p:nvSpPr>
            <p:cNvPr id="105491" name="Oval 19"/>
            <p:cNvSpPr>
              <a:spLocks noChangeArrowheads="1"/>
            </p:cNvSpPr>
            <p:nvPr/>
          </p:nvSpPr>
          <p:spPr bwMode="auto">
            <a:xfrm>
              <a:off x="3216" y="2688"/>
              <a:ext cx="240" cy="240"/>
            </a:xfrm>
            <a:prstGeom prst="ellipse">
              <a:avLst/>
            </a:prstGeom>
            <a:noFill/>
            <a:ln w="12700">
              <a:solidFill>
                <a:srgbClr val="B2B2B2"/>
              </a:solidFill>
              <a:round/>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endParaRPr lang="en-GB"/>
            </a:p>
          </p:txBody>
        </p:sp>
        <p:sp>
          <p:nvSpPr>
            <p:cNvPr id="105492" name="Oval 20"/>
            <p:cNvSpPr>
              <a:spLocks noChangeArrowheads="1"/>
            </p:cNvSpPr>
            <p:nvPr/>
          </p:nvSpPr>
          <p:spPr bwMode="auto">
            <a:xfrm>
              <a:off x="3600" y="2688"/>
              <a:ext cx="240" cy="240"/>
            </a:xfrm>
            <a:prstGeom prst="ellipse">
              <a:avLst/>
            </a:prstGeom>
            <a:noFill/>
            <a:ln w="12700">
              <a:solidFill>
                <a:srgbClr val="B2B2B2"/>
              </a:solidFill>
              <a:round/>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wrap="none" lIns="92075" tIns="46038" rIns="92075" bIns="46038" anchor="ctr">
              <a:flatTx/>
            </a:bodyPr>
            <a:lstStyle/>
            <a:p>
              <a:endParaRPr lang="en-GB"/>
            </a:p>
          </p:txBody>
        </p:sp>
      </p:grpSp>
    </p:spTree>
  </p:cSld>
  <p:clrMapOvr>
    <a:masterClrMapping/>
  </p:clrMapOvr>
  <p:transition advTm="3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5474"/>
                                        </p:tgtEl>
                                        <p:attrNameLst>
                                          <p:attrName>style.visibility</p:attrName>
                                        </p:attrNameLst>
                                      </p:cBhvr>
                                      <p:to>
                                        <p:strVal val="visible"/>
                                      </p:to>
                                    </p:set>
                                    <p:animEffect transition="in" filter="wipe(left)">
                                      <p:cBhvr>
                                        <p:cTn id="12"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752600"/>
            <a:ext cx="2819400" cy="4038600"/>
            <a:chOff x="1056" y="624"/>
            <a:chExt cx="1776" cy="2544"/>
          </a:xfrm>
        </p:grpSpPr>
        <p:pic>
          <p:nvPicPr>
            <p:cNvPr id="106499" name="Picture 3" descr="D:\Photos\SPAspace\BN080.JPG"/>
            <p:cNvPicPr>
              <a:picLocks noChangeAspect="1" noChangeArrowheads="1"/>
            </p:cNvPicPr>
            <p:nvPr/>
          </p:nvPicPr>
          <p:blipFill>
            <a:blip r:embed="rId3" cstate="print"/>
            <a:srcRect/>
            <a:stretch>
              <a:fillRect/>
            </a:stretch>
          </p:blipFill>
          <p:spPr bwMode="auto">
            <a:xfrm>
              <a:off x="1104" y="624"/>
              <a:ext cx="1690" cy="2544"/>
            </a:xfrm>
            <a:prstGeom prst="rect">
              <a:avLst/>
            </a:prstGeom>
            <a:noFill/>
            <a:effectLst>
              <a:outerShdw dist="125724" dir="2700000" algn="ctr" rotWithShape="0">
                <a:srgbClr val="131313"/>
              </a:outerShdw>
            </a:effectLst>
          </p:spPr>
        </p:pic>
        <p:sp>
          <p:nvSpPr>
            <p:cNvPr id="106500" name="Text Box 4"/>
            <p:cNvSpPr txBox="1">
              <a:spLocks noChangeArrowheads="1"/>
            </p:cNvSpPr>
            <p:nvPr/>
          </p:nvSpPr>
          <p:spPr bwMode="auto">
            <a:xfrm>
              <a:off x="1056" y="720"/>
              <a:ext cx="1776" cy="2358"/>
            </a:xfrm>
            <a:prstGeom prst="rect">
              <a:avLst/>
            </a:prstGeom>
            <a:noFill/>
            <a:ln w="9525">
              <a:noFill/>
              <a:miter lim="800000"/>
              <a:headEnd/>
              <a:tailEnd/>
            </a:ln>
            <a:effectLst>
              <a:outerShdw dist="125724" dir="2700000" algn="ctr" rotWithShape="0">
                <a:srgbClr val="131313"/>
              </a:outerShdw>
            </a:effectLst>
          </p:spPr>
          <p:txBody>
            <a:bodyPr>
              <a:spAutoFit/>
            </a:bodyPr>
            <a:lstStyle/>
            <a:p>
              <a:pPr>
                <a:spcBef>
                  <a:spcPct val="50000"/>
                </a:spcBef>
              </a:pPr>
              <a:r>
                <a:rPr lang="en-GB">
                  <a:solidFill>
                    <a:srgbClr val="FFFF00"/>
                  </a:solidFill>
                </a:rPr>
                <a:t>10010010010000100100101001010101010101010101010101010101010101001010101010101010101010101010101010010101010101010101010101010101010101010000010000100010010101001010101000</a:t>
              </a:r>
            </a:p>
          </p:txBody>
        </p:sp>
      </p:grpSp>
      <p:sp>
        <p:nvSpPr>
          <p:cNvPr id="106501" name="Text Box 5"/>
          <p:cNvSpPr txBox="1">
            <a:spLocks noChangeArrowheads="1"/>
          </p:cNvSpPr>
          <p:nvPr/>
        </p:nvSpPr>
        <p:spPr bwMode="auto">
          <a:xfrm>
            <a:off x="3505200" y="3200400"/>
            <a:ext cx="2057400" cy="701675"/>
          </a:xfrm>
          <a:prstGeom prst="rect">
            <a:avLst/>
          </a:prstGeom>
          <a:noFill/>
          <a:ln w="9525">
            <a:noFill/>
            <a:miter lim="800000"/>
            <a:headEnd/>
            <a:tailEnd/>
          </a:ln>
          <a:effectLst>
            <a:outerShdw dist="35921" dir="2700000" algn="ctr" rotWithShape="0">
              <a:srgbClr val="131313"/>
            </a:outerShdw>
          </a:effectLst>
        </p:spPr>
        <p:txBody>
          <a:bodyPr>
            <a:spAutoFit/>
          </a:bodyPr>
          <a:lstStyle/>
          <a:p>
            <a:pPr>
              <a:spcBef>
                <a:spcPct val="50000"/>
              </a:spcBef>
            </a:pPr>
            <a:r>
              <a:rPr lang="en-GB" sz="4000" b="1">
                <a:solidFill>
                  <a:srgbClr val="FF5050"/>
                </a:solidFill>
              </a:rPr>
              <a:t>= 2147</a:t>
            </a:r>
          </a:p>
        </p:txBody>
      </p:sp>
      <p:grpSp>
        <p:nvGrpSpPr>
          <p:cNvPr id="3" name="Group 6"/>
          <p:cNvGrpSpPr>
            <a:grpSpLocks/>
          </p:cNvGrpSpPr>
          <p:nvPr/>
        </p:nvGrpSpPr>
        <p:grpSpPr bwMode="auto">
          <a:xfrm>
            <a:off x="5791200" y="1752600"/>
            <a:ext cx="2819400" cy="4038600"/>
            <a:chOff x="1056" y="624"/>
            <a:chExt cx="1776" cy="2544"/>
          </a:xfrm>
        </p:grpSpPr>
        <p:pic>
          <p:nvPicPr>
            <p:cNvPr id="106503" name="Picture 7" descr="D:\Photos\SPAspace\BN080.JPG"/>
            <p:cNvPicPr>
              <a:picLocks noChangeAspect="1" noChangeArrowheads="1"/>
            </p:cNvPicPr>
            <p:nvPr/>
          </p:nvPicPr>
          <p:blipFill>
            <a:blip r:embed="rId3" cstate="print"/>
            <a:srcRect/>
            <a:stretch>
              <a:fillRect/>
            </a:stretch>
          </p:blipFill>
          <p:spPr bwMode="auto">
            <a:xfrm>
              <a:off x="1104" y="624"/>
              <a:ext cx="1690" cy="2544"/>
            </a:xfrm>
            <a:prstGeom prst="rect">
              <a:avLst/>
            </a:prstGeom>
            <a:noFill/>
            <a:effectLst>
              <a:outerShdw dist="135003" dir="2928844" algn="ctr" rotWithShape="0">
                <a:srgbClr val="131313"/>
              </a:outerShdw>
            </a:effectLst>
          </p:spPr>
        </p:pic>
        <p:sp>
          <p:nvSpPr>
            <p:cNvPr id="106504" name="Text Box 8"/>
            <p:cNvSpPr txBox="1">
              <a:spLocks noChangeArrowheads="1"/>
            </p:cNvSpPr>
            <p:nvPr/>
          </p:nvSpPr>
          <p:spPr bwMode="auto">
            <a:xfrm>
              <a:off x="1056" y="720"/>
              <a:ext cx="1776" cy="2358"/>
            </a:xfrm>
            <a:prstGeom prst="rect">
              <a:avLst/>
            </a:prstGeom>
            <a:noFill/>
            <a:ln w="9525">
              <a:noFill/>
              <a:miter lim="800000"/>
              <a:headEnd/>
              <a:tailEnd/>
            </a:ln>
            <a:effectLst>
              <a:outerShdw dist="135003" dir="2928844" algn="ctr" rotWithShape="0">
                <a:srgbClr val="131313"/>
              </a:outerShdw>
            </a:effectLst>
          </p:spPr>
          <p:txBody>
            <a:bodyPr>
              <a:spAutoFit/>
            </a:bodyPr>
            <a:lstStyle/>
            <a:p>
              <a:pPr>
                <a:spcBef>
                  <a:spcPct val="50000"/>
                </a:spcBef>
              </a:pPr>
              <a:r>
                <a:rPr lang="en-GB">
                  <a:solidFill>
                    <a:srgbClr val="FFFF00"/>
                  </a:solidFill>
                </a:rPr>
                <a:t>10010010010000100100101001010101010101010101010101010101010101001010101010101010101010101010101010010101010101010101010101010101010101010000010000100010010101001010101000</a:t>
              </a:r>
            </a:p>
          </p:txBody>
        </p:sp>
      </p:grpSp>
      <p:sp>
        <p:nvSpPr>
          <p:cNvPr id="106505" name="AutoShape 9"/>
          <p:cNvSpPr>
            <a:spLocks noChangeArrowheads="1"/>
          </p:cNvSpPr>
          <p:nvPr/>
        </p:nvSpPr>
        <p:spPr bwMode="auto">
          <a:xfrm>
            <a:off x="4191000" y="609600"/>
            <a:ext cx="1447800" cy="2362200"/>
          </a:xfrm>
          <a:custGeom>
            <a:avLst/>
            <a:gdLst>
              <a:gd name="G0" fmla="+- 16920 0 0"/>
              <a:gd name="G1" fmla="+- 4717 0 0"/>
              <a:gd name="G2" fmla="+- 12158 0 4717"/>
              <a:gd name="G3" fmla="+- G2 0 4717"/>
              <a:gd name="G4" fmla="*/ G3 32768 32059"/>
              <a:gd name="G5" fmla="*/ G4 1 2"/>
              <a:gd name="G6" fmla="+- 21600 0 16920"/>
              <a:gd name="G7" fmla="*/ G6 4717 6079"/>
              <a:gd name="G8" fmla="+- G7 16920 0"/>
              <a:gd name="T0" fmla="*/ 16920 w 21600"/>
              <a:gd name="T1" fmla="*/ 0 h 21600"/>
              <a:gd name="T2" fmla="*/ 16920 w 21600"/>
              <a:gd name="T3" fmla="*/ 12158 h 21600"/>
              <a:gd name="T4" fmla="*/ 139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920" y="0"/>
                </a:lnTo>
                <a:lnTo>
                  <a:pt x="16920" y="4717"/>
                </a:lnTo>
                <a:lnTo>
                  <a:pt x="12427" y="4717"/>
                </a:lnTo>
                <a:cubicBezTo>
                  <a:pt x="5564" y="4717"/>
                  <a:pt x="0" y="8048"/>
                  <a:pt x="0" y="12158"/>
                </a:cubicBezTo>
                <a:lnTo>
                  <a:pt x="0" y="21600"/>
                </a:lnTo>
                <a:lnTo>
                  <a:pt x="2784" y="21600"/>
                </a:lnTo>
                <a:lnTo>
                  <a:pt x="2784" y="12158"/>
                </a:lnTo>
                <a:cubicBezTo>
                  <a:pt x="2784" y="9553"/>
                  <a:pt x="7101" y="7441"/>
                  <a:pt x="12427" y="7441"/>
                </a:cubicBezTo>
                <a:lnTo>
                  <a:pt x="16920" y="7441"/>
                </a:lnTo>
                <a:lnTo>
                  <a:pt x="16920" y="12158"/>
                </a:lnTo>
                <a:close/>
              </a:path>
            </a:pathLst>
          </a:custGeom>
          <a:gradFill rotWithShape="0">
            <a:gsLst>
              <a:gs pos="0">
                <a:schemeClr val="accent1"/>
              </a:gs>
              <a:gs pos="100000">
                <a:schemeClr val="bg1"/>
              </a:gs>
            </a:gsLst>
            <a:lin ang="5400000" scaled="1"/>
          </a:gradFill>
          <a:ln w="9525">
            <a:solidFill>
              <a:srgbClr val="111111"/>
            </a:solidFill>
            <a:miter lim="800000"/>
            <a:headEnd/>
            <a:tailEnd/>
          </a:ln>
          <a:effectLst>
            <a:outerShdw dist="68392" dir="1308085" algn="ctr" rotWithShape="0">
              <a:srgbClr val="131313"/>
            </a:outerShdw>
          </a:effectLst>
        </p:spPr>
        <p:txBody>
          <a:bodyPr wrap="none" anchor="ctr"/>
          <a:lstStyle/>
          <a:p>
            <a:endParaRPr lang="en-GB"/>
          </a:p>
        </p:txBody>
      </p:sp>
      <p:sp>
        <p:nvSpPr>
          <p:cNvPr id="106506" name="Text Box 10"/>
          <p:cNvSpPr txBox="1">
            <a:spLocks noChangeArrowheads="1"/>
          </p:cNvSpPr>
          <p:nvPr/>
        </p:nvSpPr>
        <p:spPr bwMode="auto">
          <a:xfrm>
            <a:off x="2286000" y="304800"/>
            <a:ext cx="3657600" cy="519113"/>
          </a:xfrm>
          <a:prstGeom prst="rect">
            <a:avLst/>
          </a:prstGeom>
          <a:noFill/>
          <a:ln w="9525">
            <a:noFill/>
            <a:miter lim="800000"/>
            <a:headEnd/>
            <a:tailEnd/>
          </a:ln>
          <a:effectLst>
            <a:outerShdw dist="35921" dir="2700000" algn="ctr" rotWithShape="0">
              <a:srgbClr val="131313"/>
            </a:outerShdw>
          </a:effectLst>
        </p:spPr>
        <p:txBody>
          <a:bodyPr>
            <a:spAutoFit/>
          </a:bodyPr>
          <a:lstStyle/>
          <a:p>
            <a:pPr>
              <a:spcBef>
                <a:spcPct val="50000"/>
              </a:spcBef>
            </a:pPr>
            <a:r>
              <a:rPr lang="en-GB" sz="2800" b="1">
                <a:solidFill>
                  <a:srgbClr val="FF5050"/>
                </a:solidFill>
              </a:rPr>
              <a:t>192-bit encryption</a:t>
            </a:r>
          </a:p>
        </p:txBody>
      </p:sp>
      <p:sp>
        <p:nvSpPr>
          <p:cNvPr id="106508" name="Text Box 12"/>
          <p:cNvSpPr txBox="1">
            <a:spLocks noChangeArrowheads="1"/>
          </p:cNvSpPr>
          <p:nvPr/>
        </p:nvSpPr>
        <p:spPr bwMode="auto">
          <a:xfrm>
            <a:off x="7010400" y="2057400"/>
            <a:ext cx="381000" cy="3503613"/>
          </a:xfrm>
          <a:prstGeom prst="rect">
            <a:avLst/>
          </a:prstGeom>
          <a:gradFill rotWithShape="0">
            <a:gsLst>
              <a:gs pos="0">
                <a:schemeClr val="bg1"/>
              </a:gs>
              <a:gs pos="100000">
                <a:schemeClr val="bg1">
                  <a:gamma/>
                  <a:shade val="46275"/>
                  <a:invGamma/>
                </a:schemeClr>
              </a:gs>
            </a:gsLst>
            <a:lin ang="5400000" scaled="1"/>
          </a:gradFill>
          <a:ln w="9525">
            <a:noFill/>
            <a:miter lim="800000"/>
            <a:headEnd/>
            <a:tailEnd/>
          </a:ln>
          <a:effectLst/>
        </p:spPr>
        <p:txBody>
          <a:bodyPr>
            <a:spAutoFit/>
          </a:bodyPr>
          <a:lstStyle/>
          <a:p>
            <a:pPr algn="ctr">
              <a:spcBef>
                <a:spcPct val="50000"/>
              </a:spcBef>
            </a:pPr>
            <a:r>
              <a:rPr lang="en-GB" sz="3200">
                <a:solidFill>
                  <a:srgbClr val="FF0000"/>
                </a:solidFill>
              </a:rPr>
              <a:t>2</a:t>
            </a:r>
            <a:br>
              <a:rPr lang="en-GB" sz="3200">
                <a:solidFill>
                  <a:srgbClr val="FF0000"/>
                </a:solidFill>
              </a:rPr>
            </a:br>
            <a:r>
              <a:rPr lang="en-GB" sz="3200">
                <a:solidFill>
                  <a:srgbClr val="FF0000"/>
                </a:solidFill>
              </a:rPr>
              <a:t>1</a:t>
            </a:r>
            <a:br>
              <a:rPr lang="en-GB" sz="3200">
                <a:solidFill>
                  <a:srgbClr val="FF0000"/>
                </a:solidFill>
              </a:rPr>
            </a:br>
            <a:r>
              <a:rPr lang="en-GB" sz="3200">
                <a:solidFill>
                  <a:srgbClr val="FF0000"/>
                </a:solidFill>
              </a:rPr>
              <a:t>4</a:t>
            </a:r>
            <a:br>
              <a:rPr lang="en-GB" sz="3200">
                <a:solidFill>
                  <a:srgbClr val="FF0000"/>
                </a:solidFill>
              </a:rPr>
            </a:br>
            <a:r>
              <a:rPr lang="en-GB" sz="3200">
                <a:solidFill>
                  <a:srgbClr val="FF0000"/>
                </a:solidFill>
              </a:rPr>
              <a:t>7</a:t>
            </a:r>
            <a:endParaRPr lang="en-US" sz="320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81000" y="1371600"/>
            <a:ext cx="3886200" cy="4760913"/>
            <a:chOff x="240" y="864"/>
            <a:chExt cx="2448" cy="2999"/>
          </a:xfrm>
        </p:grpSpPr>
        <p:sp>
          <p:nvSpPr>
            <p:cNvPr id="109572" name="WordArt 4"/>
            <p:cNvSpPr>
              <a:spLocks noChangeArrowheads="1" noChangeShapeType="1" noTextEdit="1"/>
            </p:cNvSpPr>
            <p:nvPr/>
          </p:nvSpPr>
          <p:spPr bwMode="auto">
            <a:xfrm>
              <a:off x="1200" y="3312"/>
              <a:ext cx="672" cy="551"/>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A</a:t>
              </a:r>
            </a:p>
          </p:txBody>
        </p:sp>
        <p:pic>
          <p:nvPicPr>
            <p:cNvPr id="109574" name="Picture 6" descr="C:\australiapics\bike1.tif"/>
            <p:cNvPicPr>
              <a:picLocks noChangeAspect="1" noChangeArrowheads="1"/>
            </p:cNvPicPr>
            <p:nvPr/>
          </p:nvPicPr>
          <p:blipFill>
            <a:blip r:embed="rId3" cstate="print"/>
            <a:srcRect/>
            <a:stretch>
              <a:fillRect/>
            </a:stretch>
          </p:blipFill>
          <p:spPr bwMode="auto">
            <a:xfrm>
              <a:off x="240" y="864"/>
              <a:ext cx="2448" cy="2193"/>
            </a:xfrm>
            <a:prstGeom prst="rect">
              <a:avLst/>
            </a:prstGeom>
            <a:ln w="228600" cap="sq" cmpd="thickThin">
              <a:solidFill>
                <a:srgbClr val="000000"/>
              </a:solidFill>
              <a:prstDash val="solid"/>
              <a:miter lim="800000"/>
            </a:ln>
            <a:effectLst>
              <a:innerShdw blurRad="76200">
                <a:srgbClr val="000000"/>
              </a:innerShdw>
            </a:effectLst>
          </p:spPr>
        </p:pic>
      </p:grpSp>
      <p:grpSp>
        <p:nvGrpSpPr>
          <p:cNvPr id="3" name="Group 9"/>
          <p:cNvGrpSpPr>
            <a:grpSpLocks/>
          </p:cNvGrpSpPr>
          <p:nvPr/>
        </p:nvGrpSpPr>
        <p:grpSpPr bwMode="auto">
          <a:xfrm>
            <a:off x="4857752" y="1371601"/>
            <a:ext cx="3981448" cy="4629167"/>
            <a:chOff x="2880" y="864"/>
            <a:chExt cx="2688" cy="2999"/>
          </a:xfrm>
        </p:grpSpPr>
        <p:sp>
          <p:nvSpPr>
            <p:cNvPr id="109573" name="WordArt 5"/>
            <p:cNvSpPr>
              <a:spLocks noChangeArrowheads="1" noChangeShapeType="1" noTextEdit="1"/>
            </p:cNvSpPr>
            <p:nvPr/>
          </p:nvSpPr>
          <p:spPr bwMode="auto">
            <a:xfrm>
              <a:off x="4128" y="3312"/>
              <a:ext cx="466" cy="551"/>
            </a:xfrm>
            <a:prstGeom prst="rect">
              <a:avLst/>
            </a:prstGeom>
          </p:spPr>
          <p:txBody>
            <a:bodyPr wrap="none" fromWordArt="1">
              <a:prstTxWarp prst="textCascadeUp">
                <a:avLst>
                  <a:gd name="adj" fmla="val 10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B</a:t>
              </a:r>
            </a:p>
          </p:txBody>
        </p:sp>
        <p:pic>
          <p:nvPicPr>
            <p:cNvPr id="109575" name="Picture 7" descr="C:\australiapics\bike2.tif"/>
            <p:cNvPicPr>
              <a:picLocks noChangeAspect="1" noChangeArrowheads="1"/>
            </p:cNvPicPr>
            <p:nvPr/>
          </p:nvPicPr>
          <p:blipFill>
            <a:blip r:embed="rId4" cstate="print"/>
            <a:srcRect/>
            <a:stretch>
              <a:fillRect/>
            </a:stretch>
          </p:blipFill>
          <p:spPr bwMode="auto">
            <a:xfrm>
              <a:off x="2880" y="864"/>
              <a:ext cx="2688" cy="2222"/>
            </a:xfrm>
            <a:prstGeom prst="rect">
              <a:avLst/>
            </a:prstGeom>
            <a:ln w="228600" cap="sq" cmpd="thickThin">
              <a:solidFill>
                <a:srgbClr val="000000"/>
              </a:solidFill>
              <a:prstDash val="solid"/>
              <a:miter lim="800000"/>
            </a:ln>
            <a:effectLst>
              <a:innerShdw blurRad="76200">
                <a:srgbClr val="000000"/>
              </a:innerShdw>
            </a:effectLst>
          </p:spPr>
        </p:pic>
      </p:grpSp>
    </p:spTree>
  </p:cSld>
  <p:clrMapOvr>
    <a:masterClrMapping/>
  </p:clrMapOvr>
  <p:transition advTm="7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2" name="Picture 8" descr="C:\australiapics\bike3.tif"/>
          <p:cNvPicPr>
            <a:picLocks noChangeAspect="1" noChangeArrowheads="1"/>
          </p:cNvPicPr>
          <p:nvPr/>
        </p:nvPicPr>
        <p:blipFill>
          <a:blip r:embed="rId3" cstate="print"/>
          <a:srcRect/>
          <a:stretch>
            <a:fillRect/>
          </a:stretch>
        </p:blipFill>
        <p:spPr bwMode="auto">
          <a:xfrm>
            <a:off x="1295400" y="457200"/>
            <a:ext cx="6513513" cy="5384800"/>
          </a:xfrm>
          <a:prstGeom prst="rect">
            <a:avLst/>
          </a:prstGeom>
          <a:ln w="228600" cap="sq" cmpd="thickThin">
            <a:solidFill>
              <a:srgbClr val="000000"/>
            </a:solidFill>
            <a:prstDash val="solid"/>
            <a:miter lim="800000"/>
          </a:ln>
          <a:effectLst>
            <a:innerShdw blurRad="76200">
              <a:srgbClr val="000000"/>
            </a:innerShdw>
          </a:effectLst>
        </p:spPr>
      </p:pic>
      <p:sp>
        <p:nvSpPr>
          <p:cNvPr id="118793" name="Text Box 9"/>
          <p:cNvSpPr txBox="1">
            <a:spLocks noChangeArrowheads="1"/>
          </p:cNvSpPr>
          <p:nvPr/>
        </p:nvSpPr>
        <p:spPr bwMode="auto">
          <a:xfrm>
            <a:off x="2667000" y="6019800"/>
            <a:ext cx="3810000" cy="4572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a:spcBef>
                <a:spcPct val="50000"/>
              </a:spcBef>
            </a:pPr>
            <a:r>
              <a:rPr lang="en-GB" dirty="0"/>
              <a:t>After analysis with </a:t>
            </a:r>
            <a:r>
              <a:rPr lang="en-GB" dirty="0" err="1"/>
              <a:t>Veridata</a:t>
            </a:r>
            <a:endParaRPr lang="en-US" dirty="0"/>
          </a:p>
        </p:txBody>
      </p:sp>
    </p:spTree>
  </p:cSld>
  <p:clrMapOvr>
    <a:masterClrMapping/>
  </p:clrMapOvr>
  <p:transition advTm="7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494</TotalTime>
  <Words>1276</Words>
  <Application>Microsoft Office PowerPoint</Application>
  <PresentationFormat>On-screen Show (4:3)</PresentationFormat>
  <Paragraphs>107</Paragraphs>
  <Slides>23</Slides>
  <Notes>23</Notes>
  <HiddenSlides>0</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23</vt:i4>
      </vt:variant>
    </vt:vector>
  </HeadingPairs>
  <TitlesOfParts>
    <vt:vector size="39" baseType="lpstr">
      <vt:lpstr>Concourse</vt:lpstr>
      <vt:lpstr>11_Concourse</vt:lpstr>
      <vt:lpstr>14_Concourse</vt:lpstr>
      <vt:lpstr>32_Concourse</vt:lpstr>
      <vt:lpstr>Default Design</vt:lpstr>
      <vt:lpstr>1_Default Design</vt:lpstr>
      <vt:lpstr>2_Default Design</vt:lpstr>
      <vt:lpstr>7_Default Design</vt:lpstr>
      <vt:lpstr>8_Default Design</vt:lpstr>
      <vt:lpstr>9_Default Design</vt:lpstr>
      <vt:lpstr>10_Default Design</vt:lpstr>
      <vt:lpstr>11_Default Design</vt:lpstr>
      <vt:lpstr>14_Default Design</vt:lpstr>
      <vt:lpstr>15_Default Design</vt:lpstr>
      <vt:lpstr>16_Default Design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Neate Imaging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neate</cp:lastModifiedBy>
  <cp:revision>29</cp:revision>
  <dcterms:created xsi:type="dcterms:W3CDTF">2009-09-24T08:45:18Z</dcterms:created>
  <dcterms:modified xsi:type="dcterms:W3CDTF">2013-01-31T06:23:57Z</dcterms:modified>
</cp:coreProperties>
</file>