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63" r:id="rId1"/>
  </p:sldMasterIdLst>
  <p:notesMasterIdLst>
    <p:notesMasterId r:id="rId108"/>
  </p:notesMasterIdLst>
  <p:sldIdLst>
    <p:sldId id="256" r:id="rId2"/>
    <p:sldId id="258" r:id="rId3"/>
    <p:sldId id="352" r:id="rId4"/>
    <p:sldId id="259" r:id="rId5"/>
    <p:sldId id="353" r:id="rId6"/>
    <p:sldId id="459" r:id="rId7"/>
    <p:sldId id="355" r:id="rId8"/>
    <p:sldId id="340" r:id="rId9"/>
    <p:sldId id="358" r:id="rId10"/>
    <p:sldId id="401" r:id="rId11"/>
    <p:sldId id="457" r:id="rId12"/>
    <p:sldId id="458" r:id="rId13"/>
    <p:sldId id="404" r:id="rId14"/>
    <p:sldId id="403" r:id="rId15"/>
    <p:sldId id="405" r:id="rId16"/>
    <p:sldId id="406" r:id="rId17"/>
    <p:sldId id="407" r:id="rId18"/>
    <p:sldId id="466" r:id="rId19"/>
    <p:sldId id="467" r:id="rId20"/>
    <p:sldId id="468" r:id="rId21"/>
    <p:sldId id="469" r:id="rId22"/>
    <p:sldId id="413" r:id="rId23"/>
    <p:sldId id="464" r:id="rId24"/>
    <p:sldId id="465" r:id="rId25"/>
    <p:sldId id="414" r:id="rId26"/>
    <p:sldId id="415" r:id="rId27"/>
    <p:sldId id="416" r:id="rId28"/>
    <p:sldId id="428" r:id="rId29"/>
    <p:sldId id="417" r:id="rId30"/>
    <p:sldId id="418" r:id="rId31"/>
    <p:sldId id="448" r:id="rId32"/>
    <p:sldId id="450" r:id="rId33"/>
    <p:sldId id="455" r:id="rId34"/>
    <p:sldId id="430" r:id="rId35"/>
    <p:sldId id="431" r:id="rId36"/>
    <p:sldId id="432" r:id="rId37"/>
    <p:sldId id="433" r:id="rId38"/>
    <p:sldId id="454" r:id="rId39"/>
    <p:sldId id="456" r:id="rId40"/>
    <p:sldId id="419" r:id="rId41"/>
    <p:sldId id="420" r:id="rId42"/>
    <p:sldId id="421" r:id="rId43"/>
    <p:sldId id="422" r:id="rId44"/>
    <p:sldId id="423" r:id="rId45"/>
    <p:sldId id="424" r:id="rId46"/>
    <p:sldId id="425" r:id="rId47"/>
    <p:sldId id="426" r:id="rId48"/>
    <p:sldId id="427" r:id="rId49"/>
    <p:sldId id="434" r:id="rId50"/>
    <p:sldId id="412" r:id="rId51"/>
    <p:sldId id="451" r:id="rId52"/>
    <p:sldId id="452" r:id="rId53"/>
    <p:sldId id="395" r:id="rId54"/>
    <p:sldId id="441" r:id="rId55"/>
    <p:sldId id="442" r:id="rId56"/>
    <p:sldId id="388" r:id="rId57"/>
    <p:sldId id="390" r:id="rId58"/>
    <p:sldId id="391" r:id="rId59"/>
    <p:sldId id="392" r:id="rId60"/>
    <p:sldId id="393" r:id="rId61"/>
    <p:sldId id="394" r:id="rId62"/>
    <p:sldId id="453" r:id="rId63"/>
    <p:sldId id="410" r:id="rId64"/>
    <p:sldId id="411" r:id="rId65"/>
    <p:sldId id="408" r:id="rId66"/>
    <p:sldId id="409" r:id="rId67"/>
    <p:sldId id="375" r:id="rId68"/>
    <p:sldId id="376" r:id="rId69"/>
    <p:sldId id="449" r:id="rId70"/>
    <p:sldId id="360" r:id="rId71"/>
    <p:sldId id="361" r:id="rId72"/>
    <p:sldId id="362" r:id="rId73"/>
    <p:sldId id="363" r:id="rId74"/>
    <p:sldId id="359" r:id="rId75"/>
    <p:sldId id="364" r:id="rId76"/>
    <p:sldId id="365" r:id="rId77"/>
    <p:sldId id="366" r:id="rId78"/>
    <p:sldId id="367" r:id="rId79"/>
    <p:sldId id="460" r:id="rId80"/>
    <p:sldId id="461" r:id="rId81"/>
    <p:sldId id="462" r:id="rId82"/>
    <p:sldId id="463" r:id="rId83"/>
    <p:sldId id="368" r:id="rId84"/>
    <p:sldId id="377" r:id="rId85"/>
    <p:sldId id="378" r:id="rId86"/>
    <p:sldId id="373" r:id="rId87"/>
    <p:sldId id="374" r:id="rId88"/>
    <p:sldId id="381" r:id="rId89"/>
    <p:sldId id="382" r:id="rId90"/>
    <p:sldId id="307" r:id="rId91"/>
    <p:sldId id="335" r:id="rId92"/>
    <p:sldId id="308" r:id="rId93"/>
    <p:sldId id="309" r:id="rId94"/>
    <p:sldId id="310" r:id="rId95"/>
    <p:sldId id="311" r:id="rId96"/>
    <p:sldId id="400" r:id="rId97"/>
    <p:sldId id="435" r:id="rId98"/>
    <p:sldId id="436" r:id="rId99"/>
    <p:sldId id="437" r:id="rId100"/>
    <p:sldId id="438" r:id="rId101"/>
    <p:sldId id="440" r:id="rId102"/>
    <p:sldId id="443" r:id="rId103"/>
    <p:sldId id="445" r:id="rId104"/>
    <p:sldId id="444" r:id="rId105"/>
    <p:sldId id="447" r:id="rId106"/>
    <p:sldId id="338" r:id="rId107"/>
  </p:sldIdLst>
  <p:sldSz cx="12192000" cy="6858000"/>
  <p:notesSz cx="6858000" cy="9144000"/>
  <p:embeddedFontLst>
    <p:embeddedFont>
      <p:font typeface="Century Gothic" panose="020B0502020202020204" pitchFamily="34" charset="0"/>
      <p:regular r:id="rId109"/>
      <p:bold r:id="rId110"/>
      <p:italic r:id="rId111"/>
      <p:boldItalic r:id="rId112"/>
    </p:embeddedFont>
    <p:embeddedFont>
      <p:font typeface="Eras Bold ITC" panose="020B0907030504020204" pitchFamily="34" charset="0"/>
      <p:regular r:id="rId113"/>
    </p:embeddedFont>
    <p:embeddedFont>
      <p:font typeface="Calibri" panose="020F0502020204030204" pitchFamily="34" charset="0"/>
      <p:regular r:id="rId114"/>
      <p:bold r:id="rId115"/>
      <p:italic r:id="rId116"/>
      <p:boldItalic r:id="rId117"/>
    </p:embeddedFont>
    <p:embeddedFont>
      <p:font typeface="Trebuchet MS" panose="020B0603020202020204" pitchFamily="34" charset="0"/>
      <p:regular r:id="rId118"/>
      <p:bold r:id="rId119"/>
      <p:italic r:id="rId120"/>
      <p:boldItalic r:id="rId121"/>
    </p:embeddedFont>
    <p:embeddedFont>
      <p:font typeface="Verdana" panose="020B0604030504040204" pitchFamily="34" charset="0"/>
      <p:regular r:id="rId122"/>
      <p:bold r:id="rId123"/>
      <p:italic r:id="rId124"/>
      <p:boldItalic r:id="rId1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A80000"/>
    <a:srgbClr val="122F2D"/>
    <a:srgbClr val="13302F"/>
    <a:srgbClr val="FF6600"/>
    <a:srgbClr val="DC98A3"/>
    <a:srgbClr val="B91D1D"/>
    <a:srgbClr val="C96374"/>
    <a:srgbClr val="828B63"/>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5339" autoAdjust="0"/>
  </p:normalViewPr>
  <p:slideViewPr>
    <p:cSldViewPr snapToGrid="0">
      <p:cViewPr varScale="1">
        <p:scale>
          <a:sx n="43" d="100"/>
          <a:sy n="43" d="100"/>
        </p:scale>
        <p:origin x="750" y="48"/>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9.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4.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5.fntdata"/><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5.fntdata"/><Relationship Id="rId118" Type="http://schemas.openxmlformats.org/officeDocument/2006/relationships/font" Target="fonts/font10.fntdata"/><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116" Type="http://schemas.openxmlformats.org/officeDocument/2006/relationships/font" Target="fonts/font8.fntdata"/><Relationship Id="rId124" Type="http://schemas.openxmlformats.org/officeDocument/2006/relationships/font" Target="fonts/font16.fntdata"/><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6.fntdata"/><Relationship Id="rId119" Type="http://schemas.openxmlformats.org/officeDocument/2006/relationships/font" Target="fonts/font11.fntdata"/><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2.fntdata"/><Relationship Id="rId125"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fntdata"/><Relationship Id="rId115"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F2234-6867-4935-9655-9A2396DE1DEE}" type="datetimeFigureOut">
              <a:rPr lang="en-GB" smtClean="0"/>
              <a:t>10/01/2024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32FCE-F65E-497B-81B4-616FC8E97EC8}" type="slidenum">
              <a:rPr lang="en-GB" smtClean="0"/>
              <a:t>‹#›</a:t>
            </a:fld>
            <a:endParaRPr lang="en-GB"/>
          </a:p>
        </p:txBody>
      </p:sp>
    </p:spTree>
    <p:extLst>
      <p:ext uri="{BB962C8B-B14F-4D97-AF65-F5344CB8AC3E}">
        <p14:creationId xmlns:p14="http://schemas.microsoft.com/office/powerpoint/2010/main" val="355104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Electromagnetic spectrum </a:t>
            </a:r>
            <a:r>
              <a:rPr lang="en-GB" dirty="0" err="1"/>
              <a:t>uv</a:t>
            </a:r>
            <a:r>
              <a:rPr lang="en-GB" dirty="0"/>
              <a:t> to IR. We are looking at Visible Imaging.</a:t>
            </a:r>
          </a:p>
        </p:txBody>
      </p:sp>
      <p:sp>
        <p:nvSpPr>
          <p:cNvPr id="4" name="Slide Number Placeholder 3"/>
          <p:cNvSpPr>
            <a:spLocks noGrp="1"/>
          </p:cNvSpPr>
          <p:nvPr>
            <p:ph type="sldNum" sz="quarter" idx="10"/>
          </p:nvPr>
        </p:nvSpPr>
        <p:spPr/>
        <p:txBody>
          <a:bodyPr/>
          <a:lstStyle/>
          <a:p>
            <a:fld id="{9F7EEA3E-4120-42EC-A117-83D5A095C234}" type="slidenum">
              <a:rPr lang="en-GB" smtClean="0"/>
              <a:pPr/>
              <a:t>2</a:t>
            </a:fld>
            <a:endParaRPr lang="en-GB"/>
          </a:p>
        </p:txBody>
      </p:sp>
    </p:spTree>
    <p:extLst>
      <p:ext uri="{BB962C8B-B14F-4D97-AF65-F5344CB8AC3E}">
        <p14:creationId xmlns:p14="http://schemas.microsoft.com/office/powerpoint/2010/main" val="3056903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greater the bit depth the more the computer has to work with to separate details. Obviously if one has 4096 tones to separate much more information can be derived than from 256. Even though our eyes can only see 30 shades the computer can mathematically separate many times that, convert the image into something we can see thus isolating key pieces of the puzzle allowing many more fingerprints to be resolved.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need to use your 12 bit images in other applications, convert them to 8 bit. Edit convert is the function. DCS can automatically produce 8 bit images each time you sent</a:t>
            </a:r>
            <a:r>
              <a:rPr lang="en-US" baseline="0" dirty="0"/>
              <a:t> to output destination,</a:t>
            </a:r>
            <a:r>
              <a:rPr lang="en-US" dirty="0"/>
              <a:t> if you so desire.</a:t>
            </a:r>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14</a:t>
            </a:fld>
            <a:endParaRPr lang="en-GB"/>
          </a:p>
        </p:txBody>
      </p:sp>
    </p:spTree>
    <p:extLst>
      <p:ext uri="{BB962C8B-B14F-4D97-AF65-F5344CB8AC3E}">
        <p14:creationId xmlns:p14="http://schemas.microsoft.com/office/powerpoint/2010/main" val="2518227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use your 12 bit images in other applications, convert them to 8 bit. Edit convert is the function. DCS can automatically produce 8 bit images each time you print if you so desire.</a:t>
            </a:r>
          </a:p>
        </p:txBody>
      </p:sp>
      <p:sp>
        <p:nvSpPr>
          <p:cNvPr id="4" name="Slide Number Placeholder 3"/>
          <p:cNvSpPr>
            <a:spLocks noGrp="1"/>
          </p:cNvSpPr>
          <p:nvPr>
            <p:ph type="sldNum" sz="quarter" idx="10"/>
          </p:nvPr>
        </p:nvSpPr>
        <p:spPr/>
        <p:txBody>
          <a:bodyPr/>
          <a:lstStyle/>
          <a:p>
            <a:fld id="{06132FCE-F65E-497B-81B4-616FC8E97EC8}" type="slidenum">
              <a:rPr lang="en-GB" smtClean="0"/>
              <a:t>15</a:t>
            </a:fld>
            <a:endParaRPr lang="en-GB"/>
          </a:p>
        </p:txBody>
      </p:sp>
    </p:spTree>
    <p:extLst>
      <p:ext uri="{BB962C8B-B14F-4D97-AF65-F5344CB8AC3E}">
        <p14:creationId xmlns:p14="http://schemas.microsoft.com/office/powerpoint/2010/main" val="173356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histogram is a graphic distribution of all of the tones or frequencies in your image. Black is at the left and White to the far right. Demo the histogram in the software.</a:t>
            </a:r>
          </a:p>
        </p:txBody>
      </p:sp>
      <p:sp>
        <p:nvSpPr>
          <p:cNvPr id="4" name="Slide Number Placeholder 3"/>
          <p:cNvSpPr>
            <a:spLocks noGrp="1"/>
          </p:cNvSpPr>
          <p:nvPr>
            <p:ph type="sldNum" sz="quarter" idx="10"/>
          </p:nvPr>
        </p:nvSpPr>
        <p:spPr/>
        <p:txBody>
          <a:bodyPr/>
          <a:lstStyle/>
          <a:p>
            <a:fld id="{06132FCE-F65E-497B-81B4-616FC8E97EC8}" type="slidenum">
              <a:rPr lang="en-GB" smtClean="0"/>
              <a:t>16</a:t>
            </a:fld>
            <a:endParaRPr lang="en-GB"/>
          </a:p>
        </p:txBody>
      </p:sp>
    </p:spTree>
    <p:extLst>
      <p:ext uri="{BB962C8B-B14F-4D97-AF65-F5344CB8AC3E}">
        <p14:creationId xmlns:p14="http://schemas.microsoft.com/office/powerpoint/2010/main" val="981664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Simplest enhancement is to adjust your </a:t>
            </a:r>
            <a:r>
              <a:rPr lang="en-US" dirty="0" err="1"/>
              <a:t>hisogram</a:t>
            </a:r>
            <a:r>
              <a:rPr lang="en-US" dirty="0"/>
              <a:t>.</a:t>
            </a:r>
          </a:p>
        </p:txBody>
      </p:sp>
      <p:sp>
        <p:nvSpPr>
          <p:cNvPr id="4" name="Slide Number Placeholder 3"/>
          <p:cNvSpPr>
            <a:spLocks noGrp="1"/>
          </p:cNvSpPr>
          <p:nvPr>
            <p:ph type="sldNum" sz="quarter" idx="10"/>
          </p:nvPr>
        </p:nvSpPr>
        <p:spPr/>
        <p:txBody>
          <a:bodyPr/>
          <a:lstStyle/>
          <a:p>
            <a:fld id="{06132FCE-F65E-497B-81B4-616FC8E97EC8}" type="slidenum">
              <a:rPr lang="en-GB" smtClean="0"/>
              <a:t>17</a:t>
            </a:fld>
            <a:endParaRPr lang="en-GB"/>
          </a:p>
        </p:txBody>
      </p:sp>
    </p:spTree>
    <p:extLst>
      <p:ext uri="{BB962C8B-B14F-4D97-AF65-F5344CB8AC3E}">
        <p14:creationId xmlns:p14="http://schemas.microsoft.com/office/powerpoint/2010/main" val="4214527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22</a:t>
            </a:fld>
            <a:endParaRPr lang="en-GB"/>
          </a:p>
        </p:txBody>
      </p:sp>
    </p:spTree>
    <p:extLst>
      <p:ext uri="{BB962C8B-B14F-4D97-AF65-F5344CB8AC3E}">
        <p14:creationId xmlns:p14="http://schemas.microsoft.com/office/powerpoint/2010/main" val="1441231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some polarizing samples, show the ring light and the goosenecks. Especially</a:t>
            </a:r>
            <a:r>
              <a:rPr lang="en-US" baseline="0" dirty="0"/>
              <a:t> curved surfaces.</a:t>
            </a:r>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25</a:t>
            </a:fld>
            <a:endParaRPr lang="en-GB"/>
          </a:p>
        </p:txBody>
      </p:sp>
    </p:spTree>
    <p:extLst>
      <p:ext uri="{BB962C8B-B14F-4D97-AF65-F5344CB8AC3E}">
        <p14:creationId xmlns:p14="http://schemas.microsoft.com/office/powerpoint/2010/main" val="3011859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Removes glare, saturates </a:t>
            </a:r>
            <a:r>
              <a:rPr lang="en-US" altLang="en-US" dirty="0" err="1"/>
              <a:t>colours</a:t>
            </a:r>
            <a:endParaRPr lang="en-US" altLang="en-US" dirty="0"/>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26</a:t>
            </a:fld>
            <a:endParaRPr lang="en-GB"/>
          </a:p>
        </p:txBody>
      </p:sp>
    </p:spTree>
    <p:extLst>
      <p:ext uri="{BB962C8B-B14F-4D97-AF65-F5344CB8AC3E}">
        <p14:creationId xmlns:p14="http://schemas.microsoft.com/office/powerpoint/2010/main" val="4184333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Demo sticky tape,</a:t>
            </a:r>
            <a:r>
              <a:rPr lang="en-US" altLang="en-US" baseline="0" dirty="0"/>
              <a:t> fabric, mobile phone latent print. Textured surface. Brown paper, human skin. Demo with hard polarizing and show how it effects exposure.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Demo with goosenecks on cylindrical object, use red bull can, and anything else. show mixing with </a:t>
            </a:r>
            <a:r>
              <a:rPr lang="en-US" altLang="en-US" baseline="0" dirty="0" err="1"/>
              <a:t>coloured</a:t>
            </a:r>
            <a:r>
              <a:rPr lang="en-US" altLang="en-US" baseline="0" dirty="0"/>
              <a:t> filters.</a:t>
            </a:r>
            <a:endParaRPr lang="en-US" altLang="en-US" dirty="0"/>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27</a:t>
            </a:fld>
            <a:endParaRPr lang="en-GB"/>
          </a:p>
        </p:txBody>
      </p:sp>
    </p:spTree>
    <p:extLst>
      <p:ext uri="{BB962C8B-B14F-4D97-AF65-F5344CB8AC3E}">
        <p14:creationId xmlns:p14="http://schemas.microsoft.com/office/powerpoint/2010/main" val="3495288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r>
              <a:rPr lang="en-US" baseline="0" dirty="0"/>
              <a:t> Light sources are tungsten, producing a yellow color. Hence the use of filters for ‘white light’. Does white light exist? Both light sources use halogen bulbs, the </a:t>
            </a:r>
            <a:r>
              <a:rPr lang="en-US" baseline="0" dirty="0" err="1"/>
              <a:t>fls</a:t>
            </a:r>
            <a:r>
              <a:rPr lang="en-US" baseline="0" dirty="0"/>
              <a:t> is 100w, the </a:t>
            </a:r>
            <a:r>
              <a:rPr lang="en-US" baseline="0" dirty="0" err="1"/>
              <a:t>polytec</a:t>
            </a:r>
            <a:r>
              <a:rPr lang="en-US" baseline="0" dirty="0"/>
              <a:t> 150w. Both use the same light guides.</a:t>
            </a:r>
          </a:p>
          <a:p>
            <a:r>
              <a:rPr lang="en-US" baseline="0" dirty="0"/>
              <a:t>Different light guides on different surfaces, introduce the wizard.</a:t>
            </a:r>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28</a:t>
            </a:fld>
            <a:endParaRPr lang="en-GB"/>
          </a:p>
        </p:txBody>
      </p:sp>
    </p:spTree>
    <p:extLst>
      <p:ext uri="{BB962C8B-B14F-4D97-AF65-F5344CB8AC3E}">
        <p14:creationId xmlns:p14="http://schemas.microsoft.com/office/powerpoint/2010/main" val="119338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you are shooting RAW images white balance has no effect as you correct color balance in your computer when you process the RAW files.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Demo the </a:t>
            </a:r>
            <a:r>
              <a:rPr lang="en-US" dirty="0" err="1"/>
              <a:t>colour</a:t>
            </a:r>
            <a:r>
              <a:rPr lang="en-US" dirty="0"/>
              <a:t> balance settings in the software on both light sources. Yellow filter on the </a:t>
            </a:r>
            <a:r>
              <a:rPr lang="en-US" dirty="0" err="1"/>
              <a:t>Polytec</a:t>
            </a:r>
            <a:r>
              <a:rPr lang="en-US" dirty="0"/>
              <a:t>.</a:t>
            </a:r>
            <a:r>
              <a:rPr lang="en-US" baseline="0" dirty="0"/>
              <a:t> White on the FLS. New dcs5 </a:t>
            </a:r>
            <a:r>
              <a:rPr lang="en-US" baseline="0" dirty="0" err="1"/>
              <a:t>colour</a:t>
            </a:r>
            <a:r>
              <a:rPr lang="en-US" baseline="0" dirty="0"/>
              <a:t> balance.</a:t>
            </a:r>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29</a:t>
            </a:fld>
            <a:endParaRPr lang="en-GB"/>
          </a:p>
        </p:txBody>
      </p:sp>
    </p:spTree>
    <p:extLst>
      <p:ext uri="{BB962C8B-B14F-4D97-AF65-F5344CB8AC3E}">
        <p14:creationId xmlns:p14="http://schemas.microsoft.com/office/powerpoint/2010/main" val="240210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3</a:t>
            </a:fld>
            <a:endParaRPr lang="en-GB">
              <a:solidFill>
                <a:srgbClr val="000000"/>
              </a:solidFill>
            </a:endParaRPr>
          </a:p>
        </p:txBody>
      </p:sp>
    </p:spTree>
    <p:extLst>
      <p:ext uri="{BB962C8B-B14F-4D97-AF65-F5344CB8AC3E}">
        <p14:creationId xmlns:p14="http://schemas.microsoft.com/office/powerpoint/2010/main" val="82257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you are shooting RAW images white balance has no effect as you correct color balance in your computer when you process the RAW files.</a:t>
            </a:r>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30</a:t>
            </a:fld>
            <a:endParaRPr lang="en-GB"/>
          </a:p>
        </p:txBody>
      </p:sp>
    </p:spTree>
    <p:extLst>
      <p:ext uri="{BB962C8B-B14F-4D97-AF65-F5344CB8AC3E}">
        <p14:creationId xmlns:p14="http://schemas.microsoft.com/office/powerpoint/2010/main" val="3225768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Demo ninhydrin, green filter. Demo latent print on drinks glass with green filter using the goosenecks. Try red</a:t>
            </a:r>
            <a:r>
              <a:rPr lang="en-GB" baseline="0" dirty="0"/>
              <a:t> and green.</a:t>
            </a:r>
            <a:endParaRPr lang="en-GB" dirty="0"/>
          </a:p>
        </p:txBody>
      </p:sp>
      <p:sp>
        <p:nvSpPr>
          <p:cNvPr id="4" name="Slide Number Placeholder 3"/>
          <p:cNvSpPr>
            <a:spLocks noGrp="1"/>
          </p:cNvSpPr>
          <p:nvPr>
            <p:ph type="sldNum" sz="quarter" idx="10"/>
          </p:nvPr>
        </p:nvSpPr>
        <p:spPr/>
        <p:txBody>
          <a:bodyPr/>
          <a:lstStyle/>
          <a:p>
            <a:fld id="{06132FCE-F65E-497B-81B4-616FC8E97EC8}" type="slidenum">
              <a:rPr lang="en-GB" smtClean="0"/>
              <a:t>31</a:t>
            </a:fld>
            <a:endParaRPr lang="en-GB"/>
          </a:p>
        </p:txBody>
      </p:sp>
    </p:spTree>
    <p:extLst>
      <p:ext uri="{BB962C8B-B14F-4D97-AF65-F5344CB8AC3E}">
        <p14:creationId xmlns:p14="http://schemas.microsoft.com/office/powerpoint/2010/main" val="2854272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Demo texture in the surface with brown cardboard. Demo 3d</a:t>
            </a:r>
            <a:r>
              <a:rPr lang="en-GB" baseline="0" dirty="0"/>
              <a:t> sample, and a finger, with enhancements. All paper is a textures surface, use soft light from above to flatten he surface reducing texture.</a:t>
            </a:r>
          </a:p>
          <a:p>
            <a:r>
              <a:rPr lang="en-GB" baseline="0" dirty="0"/>
              <a:t>Show Wizard.</a:t>
            </a:r>
          </a:p>
          <a:p>
            <a:r>
              <a:rPr lang="en-GB" baseline="0" dirty="0"/>
              <a:t>Show coaxial, cd, mirrors, smooth card with superglue </a:t>
            </a:r>
            <a:r>
              <a:rPr lang="en-GB" baseline="0" dirty="0" err="1"/>
              <a:t>etc</a:t>
            </a:r>
            <a:endParaRPr lang="en-GB" dirty="0"/>
          </a:p>
        </p:txBody>
      </p:sp>
      <p:sp>
        <p:nvSpPr>
          <p:cNvPr id="4" name="Slide Number Placeholder 3"/>
          <p:cNvSpPr>
            <a:spLocks noGrp="1"/>
          </p:cNvSpPr>
          <p:nvPr>
            <p:ph type="sldNum" sz="quarter" idx="10"/>
          </p:nvPr>
        </p:nvSpPr>
        <p:spPr/>
        <p:txBody>
          <a:bodyPr/>
          <a:lstStyle/>
          <a:p>
            <a:fld id="{06132FCE-F65E-497B-81B4-616FC8E97EC8}" type="slidenum">
              <a:rPr lang="en-GB" smtClean="0"/>
              <a:t>32</a:t>
            </a:fld>
            <a:endParaRPr lang="en-GB"/>
          </a:p>
        </p:txBody>
      </p:sp>
    </p:spTree>
    <p:extLst>
      <p:ext uri="{BB962C8B-B14F-4D97-AF65-F5344CB8AC3E}">
        <p14:creationId xmlns:p14="http://schemas.microsoft.com/office/powerpoint/2010/main" val="224839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246E64-C701-43A2-B179-CD2C05A75950}" type="slidenum">
              <a:rPr lang="en-GB" altLang="en-US"/>
              <a:pPr eaLnBrk="1" hangingPunct="1"/>
              <a:t>33</a:t>
            </a:fld>
            <a:endParaRPr lang="en-GB" altLang="en-US"/>
          </a:p>
        </p:txBody>
      </p:sp>
    </p:spTree>
    <p:extLst>
      <p:ext uri="{BB962C8B-B14F-4D97-AF65-F5344CB8AC3E}">
        <p14:creationId xmlns:p14="http://schemas.microsoft.com/office/powerpoint/2010/main" val="2637466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Side lighting to highlight blood,</a:t>
            </a:r>
            <a:r>
              <a:rPr lang="en-US" baseline="0" dirty="0"/>
              <a:t> demo blood sample on the </a:t>
            </a:r>
            <a:r>
              <a:rPr lang="en-US" baseline="0" dirty="0" err="1"/>
              <a:t>fls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34</a:t>
            </a:fld>
            <a:endParaRPr lang="en-GB"/>
          </a:p>
        </p:txBody>
      </p:sp>
    </p:spTree>
    <p:extLst>
      <p:ext uri="{BB962C8B-B14F-4D97-AF65-F5344CB8AC3E}">
        <p14:creationId xmlns:p14="http://schemas.microsoft.com/office/powerpoint/2010/main" val="1307995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 blue filter o the light source, has this effect in color</a:t>
            </a:r>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35</a:t>
            </a:fld>
            <a:endParaRPr lang="en-GB"/>
          </a:p>
        </p:txBody>
      </p:sp>
    </p:spTree>
    <p:extLst>
      <p:ext uri="{BB962C8B-B14F-4D97-AF65-F5344CB8AC3E}">
        <p14:creationId xmlns:p14="http://schemas.microsoft.com/office/powerpoint/2010/main" val="1179160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 yellow filter has this effect in color</a:t>
            </a:r>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36</a:t>
            </a:fld>
            <a:endParaRPr lang="en-GB"/>
          </a:p>
        </p:txBody>
      </p:sp>
    </p:spTree>
    <p:extLst>
      <p:ext uri="{BB962C8B-B14F-4D97-AF65-F5344CB8AC3E}">
        <p14:creationId xmlns:p14="http://schemas.microsoft.com/office/powerpoint/2010/main" val="3022910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blood on the </a:t>
            </a:r>
            <a:r>
              <a:rPr lang="en-US" dirty="0" err="1"/>
              <a:t>fls</a:t>
            </a:r>
            <a:endParaRPr lang="en-US" dirty="0"/>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37</a:t>
            </a:fld>
            <a:endParaRPr lang="en-GB"/>
          </a:p>
        </p:txBody>
      </p:sp>
    </p:spTree>
    <p:extLst>
      <p:ext uri="{BB962C8B-B14F-4D97-AF65-F5344CB8AC3E}">
        <p14:creationId xmlns:p14="http://schemas.microsoft.com/office/powerpoint/2010/main" val="1998820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Demo new coaxial lighting,</a:t>
            </a:r>
            <a:r>
              <a:rPr lang="en-GB" baseline="0" dirty="0"/>
              <a:t> show that it is very easy.</a:t>
            </a:r>
            <a:endParaRPr lang="en-GB" dirty="0"/>
          </a:p>
        </p:txBody>
      </p:sp>
      <p:sp>
        <p:nvSpPr>
          <p:cNvPr id="4" name="Slide Number Placeholder 3"/>
          <p:cNvSpPr>
            <a:spLocks noGrp="1"/>
          </p:cNvSpPr>
          <p:nvPr>
            <p:ph type="sldNum" sz="quarter" idx="10"/>
          </p:nvPr>
        </p:nvSpPr>
        <p:spPr/>
        <p:txBody>
          <a:bodyPr/>
          <a:lstStyle/>
          <a:p>
            <a:fld id="{06132FCE-F65E-497B-81B4-616FC8E97EC8}" type="slidenum">
              <a:rPr lang="en-GB" smtClean="0"/>
              <a:t>38</a:t>
            </a:fld>
            <a:endParaRPr lang="en-GB"/>
          </a:p>
        </p:txBody>
      </p:sp>
    </p:spTree>
    <p:extLst>
      <p:ext uri="{BB962C8B-B14F-4D97-AF65-F5344CB8AC3E}">
        <p14:creationId xmlns:p14="http://schemas.microsoft.com/office/powerpoint/2010/main" val="1740934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815F1B8-A07B-43D3-9B15-CDACD742ACF1}" type="slidenum">
              <a:rPr lang="en-GB" smtClean="0"/>
              <a:pPr/>
              <a:t>39</a:t>
            </a:fld>
            <a:endParaRPr lang="en-GB"/>
          </a:p>
        </p:txBody>
      </p:sp>
    </p:spTree>
    <p:extLst>
      <p:ext uri="{BB962C8B-B14F-4D97-AF65-F5344CB8AC3E}">
        <p14:creationId xmlns:p14="http://schemas.microsoft.com/office/powerpoint/2010/main" val="3194574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4</a:t>
            </a:fld>
            <a:endParaRPr lang="en-GB">
              <a:solidFill>
                <a:srgbClr val="000000"/>
              </a:solidFill>
            </a:endParaRPr>
          </a:p>
        </p:txBody>
      </p:sp>
    </p:spTree>
    <p:extLst>
      <p:ext uri="{BB962C8B-B14F-4D97-AF65-F5344CB8AC3E}">
        <p14:creationId xmlns:p14="http://schemas.microsoft.com/office/powerpoint/2010/main" val="1395038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Colour</a:t>
            </a:r>
            <a:r>
              <a:rPr lang="en-US" dirty="0"/>
              <a:t> Filters</a:t>
            </a:r>
            <a:r>
              <a:rPr lang="en-US" baseline="0" dirty="0"/>
              <a:t> for the basis of all visible imaging</a:t>
            </a:r>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40</a:t>
            </a:fld>
            <a:endParaRPr lang="en-GB"/>
          </a:p>
        </p:txBody>
      </p:sp>
    </p:spTree>
    <p:extLst>
      <p:ext uri="{BB962C8B-B14F-4D97-AF65-F5344CB8AC3E}">
        <p14:creationId xmlns:p14="http://schemas.microsoft.com/office/powerpoint/2010/main" val="3116406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41</a:t>
            </a:fld>
            <a:endParaRPr lang="en-GB"/>
          </a:p>
        </p:txBody>
      </p:sp>
    </p:spTree>
    <p:extLst>
      <p:ext uri="{BB962C8B-B14F-4D97-AF65-F5344CB8AC3E}">
        <p14:creationId xmlns:p14="http://schemas.microsoft.com/office/powerpoint/2010/main" val="3955424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42</a:t>
            </a:fld>
            <a:endParaRPr lang="en-GB"/>
          </a:p>
        </p:txBody>
      </p:sp>
    </p:spTree>
    <p:extLst>
      <p:ext uri="{BB962C8B-B14F-4D97-AF65-F5344CB8AC3E}">
        <p14:creationId xmlns:p14="http://schemas.microsoft.com/office/powerpoint/2010/main" val="3074468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and secondary </a:t>
            </a:r>
            <a:r>
              <a:rPr lang="en-US" dirty="0" err="1"/>
              <a:t>colours</a:t>
            </a:r>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43</a:t>
            </a:fld>
            <a:endParaRPr lang="en-GB"/>
          </a:p>
        </p:txBody>
      </p:sp>
    </p:spTree>
    <p:extLst>
      <p:ext uri="{BB962C8B-B14F-4D97-AF65-F5344CB8AC3E}">
        <p14:creationId xmlns:p14="http://schemas.microsoft.com/office/powerpoint/2010/main" val="1913363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44</a:t>
            </a:fld>
            <a:endParaRPr lang="en-GB"/>
          </a:p>
        </p:txBody>
      </p:sp>
    </p:spTree>
    <p:extLst>
      <p:ext uri="{BB962C8B-B14F-4D97-AF65-F5344CB8AC3E}">
        <p14:creationId xmlns:p14="http://schemas.microsoft.com/office/powerpoint/2010/main" val="1329558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45</a:t>
            </a:fld>
            <a:endParaRPr lang="en-GB"/>
          </a:p>
        </p:txBody>
      </p:sp>
    </p:spTree>
    <p:extLst>
      <p:ext uri="{BB962C8B-B14F-4D97-AF65-F5344CB8AC3E}">
        <p14:creationId xmlns:p14="http://schemas.microsoft.com/office/powerpoint/2010/main" val="1972233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of photos is an example if using a color filter to de-emphasis parts of a photo.</a:t>
            </a:r>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46</a:t>
            </a:fld>
            <a:endParaRPr lang="en-GB"/>
          </a:p>
        </p:txBody>
      </p:sp>
    </p:spTree>
    <p:extLst>
      <p:ext uri="{BB962C8B-B14F-4D97-AF65-F5344CB8AC3E}">
        <p14:creationId xmlns:p14="http://schemas.microsoft.com/office/powerpoint/2010/main" val="3700823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 yellow filter has this effect in color</a:t>
            </a:r>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47</a:t>
            </a:fld>
            <a:endParaRPr lang="en-GB"/>
          </a:p>
        </p:txBody>
      </p:sp>
    </p:spTree>
    <p:extLst>
      <p:ext uri="{BB962C8B-B14F-4D97-AF65-F5344CB8AC3E}">
        <p14:creationId xmlns:p14="http://schemas.microsoft.com/office/powerpoint/2010/main" val="3023950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Converted to black and white the yellow banana and light brown table nearly disappear. The blue pen stands out a bit more.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Demo ninhydrin sample with </a:t>
            </a:r>
            <a:r>
              <a:rPr lang="en-US" dirty="0" err="1"/>
              <a:t>colour</a:t>
            </a:r>
            <a:r>
              <a:rPr lang="en-US" dirty="0"/>
              <a:t> filters, </a:t>
            </a:r>
            <a:r>
              <a:rPr lang="en-US" dirty="0" err="1"/>
              <a:t>nin</a:t>
            </a:r>
            <a:r>
              <a:rPr lang="en-US" dirty="0"/>
              <a:t> on red, show with green and with red, show the difference. Explain single</a:t>
            </a:r>
            <a:r>
              <a:rPr lang="en-US" baseline="0" dirty="0"/>
              <a:t> </a:t>
            </a:r>
            <a:r>
              <a:rPr lang="en-US" baseline="0" dirty="0" err="1"/>
              <a:t>colour</a:t>
            </a:r>
            <a:r>
              <a:rPr lang="en-US" baseline="0" dirty="0"/>
              <a:t> use </a:t>
            </a:r>
            <a:r>
              <a:rPr lang="en-US" baseline="0" dirty="0" err="1"/>
              <a:t>colour</a:t>
            </a:r>
            <a:r>
              <a:rPr lang="en-US" baseline="0" dirty="0"/>
              <a:t> filter. Then look at multiple </a:t>
            </a:r>
            <a:r>
              <a:rPr lang="en-US" baseline="0" dirty="0" err="1"/>
              <a:t>colours</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48</a:t>
            </a:fld>
            <a:endParaRPr lang="en-GB"/>
          </a:p>
        </p:txBody>
      </p:sp>
    </p:spTree>
    <p:extLst>
      <p:ext uri="{BB962C8B-B14F-4D97-AF65-F5344CB8AC3E}">
        <p14:creationId xmlns:p14="http://schemas.microsoft.com/office/powerpoint/2010/main" val="1335840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 yellow filter has this effect in color – Explain increasing</a:t>
            </a:r>
            <a:r>
              <a:rPr lang="en-US" baseline="0" dirty="0"/>
              <a:t> contrast. 3d fingerprint sample.</a:t>
            </a:r>
            <a:endParaRPr lang="en-US" dirty="0"/>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49</a:t>
            </a:fld>
            <a:endParaRPr lang="en-GB"/>
          </a:p>
        </p:txBody>
      </p:sp>
    </p:spTree>
    <p:extLst>
      <p:ext uri="{BB962C8B-B14F-4D97-AF65-F5344CB8AC3E}">
        <p14:creationId xmlns:p14="http://schemas.microsoft.com/office/powerpoint/2010/main" val="7508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a:t>
            </a:fld>
            <a:endParaRPr lang="en-GB">
              <a:solidFill>
                <a:srgbClr val="000000"/>
              </a:solidFill>
            </a:endParaRPr>
          </a:p>
        </p:txBody>
      </p:sp>
    </p:spTree>
    <p:extLst>
      <p:ext uri="{BB962C8B-B14F-4D97-AF65-F5344CB8AC3E}">
        <p14:creationId xmlns:p14="http://schemas.microsoft.com/office/powerpoint/2010/main" val="1257873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Demo live samples, show exposure, polarising filter control.</a:t>
            </a:r>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50</a:t>
            </a:fld>
            <a:endParaRPr lang="en-GB"/>
          </a:p>
        </p:txBody>
      </p:sp>
    </p:spTree>
    <p:extLst>
      <p:ext uri="{BB962C8B-B14F-4D97-AF65-F5344CB8AC3E}">
        <p14:creationId xmlns:p14="http://schemas.microsoft.com/office/powerpoint/2010/main" val="3852234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a:t>
            </a:r>
            <a:r>
              <a:rPr lang="en-US" dirty="0" err="1"/>
              <a:t>Colour</a:t>
            </a:r>
            <a:r>
              <a:rPr lang="en-US" dirty="0"/>
              <a:t> removed or amplification, use a </a:t>
            </a:r>
            <a:r>
              <a:rPr lang="en-US" dirty="0" err="1"/>
              <a:t>colour</a:t>
            </a:r>
            <a:r>
              <a:rPr lang="en-US" dirty="0"/>
              <a:t> filter to remove or increase a wavelength of light.</a:t>
            </a:r>
          </a:p>
        </p:txBody>
      </p:sp>
      <p:sp>
        <p:nvSpPr>
          <p:cNvPr id="4" name="Slide Number Placeholder 3"/>
          <p:cNvSpPr>
            <a:spLocks noGrp="1"/>
          </p:cNvSpPr>
          <p:nvPr>
            <p:ph type="sldNum" sz="quarter" idx="10"/>
          </p:nvPr>
        </p:nvSpPr>
        <p:spPr/>
        <p:txBody>
          <a:bodyPr/>
          <a:lstStyle/>
          <a:p>
            <a:fld id="{06132FCE-F65E-497B-81B4-616FC8E97EC8}" type="slidenum">
              <a:rPr lang="en-GB" smtClean="0"/>
              <a:t>51</a:t>
            </a:fld>
            <a:endParaRPr lang="en-GB"/>
          </a:p>
        </p:txBody>
      </p:sp>
    </p:spTree>
    <p:extLst>
      <p:ext uri="{BB962C8B-B14F-4D97-AF65-F5344CB8AC3E}">
        <p14:creationId xmlns:p14="http://schemas.microsoft.com/office/powerpoint/2010/main" val="3224910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52</a:t>
            </a:fld>
            <a:endParaRPr lang="en-GB"/>
          </a:p>
        </p:txBody>
      </p:sp>
    </p:spTree>
    <p:extLst>
      <p:ext uri="{BB962C8B-B14F-4D97-AF65-F5344CB8AC3E}">
        <p14:creationId xmlns:p14="http://schemas.microsoft.com/office/powerpoint/2010/main" val="1550699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Show colour channel separation</a:t>
            </a:r>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53</a:t>
            </a:fld>
            <a:endParaRPr lang="en-GB">
              <a:solidFill>
                <a:srgbClr val="000000"/>
              </a:solidFill>
            </a:endParaRPr>
          </a:p>
        </p:txBody>
      </p:sp>
    </p:spTree>
    <p:extLst>
      <p:ext uri="{BB962C8B-B14F-4D97-AF65-F5344CB8AC3E}">
        <p14:creationId xmlns:p14="http://schemas.microsoft.com/office/powerpoint/2010/main" val="2011282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54</a:t>
            </a:fld>
            <a:endParaRPr lang="en-GB"/>
          </a:p>
        </p:txBody>
      </p:sp>
    </p:spTree>
    <p:extLst>
      <p:ext uri="{BB962C8B-B14F-4D97-AF65-F5344CB8AC3E}">
        <p14:creationId xmlns:p14="http://schemas.microsoft.com/office/powerpoint/2010/main" val="107589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55</a:t>
            </a:fld>
            <a:endParaRPr lang="en-GB"/>
          </a:p>
        </p:txBody>
      </p:sp>
    </p:spTree>
    <p:extLst>
      <p:ext uri="{BB962C8B-B14F-4D97-AF65-F5344CB8AC3E}">
        <p14:creationId xmlns:p14="http://schemas.microsoft.com/office/powerpoint/2010/main" val="115096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6E724F-37E7-4F1F-A4E7-0D69918CF24D}" type="slidenum">
              <a:rPr lang="en-US">
                <a:solidFill>
                  <a:srgbClr val="000000"/>
                </a:solidFill>
              </a:rPr>
              <a:pPr/>
              <a:t>56</a:t>
            </a:fld>
            <a:endParaRPr lang="en-US">
              <a:solidFill>
                <a:srgbClr val="000000"/>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dirty="0"/>
              <a:t>There are four primary color models used to interpret colors. Like dividing the image into several shades of gray, different color models can be utilized to extract data from your image. Notice how different portions of the image look much different depending on the color model employed. Some channels also look exactly the same. </a:t>
            </a:r>
          </a:p>
        </p:txBody>
      </p:sp>
    </p:spTree>
    <p:extLst>
      <p:ext uri="{BB962C8B-B14F-4D97-AF65-F5344CB8AC3E}">
        <p14:creationId xmlns:p14="http://schemas.microsoft.com/office/powerpoint/2010/main" val="6728696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682A1-F4CF-4F40-AEE6-FFB33620AA29}" type="slidenum">
              <a:rPr lang="en-US">
                <a:solidFill>
                  <a:srgbClr val="000000"/>
                </a:solidFill>
              </a:rPr>
              <a:pPr/>
              <a:t>57</a:t>
            </a:fld>
            <a:endParaRPr lang="en-US">
              <a:solidFill>
                <a:srgbClr val="000000"/>
              </a:solidFill>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338014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58</a:t>
            </a:fld>
            <a:endParaRPr lang="en-GB">
              <a:solidFill>
                <a:srgbClr val="000000"/>
              </a:solidFill>
            </a:endParaRPr>
          </a:p>
        </p:txBody>
      </p:sp>
    </p:spTree>
    <p:extLst>
      <p:ext uri="{BB962C8B-B14F-4D97-AF65-F5344CB8AC3E}">
        <p14:creationId xmlns:p14="http://schemas.microsoft.com/office/powerpoint/2010/main" val="1409661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59</a:t>
            </a:fld>
            <a:endParaRPr lang="en-GB">
              <a:solidFill>
                <a:srgbClr val="000000"/>
              </a:solidFill>
            </a:endParaRPr>
          </a:p>
        </p:txBody>
      </p:sp>
    </p:spTree>
    <p:extLst>
      <p:ext uri="{BB962C8B-B14F-4D97-AF65-F5344CB8AC3E}">
        <p14:creationId xmlns:p14="http://schemas.microsoft.com/office/powerpoint/2010/main" val="3685080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a:t>
            </a:fld>
            <a:endParaRPr lang="en-GB">
              <a:solidFill>
                <a:srgbClr val="000000"/>
              </a:solidFill>
            </a:endParaRPr>
          </a:p>
        </p:txBody>
      </p:sp>
    </p:spTree>
    <p:extLst>
      <p:ext uri="{BB962C8B-B14F-4D97-AF65-F5344CB8AC3E}">
        <p14:creationId xmlns:p14="http://schemas.microsoft.com/office/powerpoint/2010/main" val="2796595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60</a:t>
            </a:fld>
            <a:endParaRPr lang="en-GB">
              <a:solidFill>
                <a:srgbClr val="000000"/>
              </a:solidFill>
            </a:endParaRPr>
          </a:p>
        </p:txBody>
      </p:sp>
    </p:spTree>
    <p:extLst>
      <p:ext uri="{BB962C8B-B14F-4D97-AF65-F5344CB8AC3E}">
        <p14:creationId xmlns:p14="http://schemas.microsoft.com/office/powerpoint/2010/main" val="19462398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61</a:t>
            </a:fld>
            <a:endParaRPr lang="en-GB">
              <a:solidFill>
                <a:srgbClr val="000000"/>
              </a:solidFill>
            </a:endParaRPr>
          </a:p>
        </p:txBody>
      </p:sp>
    </p:spTree>
    <p:extLst>
      <p:ext uri="{BB962C8B-B14F-4D97-AF65-F5344CB8AC3E}">
        <p14:creationId xmlns:p14="http://schemas.microsoft.com/office/powerpoint/2010/main" val="2953440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Demo to show how easy this process is in the toolboxes.</a:t>
            </a:r>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62</a:t>
            </a:fld>
            <a:endParaRPr lang="en-GB">
              <a:solidFill>
                <a:srgbClr val="000000"/>
              </a:solidFill>
            </a:endParaRPr>
          </a:p>
        </p:txBody>
      </p:sp>
    </p:spTree>
    <p:extLst>
      <p:ext uri="{BB962C8B-B14F-4D97-AF65-F5344CB8AC3E}">
        <p14:creationId xmlns:p14="http://schemas.microsoft.com/office/powerpoint/2010/main" val="3012732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effects how these filters work</a:t>
            </a:r>
          </a:p>
        </p:txBody>
      </p:sp>
      <p:sp>
        <p:nvSpPr>
          <p:cNvPr id="4" name="Slide Number Placeholder 3"/>
          <p:cNvSpPr>
            <a:spLocks noGrp="1"/>
          </p:cNvSpPr>
          <p:nvPr>
            <p:ph type="sldNum" sz="quarter" idx="10"/>
          </p:nvPr>
        </p:nvSpPr>
        <p:spPr/>
        <p:txBody>
          <a:bodyPr/>
          <a:lstStyle/>
          <a:p>
            <a:fld id="{06132FCE-F65E-497B-81B4-616FC8E97EC8}" type="slidenum">
              <a:rPr lang="en-GB" smtClean="0"/>
              <a:t>63</a:t>
            </a:fld>
            <a:endParaRPr lang="en-GB"/>
          </a:p>
        </p:txBody>
      </p:sp>
    </p:spTree>
    <p:extLst>
      <p:ext uri="{BB962C8B-B14F-4D97-AF65-F5344CB8AC3E}">
        <p14:creationId xmlns:p14="http://schemas.microsoft.com/office/powerpoint/2010/main" val="25951460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Demo live samples, show exposure, polarising filter control</a:t>
            </a:r>
            <a:r>
              <a:rPr lang="en-GB" baseline="0" dirty="0"/>
              <a:t> and how it effects the banknotes tools images.</a:t>
            </a:r>
            <a:endParaRPr lang="en-GB" dirty="0"/>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64</a:t>
            </a:fld>
            <a:endParaRPr lang="en-GB"/>
          </a:p>
        </p:txBody>
      </p:sp>
    </p:spTree>
    <p:extLst>
      <p:ext uri="{BB962C8B-B14F-4D97-AF65-F5344CB8AC3E}">
        <p14:creationId xmlns:p14="http://schemas.microsoft.com/office/powerpoint/2010/main" val="16252511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65</a:t>
            </a:fld>
            <a:endParaRPr lang="en-GB"/>
          </a:p>
        </p:txBody>
      </p:sp>
    </p:spTree>
    <p:extLst>
      <p:ext uri="{BB962C8B-B14F-4D97-AF65-F5344CB8AC3E}">
        <p14:creationId xmlns:p14="http://schemas.microsoft.com/office/powerpoint/2010/main" val="141420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66</a:t>
            </a:fld>
            <a:endParaRPr lang="en-GB"/>
          </a:p>
        </p:txBody>
      </p:sp>
    </p:spTree>
    <p:extLst>
      <p:ext uri="{BB962C8B-B14F-4D97-AF65-F5344CB8AC3E}">
        <p14:creationId xmlns:p14="http://schemas.microsoft.com/office/powerpoint/2010/main" val="20665808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Common problems</a:t>
            </a:r>
            <a:r>
              <a:rPr lang="en-GB" baseline="0"/>
              <a:t> with low cost lenses, high quality optics are essential.</a:t>
            </a:r>
            <a:endParaRPr lang="en-GB"/>
          </a:p>
          <a:p>
            <a:endParaRPr lang="en-GB"/>
          </a:p>
        </p:txBody>
      </p:sp>
      <p:sp>
        <p:nvSpPr>
          <p:cNvPr id="4" name="Slide Number Placeholder 3"/>
          <p:cNvSpPr>
            <a:spLocks noGrp="1"/>
          </p:cNvSpPr>
          <p:nvPr>
            <p:ph type="sldNum" sz="quarter" idx="10"/>
          </p:nvPr>
        </p:nvSpPr>
        <p:spPr/>
        <p:txBody>
          <a:bodyPr/>
          <a:lstStyle/>
          <a:p>
            <a:fld id="{9F7EEA3E-4120-42EC-A117-83D5A095C234}" type="slidenum">
              <a:rPr lang="en-GB" smtClean="0">
                <a:solidFill>
                  <a:srgbClr val="000000"/>
                </a:solidFill>
              </a:rPr>
              <a:pPr/>
              <a:t>67</a:t>
            </a:fld>
            <a:endParaRPr lang="en-GB">
              <a:solidFill>
                <a:srgbClr val="000000"/>
              </a:solidFill>
            </a:endParaRPr>
          </a:p>
        </p:txBody>
      </p:sp>
    </p:spTree>
    <p:extLst>
      <p:ext uri="{BB962C8B-B14F-4D97-AF65-F5344CB8AC3E}">
        <p14:creationId xmlns:p14="http://schemas.microsoft.com/office/powerpoint/2010/main" val="11289590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Common problems</a:t>
            </a:r>
            <a:r>
              <a:rPr lang="en-GB" baseline="0"/>
              <a:t> with low cost lenses, high quality optics are essential.</a:t>
            </a:r>
            <a:endParaRPr lang="en-GB"/>
          </a:p>
          <a:p>
            <a:endParaRPr lang="en-GB"/>
          </a:p>
        </p:txBody>
      </p:sp>
      <p:sp>
        <p:nvSpPr>
          <p:cNvPr id="4" name="Slide Number Placeholder 3"/>
          <p:cNvSpPr>
            <a:spLocks noGrp="1"/>
          </p:cNvSpPr>
          <p:nvPr>
            <p:ph type="sldNum" sz="quarter" idx="10"/>
          </p:nvPr>
        </p:nvSpPr>
        <p:spPr/>
        <p:txBody>
          <a:bodyPr/>
          <a:lstStyle/>
          <a:p>
            <a:fld id="{9F7EEA3E-4120-42EC-A117-83D5A095C234}" type="slidenum">
              <a:rPr lang="en-GB" smtClean="0">
                <a:solidFill>
                  <a:srgbClr val="000000"/>
                </a:solidFill>
              </a:rPr>
              <a:pPr/>
              <a:t>68</a:t>
            </a:fld>
            <a:endParaRPr lang="en-GB">
              <a:solidFill>
                <a:srgbClr val="000000"/>
              </a:solidFill>
            </a:endParaRPr>
          </a:p>
        </p:txBody>
      </p:sp>
    </p:spTree>
    <p:extLst>
      <p:ext uri="{BB962C8B-B14F-4D97-AF65-F5344CB8AC3E}">
        <p14:creationId xmlns:p14="http://schemas.microsoft.com/office/powerpoint/2010/main" val="9404084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70</a:t>
            </a:fld>
            <a:endParaRPr lang="en-GB">
              <a:solidFill>
                <a:srgbClr val="000000"/>
              </a:solidFill>
            </a:endParaRPr>
          </a:p>
        </p:txBody>
      </p:sp>
    </p:spTree>
    <p:extLst>
      <p:ext uri="{BB962C8B-B14F-4D97-AF65-F5344CB8AC3E}">
        <p14:creationId xmlns:p14="http://schemas.microsoft.com/office/powerpoint/2010/main" val="148755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682A1-F4CF-4F40-AEE6-FFB33620AA29}" type="slidenum">
              <a:rPr lang="en-US">
                <a:solidFill>
                  <a:srgbClr val="000000"/>
                </a:solidFill>
              </a:rPr>
              <a:pPr/>
              <a:t>8</a:t>
            </a:fld>
            <a:endParaRPr lang="en-US">
              <a:solidFill>
                <a:srgbClr val="000000"/>
              </a:solidFill>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r>
              <a:rPr lang="en-US"/>
              <a:t>Gamut is the effective range of colors in what is referred to as color space. As you can see, Adobe RGB is a wider range of colors than Regular RGB.</a:t>
            </a:r>
          </a:p>
        </p:txBody>
      </p:sp>
    </p:spTree>
    <p:extLst>
      <p:ext uri="{BB962C8B-B14F-4D97-AF65-F5344CB8AC3E}">
        <p14:creationId xmlns:p14="http://schemas.microsoft.com/office/powerpoint/2010/main" val="18790137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71</a:t>
            </a:fld>
            <a:endParaRPr lang="en-GB">
              <a:solidFill>
                <a:srgbClr val="000000"/>
              </a:solidFill>
            </a:endParaRPr>
          </a:p>
        </p:txBody>
      </p:sp>
    </p:spTree>
    <p:extLst>
      <p:ext uri="{BB962C8B-B14F-4D97-AF65-F5344CB8AC3E}">
        <p14:creationId xmlns:p14="http://schemas.microsoft.com/office/powerpoint/2010/main" val="36598156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72</a:t>
            </a:fld>
            <a:endParaRPr lang="en-GB">
              <a:solidFill>
                <a:srgbClr val="000000"/>
              </a:solidFill>
            </a:endParaRPr>
          </a:p>
        </p:txBody>
      </p:sp>
    </p:spTree>
    <p:extLst>
      <p:ext uri="{BB962C8B-B14F-4D97-AF65-F5344CB8AC3E}">
        <p14:creationId xmlns:p14="http://schemas.microsoft.com/office/powerpoint/2010/main" val="17335483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73</a:t>
            </a:fld>
            <a:endParaRPr lang="en-GB">
              <a:solidFill>
                <a:srgbClr val="000000"/>
              </a:solidFill>
            </a:endParaRPr>
          </a:p>
        </p:txBody>
      </p:sp>
    </p:spTree>
    <p:extLst>
      <p:ext uri="{BB962C8B-B14F-4D97-AF65-F5344CB8AC3E}">
        <p14:creationId xmlns:p14="http://schemas.microsoft.com/office/powerpoint/2010/main" val="26636405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74</a:t>
            </a:fld>
            <a:endParaRPr lang="en-GB">
              <a:solidFill>
                <a:srgbClr val="000000"/>
              </a:solidFill>
            </a:endParaRPr>
          </a:p>
        </p:txBody>
      </p:sp>
    </p:spTree>
    <p:extLst>
      <p:ext uri="{BB962C8B-B14F-4D97-AF65-F5344CB8AC3E}">
        <p14:creationId xmlns:p14="http://schemas.microsoft.com/office/powerpoint/2010/main" val="20227646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75</a:t>
            </a:fld>
            <a:endParaRPr lang="en-GB">
              <a:solidFill>
                <a:srgbClr val="000000"/>
              </a:solidFill>
            </a:endParaRPr>
          </a:p>
        </p:txBody>
      </p:sp>
    </p:spTree>
    <p:extLst>
      <p:ext uri="{BB962C8B-B14F-4D97-AF65-F5344CB8AC3E}">
        <p14:creationId xmlns:p14="http://schemas.microsoft.com/office/powerpoint/2010/main" val="2980094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76</a:t>
            </a:fld>
            <a:endParaRPr lang="en-GB">
              <a:solidFill>
                <a:srgbClr val="000000"/>
              </a:solidFill>
            </a:endParaRPr>
          </a:p>
        </p:txBody>
      </p:sp>
    </p:spTree>
    <p:extLst>
      <p:ext uri="{BB962C8B-B14F-4D97-AF65-F5344CB8AC3E}">
        <p14:creationId xmlns:p14="http://schemas.microsoft.com/office/powerpoint/2010/main" val="24122010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a:t>
            </a:r>
            <a:r>
              <a:rPr lang="en-US" dirty="0" err="1"/>
              <a:t>iso</a:t>
            </a:r>
            <a:r>
              <a:rPr lang="en-US" dirty="0"/>
              <a:t> in the software</a:t>
            </a:r>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77</a:t>
            </a:fld>
            <a:endParaRPr lang="en-GB">
              <a:solidFill>
                <a:srgbClr val="000000"/>
              </a:solidFill>
            </a:endParaRPr>
          </a:p>
        </p:txBody>
      </p:sp>
    </p:spTree>
    <p:extLst>
      <p:ext uri="{BB962C8B-B14F-4D97-AF65-F5344CB8AC3E}">
        <p14:creationId xmlns:p14="http://schemas.microsoft.com/office/powerpoint/2010/main" val="32525371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78</a:t>
            </a:fld>
            <a:endParaRPr lang="en-GB">
              <a:solidFill>
                <a:srgbClr val="000000"/>
              </a:solidFill>
            </a:endParaRPr>
          </a:p>
        </p:txBody>
      </p:sp>
    </p:spTree>
    <p:extLst>
      <p:ext uri="{BB962C8B-B14F-4D97-AF65-F5344CB8AC3E}">
        <p14:creationId xmlns:p14="http://schemas.microsoft.com/office/powerpoint/2010/main" val="38458679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83</a:t>
            </a:fld>
            <a:endParaRPr lang="en-GB">
              <a:solidFill>
                <a:srgbClr val="000000"/>
              </a:solidFill>
            </a:endParaRPr>
          </a:p>
        </p:txBody>
      </p:sp>
    </p:spTree>
    <p:extLst>
      <p:ext uri="{BB962C8B-B14F-4D97-AF65-F5344CB8AC3E}">
        <p14:creationId xmlns:p14="http://schemas.microsoft.com/office/powerpoint/2010/main" val="13712470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Common problems</a:t>
            </a:r>
            <a:r>
              <a:rPr lang="en-GB" baseline="0"/>
              <a:t> with low cost lenses, high quality optics are essential.</a:t>
            </a:r>
            <a:endParaRPr lang="en-GB"/>
          </a:p>
          <a:p>
            <a:endParaRPr lang="en-GB"/>
          </a:p>
        </p:txBody>
      </p:sp>
      <p:sp>
        <p:nvSpPr>
          <p:cNvPr id="4" name="Slide Number Placeholder 3"/>
          <p:cNvSpPr>
            <a:spLocks noGrp="1"/>
          </p:cNvSpPr>
          <p:nvPr>
            <p:ph type="sldNum" sz="quarter" idx="10"/>
          </p:nvPr>
        </p:nvSpPr>
        <p:spPr/>
        <p:txBody>
          <a:bodyPr/>
          <a:lstStyle/>
          <a:p>
            <a:fld id="{9F7EEA3E-4120-42EC-A117-83D5A095C234}" type="slidenum">
              <a:rPr lang="en-GB" smtClean="0">
                <a:solidFill>
                  <a:srgbClr val="000000"/>
                </a:solidFill>
              </a:rPr>
              <a:pPr/>
              <a:t>84</a:t>
            </a:fld>
            <a:endParaRPr lang="en-GB">
              <a:solidFill>
                <a:srgbClr val="000000"/>
              </a:solidFill>
            </a:endParaRPr>
          </a:p>
        </p:txBody>
      </p:sp>
    </p:spTree>
    <p:extLst>
      <p:ext uri="{BB962C8B-B14F-4D97-AF65-F5344CB8AC3E}">
        <p14:creationId xmlns:p14="http://schemas.microsoft.com/office/powerpoint/2010/main" val="865278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682A1-F4CF-4F40-AEE6-FFB33620AA29}" type="slidenum">
              <a:rPr lang="en-US">
                <a:solidFill>
                  <a:srgbClr val="000000"/>
                </a:solidFill>
              </a:rPr>
              <a:pPr/>
              <a:t>9</a:t>
            </a:fld>
            <a:endParaRPr lang="en-US">
              <a:solidFill>
                <a:srgbClr val="000000"/>
              </a:solidFill>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r>
              <a:rPr lang="en-US"/>
              <a:t>Gamut is the effective range of colors in what is referred to as color space. As you can see, Adobe RGB is a wider range of colors than Regular RGB.</a:t>
            </a:r>
          </a:p>
        </p:txBody>
      </p:sp>
    </p:spTree>
    <p:extLst>
      <p:ext uri="{BB962C8B-B14F-4D97-AF65-F5344CB8AC3E}">
        <p14:creationId xmlns:p14="http://schemas.microsoft.com/office/powerpoint/2010/main" val="32120049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Common problems</a:t>
            </a:r>
            <a:r>
              <a:rPr lang="en-GB" baseline="0"/>
              <a:t> with low cost lenses, high quality optics are essential.</a:t>
            </a:r>
            <a:endParaRPr lang="en-GB"/>
          </a:p>
          <a:p>
            <a:endParaRPr lang="en-GB"/>
          </a:p>
        </p:txBody>
      </p:sp>
      <p:sp>
        <p:nvSpPr>
          <p:cNvPr id="4" name="Slide Number Placeholder 3"/>
          <p:cNvSpPr>
            <a:spLocks noGrp="1"/>
          </p:cNvSpPr>
          <p:nvPr>
            <p:ph type="sldNum" sz="quarter" idx="10"/>
          </p:nvPr>
        </p:nvSpPr>
        <p:spPr/>
        <p:txBody>
          <a:bodyPr/>
          <a:lstStyle/>
          <a:p>
            <a:fld id="{9F7EEA3E-4120-42EC-A117-83D5A095C234}" type="slidenum">
              <a:rPr lang="en-GB" smtClean="0">
                <a:solidFill>
                  <a:srgbClr val="000000"/>
                </a:solidFill>
              </a:rPr>
              <a:pPr/>
              <a:t>85</a:t>
            </a:fld>
            <a:endParaRPr lang="en-GB">
              <a:solidFill>
                <a:srgbClr val="000000"/>
              </a:solidFill>
            </a:endParaRPr>
          </a:p>
        </p:txBody>
      </p:sp>
    </p:spTree>
    <p:extLst>
      <p:ext uri="{BB962C8B-B14F-4D97-AF65-F5344CB8AC3E}">
        <p14:creationId xmlns:p14="http://schemas.microsoft.com/office/powerpoint/2010/main" val="10247942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Common problems</a:t>
            </a:r>
            <a:r>
              <a:rPr lang="en-GB" baseline="0" dirty="0"/>
              <a:t> with low cost lenses, high quality optics are essential.</a:t>
            </a:r>
            <a:endParaRPr lang="en-GB" dirty="0"/>
          </a:p>
          <a:p>
            <a:endParaRPr lang="en-GB" dirty="0"/>
          </a:p>
        </p:txBody>
      </p:sp>
      <p:sp>
        <p:nvSpPr>
          <p:cNvPr id="4" name="Slide Number Placeholder 3"/>
          <p:cNvSpPr>
            <a:spLocks noGrp="1"/>
          </p:cNvSpPr>
          <p:nvPr>
            <p:ph type="sldNum" sz="quarter" idx="10"/>
          </p:nvPr>
        </p:nvSpPr>
        <p:spPr/>
        <p:txBody>
          <a:bodyPr/>
          <a:lstStyle/>
          <a:p>
            <a:fld id="{9F7EEA3E-4120-42EC-A117-83D5A095C234}" type="slidenum">
              <a:rPr lang="en-GB" smtClean="0">
                <a:solidFill>
                  <a:srgbClr val="000000"/>
                </a:solidFill>
              </a:rPr>
              <a:pPr/>
              <a:t>86</a:t>
            </a:fld>
            <a:endParaRPr lang="en-GB">
              <a:solidFill>
                <a:srgbClr val="000000"/>
              </a:solidFill>
            </a:endParaRPr>
          </a:p>
        </p:txBody>
      </p:sp>
    </p:spTree>
    <p:extLst>
      <p:ext uri="{BB962C8B-B14F-4D97-AF65-F5344CB8AC3E}">
        <p14:creationId xmlns:p14="http://schemas.microsoft.com/office/powerpoint/2010/main" val="2862310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Common problems</a:t>
            </a:r>
            <a:r>
              <a:rPr lang="en-GB" baseline="0"/>
              <a:t> with low cost lenses, high quality optics are essential.</a:t>
            </a:r>
            <a:endParaRPr lang="en-GB"/>
          </a:p>
          <a:p>
            <a:endParaRPr lang="en-GB"/>
          </a:p>
        </p:txBody>
      </p:sp>
      <p:sp>
        <p:nvSpPr>
          <p:cNvPr id="4" name="Slide Number Placeholder 3"/>
          <p:cNvSpPr>
            <a:spLocks noGrp="1"/>
          </p:cNvSpPr>
          <p:nvPr>
            <p:ph type="sldNum" sz="quarter" idx="10"/>
          </p:nvPr>
        </p:nvSpPr>
        <p:spPr/>
        <p:txBody>
          <a:bodyPr/>
          <a:lstStyle/>
          <a:p>
            <a:fld id="{9F7EEA3E-4120-42EC-A117-83D5A095C234}" type="slidenum">
              <a:rPr lang="en-GB" smtClean="0">
                <a:solidFill>
                  <a:srgbClr val="000000"/>
                </a:solidFill>
              </a:rPr>
              <a:pPr/>
              <a:t>87</a:t>
            </a:fld>
            <a:endParaRPr lang="en-GB">
              <a:solidFill>
                <a:srgbClr val="000000"/>
              </a:solidFill>
            </a:endParaRPr>
          </a:p>
        </p:txBody>
      </p:sp>
    </p:spTree>
    <p:extLst>
      <p:ext uri="{BB962C8B-B14F-4D97-AF65-F5344CB8AC3E}">
        <p14:creationId xmlns:p14="http://schemas.microsoft.com/office/powerpoint/2010/main" val="11190528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Common problems</a:t>
            </a:r>
            <a:r>
              <a:rPr lang="en-GB" baseline="0"/>
              <a:t> with low cost lenses, high quality optics are essential.</a:t>
            </a:r>
            <a:endParaRPr lang="en-GB"/>
          </a:p>
          <a:p>
            <a:endParaRPr lang="en-GB"/>
          </a:p>
        </p:txBody>
      </p:sp>
      <p:sp>
        <p:nvSpPr>
          <p:cNvPr id="4" name="Slide Number Placeholder 3"/>
          <p:cNvSpPr>
            <a:spLocks noGrp="1"/>
          </p:cNvSpPr>
          <p:nvPr>
            <p:ph type="sldNum" sz="quarter" idx="10"/>
          </p:nvPr>
        </p:nvSpPr>
        <p:spPr/>
        <p:txBody>
          <a:bodyPr/>
          <a:lstStyle/>
          <a:p>
            <a:fld id="{9F7EEA3E-4120-42EC-A117-83D5A095C234}" type="slidenum">
              <a:rPr lang="en-GB" smtClean="0">
                <a:solidFill>
                  <a:srgbClr val="000000"/>
                </a:solidFill>
              </a:rPr>
              <a:pPr/>
              <a:t>88</a:t>
            </a:fld>
            <a:endParaRPr lang="en-GB">
              <a:solidFill>
                <a:srgbClr val="000000"/>
              </a:solidFill>
            </a:endParaRPr>
          </a:p>
        </p:txBody>
      </p:sp>
    </p:spTree>
    <p:extLst>
      <p:ext uri="{BB962C8B-B14F-4D97-AF65-F5344CB8AC3E}">
        <p14:creationId xmlns:p14="http://schemas.microsoft.com/office/powerpoint/2010/main" val="37814804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Common problems</a:t>
            </a:r>
            <a:r>
              <a:rPr lang="en-GB" baseline="0" dirty="0"/>
              <a:t> with low cost lenses, high quality optics are essential. Demo specular light samples, coated paper, smooth and not smooth.</a:t>
            </a:r>
            <a:endParaRPr lang="en-GB" dirty="0"/>
          </a:p>
          <a:p>
            <a:endParaRPr lang="en-GB" dirty="0"/>
          </a:p>
        </p:txBody>
      </p:sp>
      <p:sp>
        <p:nvSpPr>
          <p:cNvPr id="4" name="Slide Number Placeholder 3"/>
          <p:cNvSpPr>
            <a:spLocks noGrp="1"/>
          </p:cNvSpPr>
          <p:nvPr>
            <p:ph type="sldNum" sz="quarter" idx="10"/>
          </p:nvPr>
        </p:nvSpPr>
        <p:spPr/>
        <p:txBody>
          <a:bodyPr/>
          <a:lstStyle/>
          <a:p>
            <a:fld id="{9F7EEA3E-4120-42EC-A117-83D5A095C234}" type="slidenum">
              <a:rPr lang="en-GB" smtClean="0">
                <a:solidFill>
                  <a:srgbClr val="000000"/>
                </a:solidFill>
              </a:rPr>
              <a:pPr/>
              <a:t>89</a:t>
            </a:fld>
            <a:endParaRPr lang="en-GB">
              <a:solidFill>
                <a:srgbClr val="000000"/>
              </a:solidFill>
            </a:endParaRPr>
          </a:p>
        </p:txBody>
      </p:sp>
    </p:spTree>
    <p:extLst>
      <p:ext uri="{BB962C8B-B14F-4D97-AF65-F5344CB8AC3E}">
        <p14:creationId xmlns:p14="http://schemas.microsoft.com/office/powerpoint/2010/main" val="16556809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5608BA-A446-45B4-9D3B-8410E847636F}" type="slidenum">
              <a:rPr lang="en-GB" smtClean="0"/>
              <a:pPr/>
              <a:t>92</a:t>
            </a:fld>
            <a:endParaRPr lang="en-GB"/>
          </a:p>
        </p:txBody>
      </p:sp>
    </p:spTree>
    <p:extLst>
      <p:ext uri="{BB962C8B-B14F-4D97-AF65-F5344CB8AC3E}">
        <p14:creationId xmlns:p14="http://schemas.microsoft.com/office/powerpoint/2010/main" val="8279829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Demo specular light with the light paddle, </a:t>
            </a:r>
          </a:p>
        </p:txBody>
      </p:sp>
      <p:sp>
        <p:nvSpPr>
          <p:cNvPr id="4" name="Slide Number Placeholder 3"/>
          <p:cNvSpPr>
            <a:spLocks noGrp="1"/>
          </p:cNvSpPr>
          <p:nvPr>
            <p:ph type="sldNum" sz="quarter" idx="10"/>
          </p:nvPr>
        </p:nvSpPr>
        <p:spPr/>
        <p:txBody>
          <a:bodyPr/>
          <a:lstStyle/>
          <a:p>
            <a:fld id="{06132FCE-F65E-497B-81B4-616FC8E97EC8}" type="slidenum">
              <a:rPr lang="en-GB" smtClean="0"/>
              <a:t>94</a:t>
            </a:fld>
            <a:endParaRPr lang="en-GB"/>
          </a:p>
        </p:txBody>
      </p:sp>
    </p:spTree>
    <p:extLst>
      <p:ext uri="{BB962C8B-B14F-4D97-AF65-F5344CB8AC3E}">
        <p14:creationId xmlns:p14="http://schemas.microsoft.com/office/powerpoint/2010/main" val="12737157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samples</a:t>
            </a:r>
          </a:p>
        </p:txBody>
      </p:sp>
      <p:sp>
        <p:nvSpPr>
          <p:cNvPr id="4" name="Slide Number Placeholder 3"/>
          <p:cNvSpPr>
            <a:spLocks noGrp="1"/>
          </p:cNvSpPr>
          <p:nvPr>
            <p:ph type="sldNum" sz="quarter" idx="10"/>
          </p:nvPr>
        </p:nvSpPr>
        <p:spPr/>
        <p:txBody>
          <a:bodyPr/>
          <a:lstStyle/>
          <a:p>
            <a:fld id="{06132FCE-F65E-497B-81B4-616FC8E97EC8}" type="slidenum">
              <a:rPr lang="en-GB" smtClean="0"/>
              <a:t>97</a:t>
            </a:fld>
            <a:endParaRPr lang="en-GB"/>
          </a:p>
        </p:txBody>
      </p:sp>
    </p:spTree>
    <p:extLst>
      <p:ext uri="{BB962C8B-B14F-4D97-AF65-F5344CB8AC3E}">
        <p14:creationId xmlns:p14="http://schemas.microsoft.com/office/powerpoint/2010/main" val="40478539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98</a:t>
            </a:fld>
            <a:endParaRPr lang="en-GB"/>
          </a:p>
        </p:txBody>
      </p:sp>
    </p:spTree>
    <p:extLst>
      <p:ext uri="{BB962C8B-B14F-4D97-AF65-F5344CB8AC3E}">
        <p14:creationId xmlns:p14="http://schemas.microsoft.com/office/powerpoint/2010/main" val="24203036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 yellow filter has this effect in color</a:t>
            </a:r>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99</a:t>
            </a:fld>
            <a:endParaRPr lang="en-GB"/>
          </a:p>
        </p:txBody>
      </p:sp>
    </p:spTree>
    <p:extLst>
      <p:ext uri="{BB962C8B-B14F-4D97-AF65-F5344CB8AC3E}">
        <p14:creationId xmlns:p14="http://schemas.microsoft.com/office/powerpoint/2010/main" val="2600892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say Black and White.  I say Gray Scale. </a:t>
            </a:r>
            <a:r>
              <a:rPr lang="en-US" sz="1200" dirty="0"/>
              <a:t>The human eye can only see about  30 shades of gray. The computer however is able to separate many more shades of gray or color depending on the bit depth of the image.</a:t>
            </a:r>
          </a:p>
        </p:txBody>
      </p:sp>
      <p:sp>
        <p:nvSpPr>
          <p:cNvPr id="4" name="Slide Number Placeholder 3"/>
          <p:cNvSpPr>
            <a:spLocks noGrp="1"/>
          </p:cNvSpPr>
          <p:nvPr>
            <p:ph type="sldNum" sz="quarter" idx="10"/>
          </p:nvPr>
        </p:nvSpPr>
        <p:spPr/>
        <p:txBody>
          <a:bodyPr/>
          <a:lstStyle/>
          <a:p>
            <a:fld id="{06132FCE-F65E-497B-81B4-616FC8E97EC8}" type="slidenum">
              <a:rPr lang="en-GB" smtClean="0"/>
              <a:t>10</a:t>
            </a:fld>
            <a:endParaRPr lang="en-GB"/>
          </a:p>
        </p:txBody>
      </p:sp>
    </p:spTree>
    <p:extLst>
      <p:ext uri="{BB962C8B-B14F-4D97-AF65-F5344CB8AC3E}">
        <p14:creationId xmlns:p14="http://schemas.microsoft.com/office/powerpoint/2010/main" val="37851683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 yellow filter has this effect in color</a:t>
            </a:r>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100</a:t>
            </a:fld>
            <a:endParaRPr lang="en-GB"/>
          </a:p>
        </p:txBody>
      </p:sp>
    </p:spTree>
    <p:extLst>
      <p:ext uri="{BB962C8B-B14F-4D97-AF65-F5344CB8AC3E}">
        <p14:creationId xmlns:p14="http://schemas.microsoft.com/office/powerpoint/2010/main" val="3146493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101</a:t>
            </a:fld>
            <a:endParaRPr lang="en-GB"/>
          </a:p>
        </p:txBody>
      </p:sp>
    </p:spTree>
    <p:extLst>
      <p:ext uri="{BB962C8B-B14F-4D97-AF65-F5344CB8AC3E}">
        <p14:creationId xmlns:p14="http://schemas.microsoft.com/office/powerpoint/2010/main" val="4120252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102</a:t>
            </a:fld>
            <a:endParaRPr lang="en-GB"/>
          </a:p>
        </p:txBody>
      </p:sp>
    </p:spTree>
    <p:extLst>
      <p:ext uri="{BB962C8B-B14F-4D97-AF65-F5344CB8AC3E}">
        <p14:creationId xmlns:p14="http://schemas.microsoft.com/office/powerpoint/2010/main" val="3980136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103</a:t>
            </a:fld>
            <a:endParaRPr lang="en-GB"/>
          </a:p>
        </p:txBody>
      </p:sp>
    </p:spTree>
    <p:extLst>
      <p:ext uri="{BB962C8B-B14F-4D97-AF65-F5344CB8AC3E}">
        <p14:creationId xmlns:p14="http://schemas.microsoft.com/office/powerpoint/2010/main" val="21980091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samples, red backgrounds and others.</a:t>
            </a:r>
          </a:p>
        </p:txBody>
      </p:sp>
      <p:sp>
        <p:nvSpPr>
          <p:cNvPr id="4" name="Slide Number Placeholder 3"/>
          <p:cNvSpPr>
            <a:spLocks noGrp="1"/>
          </p:cNvSpPr>
          <p:nvPr>
            <p:ph type="sldNum" sz="quarter" idx="10"/>
          </p:nvPr>
        </p:nvSpPr>
        <p:spPr/>
        <p:txBody>
          <a:bodyPr/>
          <a:lstStyle/>
          <a:p>
            <a:fld id="{06132FCE-F65E-497B-81B4-616FC8E97EC8}" type="slidenum">
              <a:rPr lang="en-GB" smtClean="0"/>
              <a:t>104</a:t>
            </a:fld>
            <a:endParaRPr lang="en-GB"/>
          </a:p>
        </p:txBody>
      </p:sp>
    </p:spTree>
    <p:extLst>
      <p:ext uri="{BB962C8B-B14F-4D97-AF65-F5344CB8AC3E}">
        <p14:creationId xmlns:p14="http://schemas.microsoft.com/office/powerpoint/2010/main" val="20435968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we have learned that </a:t>
            </a:r>
            <a:r>
              <a:rPr lang="en-GB" dirty="0"/>
              <a:t>if </a:t>
            </a:r>
            <a:r>
              <a:rPr lang="en-GB" dirty="0" err="1"/>
              <a:t>color</a:t>
            </a:r>
            <a:r>
              <a:rPr lang="en-GB" dirty="0"/>
              <a:t> filters are used to photograph an image, the other wavelengths are removed. But when using </a:t>
            </a:r>
            <a:r>
              <a:rPr lang="en-GB" dirty="0" err="1"/>
              <a:t>color</a:t>
            </a:r>
            <a:r>
              <a:rPr lang="en-GB" dirty="0"/>
              <a:t> models for fingerprints you </a:t>
            </a:r>
            <a:br>
              <a:rPr lang="en-GB" dirty="0"/>
            </a:br>
            <a:r>
              <a:rPr lang="en-GB" dirty="0"/>
              <a:t>MUST have all three RGB </a:t>
            </a:r>
            <a:r>
              <a:rPr lang="en-GB" dirty="0" err="1"/>
              <a:t>color</a:t>
            </a:r>
            <a:r>
              <a:rPr lang="en-GB" dirty="0"/>
              <a:t> channels available. Decide BEFORE you photograph if the image requires a </a:t>
            </a:r>
            <a:r>
              <a:rPr lang="en-GB" dirty="0" err="1"/>
              <a:t>color</a:t>
            </a:r>
            <a:r>
              <a:rPr lang="en-GB" dirty="0"/>
              <a:t> filter, </a:t>
            </a:r>
            <a:r>
              <a:rPr lang="en-GB" u="sng" dirty="0"/>
              <a:t>OR</a:t>
            </a:r>
            <a:r>
              <a:rPr lang="en-GB" dirty="0"/>
              <a:t>  Digital Enhancement.</a:t>
            </a:r>
          </a:p>
          <a:p>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105</a:t>
            </a:fld>
            <a:endParaRPr lang="en-GB"/>
          </a:p>
        </p:txBody>
      </p:sp>
    </p:spTree>
    <p:extLst>
      <p:ext uri="{BB962C8B-B14F-4D97-AF65-F5344CB8AC3E}">
        <p14:creationId xmlns:p14="http://schemas.microsoft.com/office/powerpoint/2010/main" val="1051395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greater the bit depth the more the computer has to work with to separate details. Obviously if one has 4096 tones to separate much more information can be derived than from 256. Even though our eyes can only see 30 shades the computer can mathematically separate many times that, convert the image into something we can see thus isolating key pieces of the puzzle allowing many more prints to be resolved. </a:t>
            </a:r>
            <a:r>
              <a:rPr lang="en-US"/>
              <a:t>At this point in time most windows programs can not deal with 12 bit imaging, Image-Pro can, and that is the advantage.</a:t>
            </a:r>
            <a:endParaRPr lang="en-US" dirty="0"/>
          </a:p>
        </p:txBody>
      </p:sp>
      <p:sp>
        <p:nvSpPr>
          <p:cNvPr id="4" name="Slide Number Placeholder 3"/>
          <p:cNvSpPr>
            <a:spLocks noGrp="1"/>
          </p:cNvSpPr>
          <p:nvPr>
            <p:ph type="sldNum" sz="quarter" idx="10"/>
          </p:nvPr>
        </p:nvSpPr>
        <p:spPr/>
        <p:txBody>
          <a:bodyPr/>
          <a:lstStyle/>
          <a:p>
            <a:fld id="{06132FCE-F65E-497B-81B4-616FC8E97EC8}" type="slidenum">
              <a:rPr lang="en-GB" smtClean="0"/>
              <a:t>13</a:t>
            </a:fld>
            <a:endParaRPr lang="en-GB"/>
          </a:p>
        </p:txBody>
      </p:sp>
    </p:spTree>
    <p:extLst>
      <p:ext uri="{BB962C8B-B14F-4D97-AF65-F5344CB8AC3E}">
        <p14:creationId xmlns:p14="http://schemas.microsoft.com/office/powerpoint/2010/main" val="361027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99793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400262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480447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latin typeface="Calibri" panose="020F0502020204030204" pitchFamily="34" charset="0"/>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latin typeface="Calibri" panose="020F0502020204030204" pitchFamily="34" charset="0"/>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4399875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075581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latin typeface="Calibri" panose="020F0502020204030204" pitchFamily="34" charset="0"/>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latin typeface="Calibri" panose="020F0502020204030204" pitchFamily="34" charset="0"/>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4350659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0669650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8" name="Rectangle 7"/>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9827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4017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0372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60464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8" name="Rectangle 7"/>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60426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
        <p:nvSpPr>
          <p:cNvPr id="10" name="Rectangle 9"/>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4877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
        <p:nvSpPr>
          <p:cNvPr id="6" name="Rectangle 5"/>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9026886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
        <p:nvSpPr>
          <p:cNvPr id="5" name="Rectangle 4"/>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91082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8" name="Rectangle 7"/>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01275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509A250-FF31-4206-8172-F9D3106AACB1}" type="datetimeFigureOut">
              <a:rPr lang="en-US" smtClean="0"/>
              <a:t>1/10/2024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02111984F565}" type="slidenum">
              <a:rPr lang="en-US" smtClean="0"/>
              <a:t>‹#›</a:t>
            </a:fld>
            <a:endParaRPr lang="en-US" dirty="0"/>
          </a:p>
        </p:txBody>
      </p:sp>
      <p:sp>
        <p:nvSpPr>
          <p:cNvPr id="8" name="Rectangle 7"/>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90979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Calibri" panose="020F0502020204030204" pitchFamily="34" charset="0"/>
              </a:defRPr>
            </a:lvl1pPr>
          </a:lstStyle>
          <a:p>
            <a:fld id="{4AAD347D-5ACD-4C99-B74B-A9C85AD731AF}" type="datetimeFigureOut">
              <a:rPr lang="en-US" smtClean="0"/>
              <a:pPr/>
              <a:t>1/10/2024</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Calibri" panose="020F0502020204030204" pitchFamily="34" charset="0"/>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988934408"/>
      </p:ext>
    </p:extLst>
  </p:cSld>
  <p:clrMap bg1="dk1" tx1="lt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Calibri" panose="020F050202020403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Calibri" panose="020F050202020403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Calibri" panose="020F050202020403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Calibri" panose="020F050202020403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Calibri" panose="020F050202020403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132.png"/><Relationship Id="rId4" Type="http://schemas.microsoft.com/office/2007/relationships/hdphoto" Target="../media/hdphoto6.wdp"/></Relationships>
</file>

<file path=ppt/slides/_rels/slide101.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135.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137.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7.tiff"/></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video" Target="file:///C:\WINDOWS\IMAGES\bug4.avi"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video" Target="file:///C:\WINDOWS\IMAGES\bug4.avi"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notesSlide" Target="../notesSlides/notesSlide46.xml"/><Relationship Id="rId7" Type="http://schemas.openxmlformats.org/officeDocument/2006/relationships/hyperlink" Target="http://upload.wikimedia.org/wikipedia/en/f/f5/Barns_grand_tetons_HSV_separation.jpg" TargetMode="External"/><Relationship Id="rId2" Type="http://schemas.openxmlformats.org/officeDocument/2006/relationships/slideLayout" Target="../slideLayouts/slideLayout7.xml"/><Relationship Id="rId1" Type="http://schemas.openxmlformats.org/officeDocument/2006/relationships/audio" Target="file:///C:\Documents%20and%20Settings\owner\My%20Documents\FosterFreeman\DCS\DCS%20for%20CD\Digital%20Imaging%20Techniques\slide%2066.wav" TargetMode="External"/><Relationship Id="rId6" Type="http://schemas.openxmlformats.org/officeDocument/2006/relationships/image" Target="../media/image70.jpeg"/><Relationship Id="rId11" Type="http://schemas.openxmlformats.org/officeDocument/2006/relationships/image" Target="../media/image73.png"/><Relationship Id="rId5" Type="http://schemas.openxmlformats.org/officeDocument/2006/relationships/hyperlink" Target="http://upload.wikimedia.org/wikipedia/commons/f/fa/Barns_grand_tetons_HSL_separation.jpg" TargetMode="External"/><Relationship Id="rId10" Type="http://schemas.openxmlformats.org/officeDocument/2006/relationships/image" Target="../media/image72.jpeg"/><Relationship Id="rId4" Type="http://schemas.openxmlformats.org/officeDocument/2006/relationships/image" Target="../media/image69.jpeg"/><Relationship Id="rId9" Type="http://schemas.openxmlformats.org/officeDocument/2006/relationships/hyperlink" Target="http://upload.wikimedia.org/wikipedia/en/c/ce/Barn_grand_tetons_rgb_separation.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02.wm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9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25.jpeg"/></Relationships>
</file>

<file path=ppt/slides/_rels/slide9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6.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12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600" dirty="0">
                <a:solidFill>
                  <a:schemeClr val="tx1"/>
                </a:solidFill>
                <a:effectLst>
                  <a:glow rad="38100">
                    <a:schemeClr val="bg1">
                      <a:lumMod val="65000"/>
                      <a:lumOff val="35000"/>
                      <a:alpha val="50000"/>
                    </a:schemeClr>
                  </a:glow>
                </a:effectLst>
                <a:latin typeface="Eras Bold ITC" panose="020B0907030504020204" pitchFamily="34" charset="0"/>
              </a:rPr>
              <a:t>Visible light </a:t>
            </a:r>
            <a:r>
              <a:rPr lang="en-GB" sz="3600" dirty="0" err="1">
                <a:solidFill>
                  <a:schemeClr val="tx1"/>
                </a:solidFill>
                <a:effectLst>
                  <a:glow rad="38100">
                    <a:schemeClr val="bg1">
                      <a:lumMod val="65000"/>
                      <a:lumOff val="35000"/>
                      <a:alpha val="50000"/>
                    </a:schemeClr>
                  </a:glow>
                </a:effectLst>
                <a:latin typeface="Eras Bold ITC" panose="020B0907030504020204" pitchFamily="34" charset="0"/>
              </a:rPr>
              <a:t>IMaging</a:t>
            </a:r>
            <a:br>
              <a:rPr lang="en-GB" sz="4400" dirty="0">
                <a:solidFill>
                  <a:schemeClr val="tx1"/>
                </a:solidFill>
                <a:effectLst>
                  <a:glow rad="38100">
                    <a:schemeClr val="bg1">
                      <a:lumMod val="65000"/>
                      <a:lumOff val="35000"/>
                      <a:alpha val="50000"/>
                    </a:schemeClr>
                  </a:glow>
                </a:effectLst>
                <a:latin typeface="Eras Bold ITC" panose="020B0907030504020204" pitchFamily="34" charset="0"/>
              </a:rPr>
            </a:br>
            <a:r>
              <a:rPr lang="en-GB" sz="3600" cap="none" dirty="0">
                <a:solidFill>
                  <a:srgbClr val="FFFF00"/>
                </a:solidFill>
                <a:effectLst>
                  <a:glow rad="38100">
                    <a:schemeClr val="bg1">
                      <a:lumMod val="65000"/>
                      <a:lumOff val="35000"/>
                      <a:alpha val="50000"/>
                    </a:schemeClr>
                  </a:glow>
                </a:effectLst>
                <a:cs typeface="Calibri" panose="020F0502020204030204" pitchFamily="34" charset="0"/>
              </a:rPr>
              <a:t>Colour theory and Specialist Lenses</a:t>
            </a:r>
            <a:endParaRPr lang="en-GB" sz="3600" dirty="0">
              <a:solidFill>
                <a:schemeClr val="tx1"/>
              </a:solidFill>
              <a:effectLst>
                <a:glow rad="38100">
                  <a:schemeClr val="bg1">
                    <a:lumMod val="65000"/>
                    <a:lumOff val="35000"/>
                    <a:alpha val="50000"/>
                  </a:schemeClr>
                </a:glow>
              </a:effectLst>
              <a:latin typeface="Eras Bold ITC" panose="020B0907030504020204" pitchFamily="34" charset="0"/>
            </a:endParaRPr>
          </a:p>
        </p:txBody>
      </p:sp>
    </p:spTree>
    <p:extLst>
      <p:ext uri="{BB962C8B-B14F-4D97-AF65-F5344CB8AC3E}">
        <p14:creationId xmlns:p14="http://schemas.microsoft.com/office/powerpoint/2010/main" val="260239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1679415"/>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Colour to Black &amp; white</a:t>
            </a:r>
            <a:endParaRPr lang="en-GB" sz="36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9" name="Rectangle 3"/>
          <p:cNvSpPr txBox="1">
            <a:spLocks noChangeArrowheads="1"/>
          </p:cNvSpPr>
          <p:nvPr/>
        </p:nvSpPr>
        <p:spPr>
          <a:xfrm>
            <a:off x="359794" y="2679523"/>
            <a:ext cx="8016753"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109728">
              <a:spcBef>
                <a:spcPts val="400"/>
              </a:spcBef>
              <a:buClr>
                <a:schemeClr val="accent2"/>
              </a:buClr>
              <a:buSzPct val="68000"/>
              <a:defRPr/>
            </a:pPr>
            <a:r>
              <a:rPr lang="en-GB" sz="2800" dirty="0">
                <a:latin typeface="Calibri" panose="020F0502020204030204" pitchFamily="34" charset="0"/>
                <a:ea typeface="Verdana" pitchFamily="34" charset="0"/>
                <a:cs typeface="Calibri" panose="020F0502020204030204" pitchFamily="34" charset="0"/>
              </a:rPr>
              <a:t> </a:t>
            </a:r>
          </a:p>
          <a:p>
            <a:pPr marL="285750" indent="-285750">
              <a:buFont typeface="Arial" panose="020B0604020202020204" pitchFamily="34" charset="0"/>
              <a:buChar char="•"/>
            </a:pPr>
            <a:r>
              <a:rPr lang="en-GB" sz="2800" dirty="0">
                <a:latin typeface="Calibri" panose="020F0502020204030204" pitchFamily="34" charset="0"/>
                <a:ea typeface="Verdana" pitchFamily="34" charset="0"/>
                <a:cs typeface="Calibri" panose="020F0502020204030204" pitchFamily="34" charset="0"/>
              </a:rPr>
              <a:t>You say “Black and White”, I say “Grayscale”</a:t>
            </a:r>
          </a:p>
          <a:p>
            <a:pPr marL="285750" indent="-285750">
              <a:buFont typeface="Arial" panose="020B0604020202020204" pitchFamily="34" charset="0"/>
              <a:buChar char="•"/>
            </a:pPr>
            <a:r>
              <a:rPr lang="en-GB" sz="2800" dirty="0">
                <a:latin typeface="Calibri" panose="020F0502020204030204" pitchFamily="34" charset="0"/>
                <a:ea typeface="Verdana" pitchFamily="34" charset="0"/>
                <a:cs typeface="Calibri" panose="020F0502020204030204" pitchFamily="34" charset="0"/>
              </a:rPr>
              <a:t>The human eye can detect 30 shades of </a:t>
            </a:r>
            <a:r>
              <a:rPr lang="en-GB" sz="2800" dirty="0" err="1">
                <a:latin typeface="Calibri" panose="020F0502020204030204" pitchFamily="34" charset="0"/>
                <a:ea typeface="Verdana" panose="020B0604030504040204" pitchFamily="34" charset="0"/>
                <a:cs typeface="Calibri" panose="020F0502020204030204" pitchFamily="34" charset="0"/>
              </a:rPr>
              <a:t>gray</a:t>
            </a:r>
            <a:endParaRPr lang="en-GB" sz="2800" dirty="0">
              <a:latin typeface="Calibri" panose="020F0502020204030204" pitchFamily="34" charset="0"/>
              <a:ea typeface="Verdana" panose="020B0604030504040204" pitchFamily="34" charset="0"/>
              <a:cs typeface="Calibri" panose="020F0502020204030204" pitchFamily="34" charset="0"/>
            </a:endParaRP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sp>
        <p:nvSpPr>
          <p:cNvPr id="2" name="Rectangle 1"/>
          <p:cNvSpPr/>
          <p:nvPr/>
        </p:nvSpPr>
        <p:spPr>
          <a:xfrm>
            <a:off x="1553594" y="4876800"/>
            <a:ext cx="698500" cy="698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614044" y="4876800"/>
            <a:ext cx="698500" cy="6985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674494" y="4876800"/>
            <a:ext cx="698500" cy="698500"/>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734944" y="4876800"/>
            <a:ext cx="698500" cy="698500"/>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795394" y="4876800"/>
            <a:ext cx="698500" cy="698500"/>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855844" y="4876800"/>
            <a:ext cx="698500" cy="698500"/>
          </a:xfrm>
          <a:prstGeom prst="rect">
            <a:avLst/>
          </a:prstGeom>
          <a:solidFill>
            <a:schemeClr val="bg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916294" y="4876800"/>
            <a:ext cx="698500" cy="698500"/>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8976744" y="4876800"/>
            <a:ext cx="698500" cy="698500"/>
          </a:xfrm>
          <a:prstGeom prst="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037194" y="4876800"/>
            <a:ext cx="698500" cy="698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553594" y="5831195"/>
            <a:ext cx="698500" cy="369332"/>
          </a:xfrm>
          <a:prstGeom prst="rect">
            <a:avLst/>
          </a:prstGeom>
          <a:noFill/>
        </p:spPr>
        <p:txBody>
          <a:bodyPr wrap="square" rtlCol="0">
            <a:spAutoFit/>
          </a:bodyPr>
          <a:lstStyle/>
          <a:p>
            <a:pPr algn="ctr"/>
            <a:r>
              <a:rPr lang="en-GB" b="1" dirty="0">
                <a:latin typeface="Calibri" panose="020F0502020204030204" pitchFamily="34" charset="0"/>
                <a:cs typeface="Calibri" panose="020F0502020204030204" pitchFamily="34" charset="0"/>
              </a:rPr>
              <a:t>0%</a:t>
            </a:r>
          </a:p>
        </p:txBody>
      </p:sp>
      <p:sp>
        <p:nvSpPr>
          <p:cNvPr id="15" name="TextBox 14"/>
          <p:cNvSpPr txBox="1"/>
          <p:nvPr/>
        </p:nvSpPr>
        <p:spPr>
          <a:xfrm>
            <a:off x="10037194" y="5778426"/>
            <a:ext cx="698500" cy="369332"/>
          </a:xfrm>
          <a:prstGeom prst="rect">
            <a:avLst/>
          </a:prstGeom>
          <a:noFill/>
        </p:spPr>
        <p:txBody>
          <a:bodyPr wrap="square" rtlCol="0">
            <a:spAutoFit/>
          </a:bodyPr>
          <a:lstStyle/>
          <a:p>
            <a:pPr algn="ctr"/>
            <a:r>
              <a:rPr lang="en-GB" b="1" dirty="0">
                <a:latin typeface="Calibri" panose="020F0502020204030204" pitchFamily="34" charset="0"/>
                <a:cs typeface="Calibri" panose="020F0502020204030204" pitchFamily="34" charset="0"/>
              </a:rPr>
              <a:t>100%</a:t>
            </a:r>
          </a:p>
        </p:txBody>
      </p:sp>
      <p:sp>
        <p:nvSpPr>
          <p:cNvPr id="4" name="Isosceles Triangle 3"/>
          <p:cNvSpPr/>
          <p:nvPr/>
        </p:nvSpPr>
        <p:spPr>
          <a:xfrm>
            <a:off x="2239394" y="5871264"/>
            <a:ext cx="7785100" cy="184667"/>
          </a:xfrm>
          <a:prstGeom prst="triangle">
            <a:avLst>
              <a:gd name="adj" fmla="val 100000"/>
            </a:avLst>
          </a:prstGeom>
          <a:gradFill flip="none" rotWithShape="1">
            <a:gsLst>
              <a:gs pos="100000">
                <a:schemeClr val="bg1"/>
              </a:gs>
              <a:gs pos="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574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9000" contrast="61000"/>
                    </a14:imgEffect>
                  </a14:imgLayer>
                </a14:imgProps>
              </a:ext>
              <a:ext uri="{28A0092B-C50C-407E-A947-70E740481C1C}">
                <a14:useLocalDpi xmlns:a14="http://schemas.microsoft.com/office/drawing/2010/main"/>
              </a:ext>
            </a:extLst>
          </a:blip>
          <a:stretch>
            <a:fillRect/>
          </a:stretch>
        </p:blipFill>
        <p:spPr>
          <a:xfrm rot="16200000">
            <a:off x="818973" y="1376772"/>
            <a:ext cx="6149000" cy="4104457"/>
          </a:xfrm>
          <a:prstGeom prst="rect">
            <a:avLst/>
          </a:prstGeom>
        </p:spPr>
      </p:pic>
      <p:pic>
        <p:nvPicPr>
          <p:cNvPr id="7" name="Picture 6"/>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5000" contrast="76000"/>
                    </a14:imgEffect>
                  </a14:imgLayer>
                </a14:imgProps>
              </a:ext>
              <a:ext uri="{28A0092B-C50C-407E-A947-70E740481C1C}">
                <a14:useLocalDpi xmlns:a14="http://schemas.microsoft.com/office/drawing/2010/main"/>
              </a:ext>
            </a:extLst>
          </a:blip>
          <a:stretch>
            <a:fillRect/>
          </a:stretch>
        </p:blipFill>
        <p:spPr>
          <a:xfrm rot="16200000">
            <a:off x="5211462" y="1376770"/>
            <a:ext cx="6149002" cy="4104459"/>
          </a:xfrm>
          <a:prstGeom prst="rect">
            <a:avLst/>
          </a:prstGeom>
        </p:spPr>
      </p:pic>
    </p:spTree>
    <p:extLst>
      <p:ext uri="{BB962C8B-B14F-4D97-AF65-F5344CB8AC3E}">
        <p14:creationId xmlns:p14="http://schemas.microsoft.com/office/powerpoint/2010/main" val="110285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218392" y="2999167"/>
            <a:ext cx="8229600" cy="1000108"/>
          </a:xfrm>
          <a:prstGeom prst="rect">
            <a:avLst/>
          </a:prstGeom>
        </p:spPr>
        <p:txBody>
          <a:bodyPr>
            <a:normAutofit fontScale="97500"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Multi-coloured </a:t>
            </a:r>
          </a:p>
          <a:p>
            <a:r>
              <a:rPr lang="en-GB" b="1" spc="300" dirty="0">
                <a:solidFill>
                  <a:schemeClr val="tx1"/>
                </a:solidFill>
                <a:effectLst>
                  <a:glow rad="38100">
                    <a:schemeClr val="bg1">
                      <a:lumMod val="65000"/>
                      <a:lumOff val="35000"/>
                      <a:alpha val="40000"/>
                    </a:schemeClr>
                  </a:glow>
                </a:effectLst>
                <a:cs typeface="Calibri" panose="020F0502020204030204" pitchFamily="34" charset="0"/>
              </a:rPr>
              <a:t>backgrounds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0363" y="1248213"/>
            <a:ext cx="6535258" cy="4361574"/>
          </a:xfrm>
          <a:prstGeom prst="rect">
            <a:avLst/>
          </a:prstGeom>
        </p:spPr>
      </p:pic>
    </p:spTree>
    <p:extLst>
      <p:ext uri="{BB962C8B-B14F-4D97-AF65-F5344CB8AC3E}">
        <p14:creationId xmlns:p14="http://schemas.microsoft.com/office/powerpoint/2010/main" val="207874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416944" y="2928946"/>
            <a:ext cx="8229600" cy="1000108"/>
          </a:xfrm>
          <a:prstGeom prst="rect">
            <a:avLst/>
          </a:prstGeom>
        </p:spPr>
        <p:txBody>
          <a:bodyPr>
            <a:normAutofit fontScale="97500"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Colour models and</a:t>
            </a:r>
          </a:p>
          <a:p>
            <a:r>
              <a:rPr lang="en-GB" b="1" spc="300" dirty="0">
                <a:solidFill>
                  <a:schemeClr val="tx1"/>
                </a:solidFill>
                <a:effectLst>
                  <a:glow rad="38100">
                    <a:schemeClr val="bg1">
                      <a:lumMod val="65000"/>
                      <a:lumOff val="35000"/>
                      <a:alpha val="40000"/>
                    </a:schemeClr>
                  </a:glow>
                </a:effectLst>
                <a:cs typeface="Calibri" panose="020F0502020204030204" pitchFamily="34" charset="0"/>
              </a:rPr>
              <a:t>Background subtraction</a:t>
            </a:r>
          </a:p>
        </p:txBody>
      </p:sp>
    </p:spTree>
    <p:extLst>
      <p:ext uri="{BB962C8B-B14F-4D97-AF65-F5344CB8AC3E}">
        <p14:creationId xmlns:p14="http://schemas.microsoft.com/office/powerpoint/2010/main" val="272086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6308138" y="1581355"/>
            <a:ext cx="5542796" cy="369519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381618" y="1581355"/>
            <a:ext cx="5542932" cy="3695289"/>
          </a:xfrm>
          <a:prstGeom prst="rect">
            <a:avLst/>
          </a:prstGeom>
        </p:spPr>
      </p:pic>
    </p:spTree>
    <p:extLst>
      <p:ext uri="{BB962C8B-B14F-4D97-AF65-F5344CB8AC3E}">
        <p14:creationId xmlns:p14="http://schemas.microsoft.com/office/powerpoint/2010/main" val="11070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279139" y="1536355"/>
            <a:ext cx="5688632" cy="37852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239581" y="1536353"/>
            <a:ext cx="5688634" cy="3785293"/>
          </a:xfrm>
          <a:prstGeom prst="rect">
            <a:avLst/>
          </a:prstGeom>
        </p:spPr>
      </p:pic>
    </p:spTree>
    <p:extLst>
      <p:ext uri="{BB962C8B-B14F-4D97-AF65-F5344CB8AC3E}">
        <p14:creationId xmlns:p14="http://schemas.microsoft.com/office/powerpoint/2010/main" val="162181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Down Arrow 13"/>
          <p:cNvSpPr/>
          <p:nvPr/>
        </p:nvSpPr>
        <p:spPr>
          <a:xfrm>
            <a:off x="4533900" y="609600"/>
            <a:ext cx="3086100" cy="5524500"/>
          </a:xfrm>
          <a:prstGeom prst="downArrow">
            <a:avLst/>
          </a:prstGeom>
          <a:solidFill>
            <a:schemeClr val="accent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4"/>
          <p:cNvSpPr>
            <a:spLocks noChangeArrowheads="1"/>
          </p:cNvSpPr>
          <p:nvPr/>
        </p:nvSpPr>
        <p:spPr bwMode="auto">
          <a:xfrm>
            <a:off x="2654300" y="951483"/>
            <a:ext cx="6858000" cy="762000"/>
          </a:xfrm>
          <a:prstGeom prst="rect">
            <a:avLst/>
          </a:prstGeom>
          <a:noFill/>
          <a:ln>
            <a:no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fontAlgn="base">
              <a:spcBef>
                <a:spcPct val="0"/>
              </a:spcBef>
              <a:spcAft>
                <a:spcPct val="0"/>
              </a:spcAft>
            </a:pPr>
            <a:r>
              <a:rPr lang="en-GB" sz="3200">
                <a:solidFill>
                  <a:prstClr val="white"/>
                </a:solidFill>
                <a:latin typeface="Calibri" panose="020F0502020204030204" pitchFamily="34" charset="0"/>
                <a:cs typeface="Calibri" panose="020F0502020204030204" pitchFamily="34" charset="0"/>
              </a:rPr>
              <a:t>If colour </a:t>
            </a:r>
            <a:r>
              <a:rPr lang="en-GB" sz="3200" dirty="0">
                <a:solidFill>
                  <a:prstClr val="white"/>
                </a:solidFill>
                <a:latin typeface="Calibri" panose="020F0502020204030204" pitchFamily="34" charset="0"/>
                <a:cs typeface="Calibri" panose="020F0502020204030204" pitchFamily="34" charset="0"/>
              </a:rPr>
              <a:t>filters are used to photograph an image,</a:t>
            </a:r>
          </a:p>
          <a:p>
            <a:pPr algn="ctr" fontAlgn="base">
              <a:spcBef>
                <a:spcPct val="0"/>
              </a:spcBef>
              <a:spcAft>
                <a:spcPct val="0"/>
              </a:spcAft>
            </a:pPr>
            <a:r>
              <a:rPr lang="en-GB" sz="3200" dirty="0">
                <a:solidFill>
                  <a:prstClr val="white"/>
                </a:solidFill>
                <a:latin typeface="Calibri" panose="020F0502020204030204" pitchFamily="34" charset="0"/>
                <a:cs typeface="Calibri" panose="020F0502020204030204" pitchFamily="34" charset="0"/>
              </a:rPr>
              <a:t> the other wavelengths are removed.</a:t>
            </a:r>
          </a:p>
        </p:txBody>
      </p:sp>
      <p:sp>
        <p:nvSpPr>
          <p:cNvPr id="11" name="Rectangle 5"/>
          <p:cNvSpPr>
            <a:spLocks noChangeArrowheads="1"/>
          </p:cNvSpPr>
          <p:nvPr/>
        </p:nvSpPr>
        <p:spPr bwMode="auto">
          <a:xfrm>
            <a:off x="3162300" y="4787900"/>
            <a:ext cx="5867400" cy="1143000"/>
          </a:xfrm>
          <a:prstGeom prst="rect">
            <a:avLst/>
          </a:prstGeom>
          <a:noFill/>
          <a:ln>
            <a:no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fontAlgn="base">
              <a:spcBef>
                <a:spcPct val="0"/>
              </a:spcBef>
              <a:spcAft>
                <a:spcPct val="0"/>
              </a:spcAft>
            </a:pPr>
            <a:r>
              <a:rPr lang="en-GB" sz="3200" dirty="0">
                <a:solidFill>
                  <a:prstClr val="white"/>
                </a:solidFill>
                <a:latin typeface="Calibri" panose="020F0502020204030204" pitchFamily="34" charset="0"/>
                <a:cs typeface="Calibri" panose="020F0502020204030204" pitchFamily="34" charset="0"/>
              </a:rPr>
              <a:t>Decide BEFORE you photograph if </a:t>
            </a:r>
          </a:p>
          <a:p>
            <a:pPr algn="ctr" fontAlgn="base">
              <a:spcBef>
                <a:spcPct val="0"/>
              </a:spcBef>
              <a:spcAft>
                <a:spcPct val="0"/>
              </a:spcAft>
            </a:pPr>
            <a:r>
              <a:rPr lang="en-GB" sz="3200" dirty="0">
                <a:solidFill>
                  <a:prstClr val="white"/>
                </a:solidFill>
                <a:latin typeface="Calibri" panose="020F0502020204030204" pitchFamily="34" charset="0"/>
                <a:cs typeface="Calibri" panose="020F0502020204030204" pitchFamily="34" charset="0"/>
              </a:rPr>
              <a:t>the image requires a colour filter, </a:t>
            </a:r>
            <a:r>
              <a:rPr lang="en-GB" sz="3200" u="sng" dirty="0">
                <a:solidFill>
                  <a:prstClr val="white"/>
                </a:solidFill>
                <a:latin typeface="Calibri" panose="020F0502020204030204" pitchFamily="34" charset="0"/>
                <a:cs typeface="Calibri" panose="020F0502020204030204" pitchFamily="34" charset="0"/>
              </a:rPr>
              <a:t>OR</a:t>
            </a:r>
            <a:r>
              <a:rPr lang="en-GB" sz="3200" dirty="0">
                <a:solidFill>
                  <a:prstClr val="white"/>
                </a:solidFill>
                <a:latin typeface="Calibri" panose="020F0502020204030204" pitchFamily="34" charset="0"/>
                <a:cs typeface="Calibri" panose="020F0502020204030204" pitchFamily="34" charset="0"/>
              </a:rPr>
              <a:t> </a:t>
            </a:r>
          </a:p>
          <a:p>
            <a:pPr algn="ctr" fontAlgn="base">
              <a:spcBef>
                <a:spcPct val="0"/>
              </a:spcBef>
              <a:spcAft>
                <a:spcPct val="0"/>
              </a:spcAft>
            </a:pPr>
            <a:r>
              <a:rPr lang="en-GB" sz="3200" dirty="0">
                <a:solidFill>
                  <a:prstClr val="white"/>
                </a:solidFill>
                <a:latin typeface="Calibri" panose="020F0502020204030204" pitchFamily="34" charset="0"/>
                <a:cs typeface="Calibri" panose="020F0502020204030204" pitchFamily="34" charset="0"/>
              </a:rPr>
              <a:t>Digital Enhancement.</a:t>
            </a:r>
          </a:p>
        </p:txBody>
      </p:sp>
      <p:sp>
        <p:nvSpPr>
          <p:cNvPr id="12" name="Text Box 9"/>
          <p:cNvSpPr txBox="1">
            <a:spLocks noChangeArrowheads="1"/>
          </p:cNvSpPr>
          <p:nvPr/>
        </p:nvSpPr>
        <p:spPr bwMode="auto">
          <a:xfrm>
            <a:off x="2707481" y="2639566"/>
            <a:ext cx="6777038" cy="1077218"/>
          </a:xfrm>
          <a:prstGeom prst="rect">
            <a:avLst/>
          </a:prstGeom>
          <a:noFill/>
          <a:ln>
            <a:no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base">
              <a:spcBef>
                <a:spcPct val="0"/>
              </a:spcBef>
              <a:spcAft>
                <a:spcPct val="0"/>
              </a:spcAft>
            </a:pPr>
            <a:r>
              <a:rPr lang="en-GB" sz="3200" dirty="0">
                <a:solidFill>
                  <a:prstClr val="white"/>
                </a:solidFill>
                <a:latin typeface="Calibri" panose="020F0502020204030204" pitchFamily="34" charset="0"/>
                <a:cs typeface="Calibri" panose="020F0502020204030204" pitchFamily="34" charset="0"/>
              </a:rPr>
              <a:t>Colour separation requires the use of a daylight balanced light source</a:t>
            </a:r>
            <a:endParaRPr lang="en-US" sz="3200" dirty="0">
              <a:solidFill>
                <a:prstClr val="white"/>
              </a:solidFill>
              <a:latin typeface="Calibri" panose="020F0502020204030204" pitchFamily="34" charset="0"/>
              <a:cs typeface="Calibri" panose="020F0502020204030204" pitchFamily="34" charset="0"/>
            </a:endParaRPr>
          </a:p>
        </p:txBody>
      </p:sp>
      <p:sp>
        <p:nvSpPr>
          <p:cNvPr id="15" name="Down Arrow 14"/>
          <p:cNvSpPr/>
          <p:nvPr/>
        </p:nvSpPr>
        <p:spPr>
          <a:xfrm>
            <a:off x="5829300" y="2019300"/>
            <a:ext cx="495300" cy="6202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p:cNvSpPr/>
          <p:nvPr/>
        </p:nvSpPr>
        <p:spPr>
          <a:xfrm>
            <a:off x="5848350" y="3803650"/>
            <a:ext cx="495300" cy="6202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112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par>
                                <p:cTn id="8" presetID="22" presetClass="entr" presetSubtype="1" fill="hold" grpId="0" nodeType="withEffect">
                                  <p:stCondLst>
                                    <p:cond delay="149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Box 1"/>
          <p:cNvSpPr txBox="1">
            <a:spLocks noChangeArrowheads="1"/>
          </p:cNvSpPr>
          <p:nvPr/>
        </p:nvSpPr>
        <p:spPr bwMode="auto">
          <a:xfrm>
            <a:off x="1072221" y="3930650"/>
            <a:ext cx="1004755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cy-GB" altLang="en-US" sz="2400" i="1" dirty="0"/>
              <a:t>Recognised for innovation in the field of fingerprint detection &amp; enhancement...</a:t>
            </a:r>
          </a:p>
          <a:p>
            <a:pPr algn="ctr" eaLnBrk="1" hangingPunct="1"/>
            <a:endParaRPr lang="cy-GB" altLang="en-US" sz="2400" dirty="0"/>
          </a:p>
          <a:p>
            <a:pPr algn="ctr" eaLnBrk="1" hangingPunct="1"/>
            <a:endParaRPr lang="cy-GB" altLang="en-US" sz="2400" dirty="0">
              <a:solidFill>
                <a:schemeClr val="bg1"/>
              </a:solidFill>
            </a:endParaRPr>
          </a:p>
          <a:p>
            <a:pPr algn="ctr" eaLnBrk="1" hangingPunct="1"/>
            <a:endParaRPr lang="cy-GB" altLang="en-US" sz="2400" dirty="0">
              <a:solidFill>
                <a:schemeClr val="bg1"/>
              </a:solidFill>
            </a:endParaRPr>
          </a:p>
          <a:p>
            <a:pPr algn="ctr" eaLnBrk="1" hangingPunct="1"/>
            <a:endParaRPr lang="cy-GB" altLang="en-US" sz="2400" dirty="0">
              <a:solidFill>
                <a:schemeClr val="bg1"/>
              </a:solidFill>
            </a:endParaRPr>
          </a:p>
        </p:txBody>
      </p:sp>
      <p:sp>
        <p:nvSpPr>
          <p:cNvPr id="23" name="TextBox 22"/>
          <p:cNvSpPr txBox="1"/>
          <p:nvPr/>
        </p:nvSpPr>
        <p:spPr>
          <a:xfrm>
            <a:off x="1072221" y="2189163"/>
            <a:ext cx="10047559" cy="1754326"/>
          </a:xfrm>
          <a:prstGeom prst="rect">
            <a:avLst/>
          </a:prstGeom>
          <a:noFill/>
        </p:spPr>
        <p:txBody>
          <a:bodyPr wrap="square">
            <a:spAutoFit/>
          </a:bodyPr>
          <a:lstStyle/>
          <a:p>
            <a:pPr algn="ctr" eaLnBrk="1" fontAlgn="auto" hangingPunct="1">
              <a:spcBef>
                <a:spcPts val="0"/>
              </a:spcBef>
              <a:spcAft>
                <a:spcPts val="0"/>
              </a:spcAft>
              <a:defRPr/>
            </a:pPr>
            <a:r>
              <a:rPr lang="cy-GB" sz="4400" b="1" spc="300" dirty="0">
                <a:latin typeface="Calibri" panose="020F0502020204030204" pitchFamily="34" charset="0"/>
              </a:rPr>
              <a:t>foster+freeman</a:t>
            </a:r>
          </a:p>
          <a:p>
            <a:pPr algn="ctr" eaLnBrk="1" fontAlgn="auto" hangingPunct="1">
              <a:spcBef>
                <a:spcPts val="0"/>
              </a:spcBef>
              <a:spcAft>
                <a:spcPts val="0"/>
              </a:spcAft>
              <a:defRPr/>
            </a:pPr>
            <a:r>
              <a:rPr lang="cy-GB" sz="2800" spc="300" dirty="0">
                <a:solidFill>
                  <a:srgbClr val="FFFF00"/>
                </a:solidFill>
                <a:latin typeface="Calibri" panose="020F0502020204030204" pitchFamily="34" charset="0"/>
              </a:rPr>
              <a:t>Improving the Quality of Forensic Evidence</a:t>
            </a:r>
          </a:p>
          <a:p>
            <a:pPr algn="ctr" eaLnBrk="1" fontAlgn="auto" hangingPunct="1">
              <a:spcBef>
                <a:spcPts val="0"/>
              </a:spcBef>
              <a:spcAft>
                <a:spcPts val="0"/>
              </a:spcAft>
              <a:defRPr/>
            </a:pPr>
            <a:endParaRPr lang="en-GB" sz="3600" spc="300" dirty="0">
              <a:solidFill>
                <a:srgbClr val="00B0F0"/>
              </a:solidFill>
              <a:latin typeface="Calibri" panose="020F0502020204030204" pitchFamily="34" charset="0"/>
            </a:endParaRPr>
          </a:p>
        </p:txBody>
      </p:sp>
    </p:spTree>
    <p:extLst>
      <p:ext uri="{BB962C8B-B14F-4D97-AF65-F5344CB8AC3E}">
        <p14:creationId xmlns:p14="http://schemas.microsoft.com/office/powerpoint/2010/main" val="172876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Image result for high magnification of film g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937" y="1912115"/>
            <a:ext cx="4044984" cy="26966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silver halide grain in film emul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3" y="490670"/>
            <a:ext cx="4261008" cy="28428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733923" y="3705781"/>
            <a:ext cx="2376264" cy="28039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Arrow: Down 5"/>
          <p:cNvSpPr/>
          <p:nvPr/>
        </p:nvSpPr>
        <p:spPr>
          <a:xfrm rot="4660397">
            <a:off x="6388460" y="4135669"/>
            <a:ext cx="288032" cy="194421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p:cNvSpPr/>
          <p:nvPr/>
        </p:nvSpPr>
        <p:spPr>
          <a:xfrm rot="18077654" flipH="1">
            <a:off x="6402814" y="714588"/>
            <a:ext cx="387344" cy="22091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566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Grey scale image numbers</a:t>
            </a:r>
          </a:p>
        </p:txBody>
      </p:sp>
      <p:pic>
        <p:nvPicPr>
          <p:cNvPr id="3" name="Picture 2" descr="Image result for digital image pixels as shades of gr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232" y="2086707"/>
            <a:ext cx="6844863" cy="409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6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561815"/>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Bit depth = image class</a:t>
            </a:r>
            <a:endParaRPr lang="en-GB" sz="36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pic>
        <p:nvPicPr>
          <p:cNvPr id="4" name="Picture 2" descr="Image result for bit dept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98" b="88689" l="4449" r="97034">
                        <a14:foregroundMark x1="40466" y1="18509" x2="40466" y2="18509"/>
                        <a14:foregroundMark x1="34746" y1="12339" x2="34746" y2="12339"/>
                        <a14:foregroundMark x1="38771" y1="7712" x2="38771" y2="7712"/>
                        <a14:foregroundMark x1="90890" y1="66838" x2="90890" y2="66838"/>
                        <a14:foregroundMark x1="93856" y1="68380" x2="93856" y2="68380"/>
                        <a14:foregroundMark x1="96822" y1="72494" x2="96822" y2="72494"/>
                        <a14:foregroundMark x1="97034" y1="63753" x2="97034" y2="63753"/>
                        <a14:foregroundMark x1="61229" y1="75835" x2="61229" y2="75835"/>
                        <a14:foregroundMark x1="54449" y1="85604" x2="54449" y2="85604"/>
                        <a14:foregroundMark x1="43220" y1="84319" x2="43220" y2="84319"/>
                        <a14:foregroundMark x1="32839" y1="85604" x2="32839" y2="85604"/>
                        <a14:foregroundMark x1="31568" y1="85604" x2="31568" y2="85604"/>
                        <a14:foregroundMark x1="27966" y1="67866" x2="27966" y2="67866"/>
                        <a14:foregroundMark x1="46610" y1="67866" x2="46610" y2="67866"/>
                        <a14:foregroundMark x1="17585" y1="82262" x2="17585" y2="82262"/>
                        <a14:foregroundMark x1="21610" y1="85090" x2="21610" y2="85090"/>
                        <a14:foregroundMark x1="6356" y1="85347" x2="6356" y2="85347"/>
                        <a14:foregroundMark x1="4449" y1="70951" x2="4449" y2="70951"/>
                        <a14:foregroundMark x1="19492" y1="67609" x2="19492" y2="67609"/>
                      </a14:backgroundRemoval>
                    </a14:imgEffect>
                  </a14:imgLayer>
                </a14:imgProps>
              </a:ext>
              <a:ext uri="{28A0092B-C50C-407E-A947-70E740481C1C}">
                <a14:useLocalDpi xmlns:a14="http://schemas.microsoft.com/office/drawing/2010/main"/>
              </a:ext>
            </a:extLst>
          </a:blip>
          <a:srcRect/>
          <a:stretch>
            <a:fillRect/>
          </a:stretch>
        </p:blipFill>
        <p:spPr bwMode="auto">
          <a:xfrm>
            <a:off x="2042468" y="272359"/>
            <a:ext cx="7660332" cy="6313282"/>
          </a:xfrm>
          <a:prstGeom prst="rect">
            <a:avLst/>
          </a:prstGeom>
          <a:noFill/>
          <a:extLst>
            <a:ext uri="{909E8E84-426E-40DD-AFC4-6F175D3DCCD1}">
              <a14:hiddenFill xmlns:a14="http://schemas.microsoft.com/office/drawing/2010/main">
                <a:solidFill>
                  <a:srgbClr val="FFFFFF"/>
                </a:solidFill>
              </a14:hiddenFill>
            </a:ext>
          </a:extLst>
        </p:spPr>
      </p:pic>
      <p:sp useBgFill="1">
        <p:nvSpPr>
          <p:cNvPr id="2" name="Rectangle 1"/>
          <p:cNvSpPr/>
          <p:nvPr/>
        </p:nvSpPr>
        <p:spPr>
          <a:xfrm>
            <a:off x="2156460" y="4137660"/>
            <a:ext cx="744474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369718" y="1729740"/>
            <a:ext cx="766289" cy="62484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222136" y="4442459"/>
            <a:ext cx="1689827" cy="131971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091631" y="4442459"/>
            <a:ext cx="1689827" cy="131971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933241" y="4444243"/>
            <a:ext cx="1689827" cy="131971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774851" y="4442459"/>
            <a:ext cx="1689827" cy="131971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2236079" y="4442459"/>
            <a:ext cx="7212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42439" y="2354580"/>
            <a:ext cx="0" cy="208787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22136" y="5960962"/>
            <a:ext cx="1869495" cy="677108"/>
          </a:xfrm>
          <a:prstGeom prst="rect">
            <a:avLst/>
          </a:prstGeom>
          <a:noFill/>
        </p:spPr>
        <p:txBody>
          <a:bodyPr wrap="square" rtlCol="0">
            <a:spAutoFit/>
          </a:bodyPr>
          <a:lstStyle/>
          <a:p>
            <a:r>
              <a:rPr lang="en-GB" sz="2000" b="1" dirty="0">
                <a:latin typeface="Calibri" panose="020F0502020204030204" pitchFamily="34" charset="0"/>
                <a:cs typeface="Calibri" panose="020F0502020204030204" pitchFamily="34" charset="0"/>
              </a:rPr>
              <a:t>1 bit</a:t>
            </a:r>
          </a:p>
          <a:p>
            <a:r>
              <a:rPr lang="en-GB" dirty="0">
                <a:latin typeface="Calibri" panose="020F0502020204030204" pitchFamily="34" charset="0"/>
                <a:cs typeface="Calibri" panose="020F0502020204030204" pitchFamily="34" charset="0"/>
              </a:rPr>
              <a:t>2 possible values</a:t>
            </a:r>
          </a:p>
        </p:txBody>
      </p:sp>
      <p:sp>
        <p:nvSpPr>
          <p:cNvPr id="17" name="TextBox 16"/>
          <p:cNvSpPr txBox="1"/>
          <p:nvPr/>
        </p:nvSpPr>
        <p:spPr>
          <a:xfrm>
            <a:off x="4092973" y="5960962"/>
            <a:ext cx="1869495" cy="677108"/>
          </a:xfrm>
          <a:prstGeom prst="rect">
            <a:avLst/>
          </a:prstGeom>
          <a:noFill/>
        </p:spPr>
        <p:txBody>
          <a:bodyPr wrap="square" rtlCol="0">
            <a:spAutoFit/>
          </a:bodyPr>
          <a:lstStyle/>
          <a:p>
            <a:r>
              <a:rPr lang="en-GB" sz="2000" b="1" dirty="0">
                <a:latin typeface="Calibri" panose="020F0502020204030204" pitchFamily="34" charset="0"/>
                <a:cs typeface="Calibri" panose="020F0502020204030204" pitchFamily="34" charset="0"/>
              </a:rPr>
              <a:t>2 bit</a:t>
            </a:r>
          </a:p>
          <a:p>
            <a:r>
              <a:rPr lang="en-GB" dirty="0">
                <a:latin typeface="Calibri" panose="020F0502020204030204" pitchFamily="34" charset="0"/>
                <a:cs typeface="Calibri" panose="020F0502020204030204" pitchFamily="34" charset="0"/>
              </a:rPr>
              <a:t>4 possible values</a:t>
            </a:r>
          </a:p>
        </p:txBody>
      </p:sp>
      <p:sp>
        <p:nvSpPr>
          <p:cNvPr id="18" name="TextBox 17"/>
          <p:cNvSpPr txBox="1"/>
          <p:nvPr/>
        </p:nvSpPr>
        <p:spPr>
          <a:xfrm>
            <a:off x="5883967" y="5960962"/>
            <a:ext cx="1869495" cy="677108"/>
          </a:xfrm>
          <a:prstGeom prst="rect">
            <a:avLst/>
          </a:prstGeom>
          <a:noFill/>
        </p:spPr>
        <p:txBody>
          <a:bodyPr wrap="square" rtlCol="0">
            <a:spAutoFit/>
          </a:bodyPr>
          <a:lstStyle/>
          <a:p>
            <a:r>
              <a:rPr lang="en-GB" sz="2000" b="1" dirty="0">
                <a:latin typeface="Calibri" panose="020F0502020204030204" pitchFamily="34" charset="0"/>
                <a:cs typeface="Calibri" panose="020F0502020204030204" pitchFamily="34" charset="0"/>
              </a:rPr>
              <a:t>4 bit</a:t>
            </a:r>
          </a:p>
          <a:p>
            <a:r>
              <a:rPr lang="en-GB" dirty="0">
                <a:latin typeface="Calibri" panose="020F0502020204030204" pitchFamily="34" charset="0"/>
                <a:cs typeface="Calibri" panose="020F0502020204030204" pitchFamily="34" charset="0"/>
              </a:rPr>
              <a:t>16 possible values</a:t>
            </a:r>
          </a:p>
        </p:txBody>
      </p:sp>
      <p:sp>
        <p:nvSpPr>
          <p:cNvPr id="19" name="TextBox 18"/>
          <p:cNvSpPr txBox="1"/>
          <p:nvPr/>
        </p:nvSpPr>
        <p:spPr>
          <a:xfrm>
            <a:off x="7793383" y="5960962"/>
            <a:ext cx="2172420" cy="677108"/>
          </a:xfrm>
          <a:prstGeom prst="rect">
            <a:avLst/>
          </a:prstGeom>
          <a:noFill/>
        </p:spPr>
        <p:txBody>
          <a:bodyPr wrap="square" rtlCol="0">
            <a:spAutoFit/>
          </a:bodyPr>
          <a:lstStyle/>
          <a:p>
            <a:r>
              <a:rPr lang="en-GB" sz="2000" b="1" dirty="0">
                <a:latin typeface="Calibri" panose="020F0502020204030204" pitchFamily="34" charset="0"/>
                <a:cs typeface="Calibri" panose="020F0502020204030204" pitchFamily="34" charset="0"/>
              </a:rPr>
              <a:t>8 bit</a:t>
            </a:r>
          </a:p>
          <a:p>
            <a:r>
              <a:rPr lang="en-GB" dirty="0">
                <a:latin typeface="Calibri" panose="020F0502020204030204" pitchFamily="34" charset="0"/>
                <a:cs typeface="Calibri" panose="020F0502020204030204" pitchFamily="34" charset="0"/>
              </a:rPr>
              <a:t>256 possible values</a:t>
            </a:r>
          </a:p>
        </p:txBody>
      </p:sp>
    </p:spTree>
    <p:extLst>
      <p:ext uri="{BB962C8B-B14F-4D97-AF65-F5344CB8AC3E}">
        <p14:creationId xmlns:p14="http://schemas.microsoft.com/office/powerpoint/2010/main" val="7606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1679415"/>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Bit depth = image class</a:t>
            </a:r>
            <a:endParaRPr lang="en-GB" sz="36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9" name="Rectangle 3"/>
          <p:cNvSpPr txBox="1">
            <a:spLocks noChangeArrowheads="1"/>
          </p:cNvSpPr>
          <p:nvPr/>
        </p:nvSpPr>
        <p:spPr>
          <a:xfrm>
            <a:off x="359794" y="2679523"/>
            <a:ext cx="8016753"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457200" indent="-457200" fontAlgn="base">
              <a:spcBef>
                <a:spcPct val="50000"/>
              </a:spcBef>
              <a:spcAft>
                <a:spcPct val="0"/>
              </a:spcAft>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8 bit contains values from 0 – 255  - jpg is 8 bit</a:t>
            </a:r>
          </a:p>
          <a:p>
            <a:pPr marL="457200" indent="-457200" fontAlgn="base">
              <a:spcBef>
                <a:spcPct val="50000"/>
              </a:spcBef>
              <a:spcAft>
                <a:spcPct val="0"/>
              </a:spcAft>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10 bit contains values from 0 – 1021</a:t>
            </a:r>
          </a:p>
          <a:p>
            <a:pPr marL="457200" indent="-457200" fontAlgn="base">
              <a:spcBef>
                <a:spcPct val="50000"/>
              </a:spcBef>
              <a:spcAft>
                <a:spcPct val="0"/>
              </a:spcAft>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12 bit contains values from 0 – 4095 – </a:t>
            </a:r>
            <a:r>
              <a:rPr lang="en-GB" sz="2800" dirty="0" err="1">
                <a:solidFill>
                  <a:schemeClr val="tx1"/>
                </a:solidFill>
                <a:latin typeface="Calibri" panose="020F0502020204030204" pitchFamily="34" charset="0"/>
                <a:cs typeface="Calibri" panose="020F0502020204030204" pitchFamily="34" charset="0"/>
              </a:rPr>
              <a:t>tif</a:t>
            </a:r>
            <a:r>
              <a:rPr lang="en-GB" sz="2800" dirty="0">
                <a:solidFill>
                  <a:schemeClr val="tx1"/>
                </a:solidFill>
                <a:latin typeface="Calibri" panose="020F0502020204030204" pitchFamily="34" charset="0"/>
                <a:cs typeface="Calibri" panose="020F0502020204030204" pitchFamily="34" charset="0"/>
              </a:rPr>
              <a:t> is 12 bit</a:t>
            </a:r>
          </a:p>
          <a:p>
            <a:pPr marL="457200" indent="-457200" fontAlgn="base">
              <a:spcBef>
                <a:spcPct val="50000"/>
              </a:spcBef>
              <a:spcAft>
                <a:spcPct val="0"/>
              </a:spcAft>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16 bit contains values from 0 – 65,536</a:t>
            </a:r>
            <a:r>
              <a:rPr lang="en-GB" sz="2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6865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1679415"/>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Why use different bit depths</a:t>
            </a:r>
          </a:p>
        </p:txBody>
      </p:sp>
      <p:sp>
        <p:nvSpPr>
          <p:cNvPr id="20" name="Rectangle 3"/>
          <p:cNvSpPr txBox="1">
            <a:spLocks noChangeArrowheads="1"/>
          </p:cNvSpPr>
          <p:nvPr/>
        </p:nvSpPr>
        <p:spPr>
          <a:xfrm>
            <a:off x="359795" y="2679523"/>
            <a:ext cx="7279256"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457200" indent="-457200" fontAlgn="base">
              <a:spcBef>
                <a:spcPct val="50000"/>
              </a:spcBef>
              <a:spcAft>
                <a:spcPct val="0"/>
              </a:spcAft>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16 bit is the industry standard</a:t>
            </a:r>
          </a:p>
          <a:p>
            <a:pPr marL="457200" indent="-457200" fontAlgn="base">
              <a:spcBef>
                <a:spcPct val="50000"/>
              </a:spcBef>
              <a:spcAft>
                <a:spcPct val="0"/>
              </a:spcAft>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8 bit is common in AFIS – many systems now support 12</a:t>
            </a:r>
          </a:p>
          <a:p>
            <a:pPr marL="457200" indent="-457200" fontAlgn="base">
              <a:spcBef>
                <a:spcPct val="50000"/>
              </a:spcBef>
              <a:spcAft>
                <a:spcPct val="0"/>
              </a:spcAft>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Fingerprint imaging needs 12 bit data - FFT</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pic>
        <p:nvPicPr>
          <p:cNvPr id="21" name="Picture 5" descr="12bitin8b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70156" y="675177"/>
            <a:ext cx="2424113" cy="2768337"/>
          </a:xfrm>
          <a:prstGeom prst="rect">
            <a:avLst/>
          </a:prstGeom>
          <a:noFill/>
          <a:effectLst/>
        </p:spPr>
      </p:pic>
      <p:pic>
        <p:nvPicPr>
          <p:cNvPr id="22" name="Picture 6" descr="imagein12bitcorrec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39855" y="3668593"/>
            <a:ext cx="2454414" cy="2803487"/>
          </a:xfrm>
          <a:prstGeom prst="rect">
            <a:avLst/>
          </a:prstGeom>
          <a:noFill/>
          <a:effectLst/>
        </p:spPr>
      </p:pic>
      <p:sp>
        <p:nvSpPr>
          <p:cNvPr id="23" name="TextBox 22"/>
          <p:cNvSpPr txBox="1"/>
          <p:nvPr/>
        </p:nvSpPr>
        <p:spPr>
          <a:xfrm>
            <a:off x="10394269" y="2186897"/>
            <a:ext cx="2536486" cy="1384995"/>
          </a:xfrm>
          <a:prstGeom prst="rect">
            <a:avLst/>
          </a:prstGeom>
          <a:noFill/>
        </p:spPr>
        <p:txBody>
          <a:bodyPr wrap="square" rtlCol="0">
            <a:spAutoFit/>
          </a:bodyPr>
          <a:lstStyle/>
          <a:p>
            <a:r>
              <a:rPr lang="en-GB" sz="2800" dirty="0">
                <a:solidFill>
                  <a:srgbClr val="FFFF00"/>
                </a:solidFill>
                <a:latin typeface="Calibri" panose="020F0502020204030204" pitchFamily="34" charset="0"/>
                <a:cs typeface="Calibri" panose="020F0502020204030204" pitchFamily="34" charset="0"/>
              </a:rPr>
              <a:t>12bit </a:t>
            </a:r>
          </a:p>
          <a:p>
            <a:r>
              <a:rPr lang="en-GB" sz="2800" dirty="0">
                <a:solidFill>
                  <a:srgbClr val="FFFF00"/>
                </a:solidFill>
                <a:latin typeface="Calibri" panose="020F0502020204030204" pitchFamily="34" charset="0"/>
                <a:cs typeface="Calibri" panose="020F0502020204030204" pitchFamily="34" charset="0"/>
              </a:rPr>
              <a:t>in 8bit </a:t>
            </a:r>
          </a:p>
          <a:p>
            <a:r>
              <a:rPr lang="en-GB" sz="2800" dirty="0">
                <a:solidFill>
                  <a:srgbClr val="FFFF00"/>
                </a:solidFill>
                <a:latin typeface="Calibri" panose="020F0502020204030204" pitchFamily="34" charset="0"/>
                <a:cs typeface="Calibri" panose="020F0502020204030204" pitchFamily="34" charset="0"/>
              </a:rPr>
              <a:t>application</a:t>
            </a:r>
          </a:p>
        </p:txBody>
      </p:sp>
      <p:sp>
        <p:nvSpPr>
          <p:cNvPr id="25" name="TextBox 24"/>
          <p:cNvSpPr txBox="1"/>
          <p:nvPr/>
        </p:nvSpPr>
        <p:spPr>
          <a:xfrm>
            <a:off x="10394269" y="6045561"/>
            <a:ext cx="2536486" cy="523220"/>
          </a:xfrm>
          <a:prstGeom prst="rect">
            <a:avLst/>
          </a:prstGeom>
          <a:noFill/>
        </p:spPr>
        <p:txBody>
          <a:bodyPr wrap="square" rtlCol="0">
            <a:spAutoFit/>
          </a:bodyPr>
          <a:lstStyle/>
          <a:p>
            <a:r>
              <a:rPr lang="en-GB" sz="2800" dirty="0">
                <a:solidFill>
                  <a:srgbClr val="FFFF00"/>
                </a:solidFill>
                <a:latin typeface="Calibri" panose="020F0502020204030204" pitchFamily="34" charset="0"/>
                <a:cs typeface="Calibri" panose="020F0502020204030204" pitchFamily="34" charset="0"/>
              </a:rPr>
              <a:t>Normal</a:t>
            </a:r>
          </a:p>
        </p:txBody>
      </p:sp>
    </p:spTree>
    <p:extLst>
      <p:ext uri="{BB962C8B-B14F-4D97-AF65-F5344CB8AC3E}">
        <p14:creationId xmlns:p14="http://schemas.microsoft.com/office/powerpoint/2010/main" val="78147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2000"/>
                                        <p:tgtEl>
                                          <p:spTgt spid="21"/>
                                        </p:tgtEl>
                                      </p:cBhvr>
                                    </p:animEffect>
                                  </p:childTnLst>
                                </p:cTn>
                              </p:par>
                              <p:par>
                                <p:cTn id="8" presetID="9" presetClass="entr" presetSubtype="0" fill="hold" nodeType="withEffect">
                                  <p:stCondLst>
                                    <p:cond delay="410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214652" y="1679415"/>
            <a:ext cx="8229600" cy="1000108"/>
          </a:xfrm>
          <a:prstGeom prst="rect">
            <a:avLst/>
          </a:prstGeom>
        </p:spPr>
        <p:txBody>
          <a:bodyPr>
            <a:normAutofit fontScale="97500"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Histogram</a:t>
            </a:r>
          </a:p>
          <a:p>
            <a:r>
              <a:rPr lang="en-GB" b="1" spc="300" dirty="0">
                <a:solidFill>
                  <a:schemeClr val="tx1"/>
                </a:solidFill>
                <a:effectLst>
                  <a:glow rad="38100">
                    <a:schemeClr val="bg1">
                      <a:lumMod val="65000"/>
                      <a:lumOff val="35000"/>
                      <a:alpha val="40000"/>
                    </a:schemeClr>
                  </a:glow>
                </a:effectLst>
                <a:cs typeface="Calibri" panose="020F0502020204030204" pitchFamily="34" charset="0"/>
              </a:rPr>
              <a:t>show image bit depth</a:t>
            </a:r>
          </a:p>
        </p:txBody>
      </p:sp>
      <p:sp>
        <p:nvSpPr>
          <p:cNvPr id="20" name="Rectangle 3"/>
          <p:cNvSpPr txBox="1">
            <a:spLocks noChangeArrowheads="1"/>
          </p:cNvSpPr>
          <p:nvPr/>
        </p:nvSpPr>
        <p:spPr>
          <a:xfrm>
            <a:off x="214652" y="2998837"/>
            <a:ext cx="5881348"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a:lnSpc>
                <a:spcPct val="90000"/>
              </a:lnSpc>
            </a:pPr>
            <a:r>
              <a:rPr lang="en-US" sz="2800" dirty="0">
                <a:solidFill>
                  <a:schemeClr val="tx1"/>
                </a:solidFill>
                <a:latin typeface="Calibri" panose="020F0502020204030204" pitchFamily="34" charset="0"/>
                <a:ea typeface="Verdana" panose="020B0604030504040204" pitchFamily="34" charset="0"/>
                <a:cs typeface="Calibri" panose="020F0502020204030204" pitchFamily="34" charset="0"/>
              </a:rPr>
              <a:t>Histogram; a graphic distribution of the tones or frequencies in your image. </a:t>
            </a:r>
          </a:p>
          <a:p>
            <a:pPr>
              <a:lnSpc>
                <a:spcPct val="90000"/>
              </a:lnSpc>
            </a:pPr>
            <a:r>
              <a:rPr lang="en-US" sz="2800" dirty="0">
                <a:solidFill>
                  <a:schemeClr val="tx1"/>
                </a:solidFill>
                <a:latin typeface="Calibri" panose="020F0502020204030204" pitchFamily="34" charset="0"/>
                <a:ea typeface="Verdana" panose="020B0604030504040204" pitchFamily="34" charset="0"/>
                <a:cs typeface="Calibri" panose="020F0502020204030204" pitchFamily="34" charset="0"/>
              </a:rPr>
              <a:t>Black on the left and White on the right</a:t>
            </a:r>
          </a:p>
          <a:p>
            <a:pPr>
              <a:lnSpc>
                <a:spcPct val="90000"/>
              </a:lnSpc>
            </a:pPr>
            <a:r>
              <a:rPr lang="en-US" sz="2800" dirty="0">
                <a:solidFill>
                  <a:schemeClr val="tx1"/>
                </a:solidFill>
                <a:latin typeface="Calibri" panose="020F0502020204030204" pitchFamily="34" charset="0"/>
                <a:ea typeface="Verdana" panose="020B0604030504040204" pitchFamily="34" charset="0"/>
                <a:cs typeface="Calibri" panose="020F0502020204030204" pitchFamily="34" charset="0"/>
              </a:rPr>
              <a:t>Adjust your images at the end of processing, not the beginning</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21391" y="1242838"/>
            <a:ext cx="5086350" cy="4676775"/>
          </a:xfrm>
          <a:prstGeom prst="rect">
            <a:avLst/>
          </a:prstGeom>
        </p:spPr>
      </p:pic>
    </p:spTree>
    <p:extLst>
      <p:ext uri="{BB962C8B-B14F-4D97-AF65-F5344CB8AC3E}">
        <p14:creationId xmlns:p14="http://schemas.microsoft.com/office/powerpoint/2010/main" val="165112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214652" y="1679415"/>
            <a:ext cx="8229600" cy="1000108"/>
          </a:xfrm>
          <a:prstGeom prst="rect">
            <a:avLst/>
          </a:prstGeom>
        </p:spPr>
        <p:txBody>
          <a:bodyPr>
            <a:normAutofit fontScale="97500"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Histogram</a:t>
            </a:r>
          </a:p>
          <a:p>
            <a:r>
              <a:rPr lang="en-GB" b="1" spc="300" dirty="0">
                <a:solidFill>
                  <a:schemeClr val="tx1"/>
                </a:solidFill>
                <a:effectLst>
                  <a:glow rad="38100">
                    <a:schemeClr val="bg1">
                      <a:lumMod val="65000"/>
                      <a:lumOff val="35000"/>
                      <a:alpha val="40000"/>
                    </a:schemeClr>
                  </a:glow>
                </a:effectLst>
                <a:cs typeface="Calibri" panose="020F0502020204030204" pitchFamily="34" charset="0"/>
              </a:rPr>
              <a:t>show image bit depth</a:t>
            </a:r>
          </a:p>
        </p:txBody>
      </p:sp>
      <p:sp>
        <p:nvSpPr>
          <p:cNvPr id="20" name="Rectangle 3"/>
          <p:cNvSpPr txBox="1">
            <a:spLocks noChangeArrowheads="1"/>
          </p:cNvSpPr>
          <p:nvPr/>
        </p:nvSpPr>
        <p:spPr>
          <a:xfrm>
            <a:off x="214652" y="2998837"/>
            <a:ext cx="5881348"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a:lnSpc>
                <a:spcPct val="90000"/>
              </a:lnSpc>
            </a:pPr>
            <a:r>
              <a:rPr lang="en-US" sz="2800" dirty="0">
                <a:solidFill>
                  <a:schemeClr val="tx1"/>
                </a:solidFill>
                <a:latin typeface="Calibri" panose="020F0502020204030204" pitchFamily="34" charset="0"/>
                <a:ea typeface="Verdana" panose="020B0604030504040204" pitchFamily="34" charset="0"/>
                <a:cs typeface="Calibri" panose="020F0502020204030204" pitchFamily="34" charset="0"/>
              </a:rPr>
              <a:t>After adjustment 4096 grayscale values are being used</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pic>
        <p:nvPicPr>
          <p:cNvPr id="5" name="Content Placeholder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0418" y="1210139"/>
            <a:ext cx="5103899" cy="4692912"/>
          </a:xfrm>
          <a:prstGeom prst="rect">
            <a:avLst/>
          </a:prstGeom>
        </p:spPr>
      </p:pic>
    </p:spTree>
    <p:extLst>
      <p:ext uri="{BB962C8B-B14F-4D97-AF65-F5344CB8AC3E}">
        <p14:creationId xmlns:p14="http://schemas.microsoft.com/office/powerpoint/2010/main" val="232155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itle 1"/>
          <p:cNvSpPr txBox="1">
            <a:spLocks/>
          </p:cNvSpPr>
          <p:nvPr/>
        </p:nvSpPr>
        <p:spPr>
          <a:xfrm>
            <a:off x="822960" y="365760"/>
            <a:ext cx="7520940" cy="54864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Zone System</a:t>
            </a:r>
            <a:endParaRPr lang="en-GB" dirty="0"/>
          </a:p>
        </p:txBody>
      </p:sp>
      <p:pic>
        <p:nvPicPr>
          <p:cNvPr id="4" name="Picture 4" descr="Image result for zone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14400"/>
            <a:ext cx="6213845" cy="34952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zone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573016"/>
            <a:ext cx="3886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252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6" name="Title 1"/>
          <p:cNvSpPr txBox="1">
            <a:spLocks/>
          </p:cNvSpPr>
          <p:nvPr/>
        </p:nvSpPr>
        <p:spPr>
          <a:xfrm>
            <a:off x="787102" y="240254"/>
            <a:ext cx="7520940" cy="54864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Zone System - exposure</a:t>
            </a:r>
            <a:endParaRPr lang="en-GB" dirty="0"/>
          </a:p>
        </p:txBody>
      </p:sp>
      <p:pic>
        <p:nvPicPr>
          <p:cNvPr id="7" name="Picture 4" descr="Image result for zone system expos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90" y="761897"/>
            <a:ext cx="7296869" cy="42440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zone system expos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193" y="3732418"/>
            <a:ext cx="4129031" cy="2611612"/>
          </a:xfrm>
          <a:prstGeom prst="rect">
            <a:avLst/>
          </a:prstGeom>
          <a:solidFill>
            <a:schemeClr val="tx1"/>
          </a:solidFill>
          <a:extLst/>
        </p:spPr>
      </p:pic>
    </p:spTree>
    <p:extLst>
      <p:ext uri="{BB962C8B-B14F-4D97-AF65-F5344CB8AC3E}">
        <p14:creationId xmlns:p14="http://schemas.microsoft.com/office/powerpoint/2010/main" val="738558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Rectangle 37"/>
          <p:cNvSpPr/>
          <p:nvPr/>
        </p:nvSpPr>
        <p:spPr>
          <a:xfrm>
            <a:off x="9153112" y="2554474"/>
            <a:ext cx="3019951" cy="10541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26" name="Rectangle 1025"/>
          <p:cNvSpPr/>
          <p:nvPr/>
        </p:nvSpPr>
        <p:spPr>
          <a:xfrm>
            <a:off x="-127001" y="2603499"/>
            <a:ext cx="3078619" cy="1054101"/>
          </a:xfrm>
          <a:prstGeom prst="rect">
            <a:avLst/>
          </a:prstGeom>
          <a:solidFill>
            <a:srgbClr val="490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2" name="Freeform 11"/>
          <p:cNvSpPr/>
          <p:nvPr/>
        </p:nvSpPr>
        <p:spPr>
          <a:xfrm rot="10800000">
            <a:off x="2619613"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0">
                <a:srgbClr val="490963"/>
              </a:gs>
              <a:gs pos="100000">
                <a:srgbClr val="7030A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3" name="Freeform 12"/>
          <p:cNvSpPr/>
          <p:nvPr/>
        </p:nvSpPr>
        <p:spPr>
          <a:xfrm rot="10800000">
            <a:off x="3004513"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0">
                <a:srgbClr val="7030A0"/>
              </a:gs>
              <a:gs pos="100000">
                <a:srgbClr val="7D44D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4" name="Freeform 13"/>
          <p:cNvSpPr/>
          <p:nvPr/>
        </p:nvSpPr>
        <p:spPr>
          <a:xfrm>
            <a:off x="3426052"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0">
                <a:schemeClr val="accent6">
                  <a:lumMod val="75000"/>
                </a:schemeClr>
              </a:gs>
              <a:gs pos="100000">
                <a:srgbClr val="7D44D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6" name="Freeform 15"/>
          <p:cNvSpPr/>
          <p:nvPr/>
        </p:nvSpPr>
        <p:spPr>
          <a:xfrm rot="10800000">
            <a:off x="3824777"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0">
                <a:schemeClr val="accent6">
                  <a:lumMod val="75000"/>
                </a:schemeClr>
              </a:gs>
              <a:gs pos="100000">
                <a:srgbClr val="0070C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7" name="Freeform 16"/>
          <p:cNvSpPr/>
          <p:nvPr/>
        </p:nvSpPr>
        <p:spPr>
          <a:xfrm>
            <a:off x="4233915"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0">
                <a:schemeClr val="accent4">
                  <a:lumMod val="50000"/>
                </a:schemeClr>
              </a:gs>
              <a:gs pos="99000">
                <a:srgbClr val="0070C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8" name="Freeform 17"/>
          <p:cNvSpPr/>
          <p:nvPr/>
        </p:nvSpPr>
        <p:spPr>
          <a:xfrm rot="10800000">
            <a:off x="4634177"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0">
                <a:schemeClr val="accent4">
                  <a:lumMod val="50000"/>
                </a:schemeClr>
              </a:gs>
              <a:gs pos="99000">
                <a:schemeClr val="accent4">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9" name="Freeform 18"/>
          <p:cNvSpPr/>
          <p:nvPr/>
        </p:nvSpPr>
        <p:spPr>
          <a:xfrm>
            <a:off x="5047695"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0">
                <a:schemeClr val="accent2">
                  <a:lumMod val="75000"/>
                </a:schemeClr>
              </a:gs>
              <a:gs pos="99000">
                <a:schemeClr val="accent4">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0" name="Freeform 19"/>
          <p:cNvSpPr/>
          <p:nvPr/>
        </p:nvSpPr>
        <p:spPr>
          <a:xfrm rot="10800000">
            <a:off x="5469234" y="1266092"/>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0">
                <a:schemeClr val="accent2">
                  <a:lumMod val="75000"/>
                </a:schemeClr>
              </a:gs>
              <a:gs pos="99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1" name="Freeform 20"/>
          <p:cNvSpPr/>
          <p:nvPr/>
        </p:nvSpPr>
        <p:spPr>
          <a:xfrm>
            <a:off x="5890772"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1000">
                <a:srgbClr val="FFFF00"/>
              </a:gs>
              <a:gs pos="99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2" name="Freeform 21"/>
          <p:cNvSpPr/>
          <p:nvPr/>
        </p:nvSpPr>
        <p:spPr>
          <a:xfrm rot="10800000">
            <a:off x="6283013"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1000">
                <a:srgbClr val="FFFF00"/>
              </a:gs>
              <a:gs pos="99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3" name="Freeform 22"/>
          <p:cNvSpPr/>
          <p:nvPr/>
        </p:nvSpPr>
        <p:spPr>
          <a:xfrm>
            <a:off x="6704552"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1000">
                <a:srgbClr val="FF6600"/>
              </a:gs>
              <a:gs pos="99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4" name="Freeform 23"/>
          <p:cNvSpPr/>
          <p:nvPr/>
        </p:nvSpPr>
        <p:spPr>
          <a:xfrm rot="10800000">
            <a:off x="7164019"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1000">
                <a:srgbClr val="FF6600"/>
              </a:gs>
              <a:gs pos="99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5" name="Freeform 24"/>
          <p:cNvSpPr/>
          <p:nvPr/>
        </p:nvSpPr>
        <p:spPr>
          <a:xfrm>
            <a:off x="7618403" y="1264819"/>
            <a:ext cx="1870256" cy="3454400"/>
          </a:xfrm>
          <a:custGeom>
            <a:avLst/>
            <a:gdLst>
              <a:gd name="connsiteX0" fmla="*/ 654048 w 1549400"/>
              <a:gd name="connsiteY0" fmla="*/ 0 h 3454400"/>
              <a:gd name="connsiteX1" fmla="*/ 895352 w 1549400"/>
              <a:gd name="connsiteY1" fmla="*/ 0 h 3454400"/>
              <a:gd name="connsiteX2" fmla="*/ 1549400 w 1549400"/>
              <a:gd name="connsiteY2" fmla="*/ 1727200 h 3454400"/>
              <a:gd name="connsiteX3" fmla="*/ 895352 w 1549400"/>
              <a:gd name="connsiteY3" fmla="*/ 3454400 h 3454400"/>
              <a:gd name="connsiteX4" fmla="*/ 654048 w 1549400"/>
              <a:gd name="connsiteY4" fmla="*/ 3454400 h 3454400"/>
              <a:gd name="connsiteX5" fmla="*/ 0 w 1549400"/>
              <a:gd name="connsiteY5" fmla="*/ 17272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400" h="3454400">
                <a:moveTo>
                  <a:pt x="654048" y="0"/>
                </a:moveTo>
                <a:lnTo>
                  <a:pt x="895352" y="0"/>
                </a:lnTo>
                <a:lnTo>
                  <a:pt x="1549400" y="1727200"/>
                </a:lnTo>
                <a:lnTo>
                  <a:pt x="895352" y="3454400"/>
                </a:lnTo>
                <a:lnTo>
                  <a:pt x="654048" y="3454400"/>
                </a:lnTo>
                <a:lnTo>
                  <a:pt x="0" y="1727200"/>
                </a:lnTo>
                <a:close/>
              </a:path>
            </a:pathLst>
          </a:custGeom>
          <a:gradFill flip="none" rotWithShape="1">
            <a:gsLst>
              <a:gs pos="1000">
                <a:srgbClr val="C00000"/>
              </a:gs>
              <a:gs pos="99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 name="TextBox 4"/>
          <p:cNvSpPr txBox="1"/>
          <p:nvPr/>
        </p:nvSpPr>
        <p:spPr>
          <a:xfrm>
            <a:off x="413778" y="2723086"/>
            <a:ext cx="2049068" cy="830997"/>
          </a:xfrm>
          <a:prstGeom prst="rect">
            <a:avLst/>
          </a:prstGeom>
          <a:noFill/>
        </p:spPr>
        <p:txBody>
          <a:bodyPr wrap="square" rtlCol="0">
            <a:spAutoFit/>
          </a:bodyPr>
          <a:lstStyle/>
          <a:p>
            <a:pPr algn="ctr"/>
            <a:r>
              <a:rPr lang="en-GB" sz="2400" dirty="0">
                <a:latin typeface="Calibri" panose="020F0502020204030204" pitchFamily="34" charset="0"/>
              </a:rPr>
              <a:t>Ultraviolet</a:t>
            </a:r>
          </a:p>
          <a:p>
            <a:pPr algn="ctr"/>
            <a:r>
              <a:rPr lang="en-GB" sz="2400" dirty="0">
                <a:latin typeface="Calibri" panose="020F0502020204030204" pitchFamily="34" charset="0"/>
              </a:rPr>
              <a:t>365nm</a:t>
            </a:r>
          </a:p>
        </p:txBody>
      </p:sp>
      <p:sp>
        <p:nvSpPr>
          <p:cNvPr id="26" name="TextBox 25"/>
          <p:cNvSpPr txBox="1"/>
          <p:nvPr/>
        </p:nvSpPr>
        <p:spPr>
          <a:xfrm>
            <a:off x="9607496" y="2723085"/>
            <a:ext cx="2114604" cy="830997"/>
          </a:xfrm>
          <a:prstGeom prst="rect">
            <a:avLst/>
          </a:prstGeom>
          <a:noFill/>
        </p:spPr>
        <p:txBody>
          <a:bodyPr wrap="square" rtlCol="0">
            <a:spAutoFit/>
          </a:bodyPr>
          <a:lstStyle/>
          <a:p>
            <a:pPr algn="ctr"/>
            <a:r>
              <a:rPr lang="en-GB" sz="2400" dirty="0">
                <a:latin typeface="Calibri" panose="020F0502020204030204" pitchFamily="34" charset="0"/>
              </a:rPr>
              <a:t>Near Infrared</a:t>
            </a:r>
          </a:p>
          <a:p>
            <a:pPr algn="ctr"/>
            <a:r>
              <a:rPr lang="en-GB" sz="2400" dirty="0">
                <a:latin typeface="Calibri" panose="020F0502020204030204" pitchFamily="34" charset="0"/>
              </a:rPr>
              <a:t>700-1100nm</a:t>
            </a:r>
          </a:p>
        </p:txBody>
      </p:sp>
      <p:grpSp>
        <p:nvGrpSpPr>
          <p:cNvPr id="1028" name="Group 1027"/>
          <p:cNvGrpSpPr/>
          <p:nvPr/>
        </p:nvGrpSpPr>
        <p:grpSpPr>
          <a:xfrm>
            <a:off x="3684593" y="5006518"/>
            <a:ext cx="1075311" cy="553226"/>
            <a:chOff x="3893084" y="2029832"/>
            <a:chExt cx="4236486" cy="2179586"/>
          </a:xfrm>
        </p:grpSpPr>
        <p:sp>
          <p:nvSpPr>
            <p:cNvPr id="7" name="Oval 6"/>
            <p:cNvSpPr/>
            <p:nvPr/>
          </p:nvSpPr>
          <p:spPr>
            <a:xfrm>
              <a:off x="4139417" y="2148745"/>
              <a:ext cx="3778377" cy="1943898"/>
            </a:xfrm>
            <a:custGeom>
              <a:avLst/>
              <a:gdLst>
                <a:gd name="connsiteX0" fmla="*/ 0 w 3527960"/>
                <a:gd name="connsiteY0" fmla="*/ 1073150 h 2146300"/>
                <a:gd name="connsiteX1" fmla="*/ 1763980 w 3527960"/>
                <a:gd name="connsiteY1" fmla="*/ 0 h 2146300"/>
                <a:gd name="connsiteX2" fmla="*/ 3527960 w 3527960"/>
                <a:gd name="connsiteY2" fmla="*/ 1073150 h 2146300"/>
                <a:gd name="connsiteX3" fmla="*/ 1763980 w 3527960"/>
                <a:gd name="connsiteY3" fmla="*/ 2146300 h 2146300"/>
                <a:gd name="connsiteX4" fmla="*/ 0 w 3527960"/>
                <a:gd name="connsiteY4" fmla="*/ 1073150 h 2146300"/>
                <a:gd name="connsiteX0" fmla="*/ 0 w 3769260"/>
                <a:gd name="connsiteY0" fmla="*/ 1085856 h 2146313"/>
                <a:gd name="connsiteX1" fmla="*/ 2005280 w 3769260"/>
                <a:gd name="connsiteY1" fmla="*/ 6 h 2146313"/>
                <a:gd name="connsiteX2" fmla="*/ 3769260 w 3769260"/>
                <a:gd name="connsiteY2" fmla="*/ 1073156 h 2146313"/>
                <a:gd name="connsiteX3" fmla="*/ 2005280 w 3769260"/>
                <a:gd name="connsiteY3" fmla="*/ 2146306 h 2146313"/>
                <a:gd name="connsiteX4" fmla="*/ 0 w 3769260"/>
                <a:gd name="connsiteY4" fmla="*/ 1085856 h 2146313"/>
                <a:gd name="connsiteX0" fmla="*/ 0 w 4175660"/>
                <a:gd name="connsiteY0" fmla="*/ 1085850 h 2146300"/>
                <a:gd name="connsiteX1" fmla="*/ 2005280 w 4175660"/>
                <a:gd name="connsiteY1" fmla="*/ 0 h 2146300"/>
                <a:gd name="connsiteX2" fmla="*/ 4175660 w 4175660"/>
                <a:gd name="connsiteY2" fmla="*/ 1085850 h 2146300"/>
                <a:gd name="connsiteX3" fmla="*/ 2005280 w 4175660"/>
                <a:gd name="connsiteY3" fmla="*/ 2146300 h 2146300"/>
                <a:gd name="connsiteX4" fmla="*/ 0 w 4175660"/>
                <a:gd name="connsiteY4" fmla="*/ 1085850 h 2146300"/>
                <a:gd name="connsiteX0" fmla="*/ 0 w 4302660"/>
                <a:gd name="connsiteY0" fmla="*/ 1073156 h 2146313"/>
                <a:gd name="connsiteX1" fmla="*/ 2132280 w 4302660"/>
                <a:gd name="connsiteY1" fmla="*/ 6 h 2146313"/>
                <a:gd name="connsiteX2" fmla="*/ 4302660 w 4302660"/>
                <a:gd name="connsiteY2" fmla="*/ 1085856 h 2146313"/>
                <a:gd name="connsiteX3" fmla="*/ 2132280 w 4302660"/>
                <a:gd name="connsiteY3" fmla="*/ 2146306 h 2146313"/>
                <a:gd name="connsiteX4" fmla="*/ 0 w 4302660"/>
                <a:gd name="connsiteY4" fmla="*/ 1073156 h 2146313"/>
                <a:gd name="connsiteX0" fmla="*/ 1286 w 4303946"/>
                <a:gd name="connsiteY0" fmla="*/ 1073156 h 2146313"/>
                <a:gd name="connsiteX1" fmla="*/ 2133566 w 4303946"/>
                <a:gd name="connsiteY1" fmla="*/ 6 h 2146313"/>
                <a:gd name="connsiteX2" fmla="*/ 4303946 w 4303946"/>
                <a:gd name="connsiteY2" fmla="*/ 1085856 h 2146313"/>
                <a:gd name="connsiteX3" fmla="*/ 2133566 w 4303946"/>
                <a:gd name="connsiteY3" fmla="*/ 2146306 h 2146313"/>
                <a:gd name="connsiteX4" fmla="*/ 1286 w 4303946"/>
                <a:gd name="connsiteY4" fmla="*/ 1073156 h 2146313"/>
                <a:gd name="connsiteX0" fmla="*/ 1286 w 4303946"/>
                <a:gd name="connsiteY0" fmla="*/ 1073156 h 2146313"/>
                <a:gd name="connsiteX1" fmla="*/ 2133566 w 4303946"/>
                <a:gd name="connsiteY1" fmla="*/ 6 h 2146313"/>
                <a:gd name="connsiteX2" fmla="*/ 4303946 w 4303946"/>
                <a:gd name="connsiteY2" fmla="*/ 1085856 h 2146313"/>
                <a:gd name="connsiteX3" fmla="*/ 2133566 w 4303946"/>
                <a:gd name="connsiteY3" fmla="*/ 2146306 h 2146313"/>
                <a:gd name="connsiteX4" fmla="*/ 1286 w 4303946"/>
                <a:gd name="connsiteY4" fmla="*/ 1073156 h 2146313"/>
                <a:gd name="connsiteX0" fmla="*/ 1286 w 4303946"/>
                <a:gd name="connsiteY0" fmla="*/ 1073156 h 2146313"/>
                <a:gd name="connsiteX1" fmla="*/ 2133566 w 4303946"/>
                <a:gd name="connsiteY1" fmla="*/ 6 h 2146313"/>
                <a:gd name="connsiteX2" fmla="*/ 4303946 w 4303946"/>
                <a:gd name="connsiteY2" fmla="*/ 1085856 h 2146313"/>
                <a:gd name="connsiteX3" fmla="*/ 2133566 w 4303946"/>
                <a:gd name="connsiteY3" fmla="*/ 2146306 h 2146313"/>
                <a:gd name="connsiteX4" fmla="*/ 1286 w 4303946"/>
                <a:gd name="connsiteY4" fmla="*/ 1073156 h 2146313"/>
                <a:gd name="connsiteX0" fmla="*/ 1286 w 4303946"/>
                <a:gd name="connsiteY0" fmla="*/ 1073156 h 2146313"/>
                <a:gd name="connsiteX1" fmla="*/ 2133566 w 4303946"/>
                <a:gd name="connsiteY1" fmla="*/ 6 h 2146313"/>
                <a:gd name="connsiteX2" fmla="*/ 4303946 w 4303946"/>
                <a:gd name="connsiteY2" fmla="*/ 1085856 h 2146313"/>
                <a:gd name="connsiteX3" fmla="*/ 2133566 w 4303946"/>
                <a:gd name="connsiteY3" fmla="*/ 2146306 h 2146313"/>
                <a:gd name="connsiteX4" fmla="*/ 1286 w 4303946"/>
                <a:gd name="connsiteY4" fmla="*/ 1073156 h 2146313"/>
                <a:gd name="connsiteX0" fmla="*/ 1286 w 4303946"/>
                <a:gd name="connsiteY0" fmla="*/ 1073156 h 2146313"/>
                <a:gd name="connsiteX1" fmla="*/ 2133566 w 4303946"/>
                <a:gd name="connsiteY1" fmla="*/ 6 h 2146313"/>
                <a:gd name="connsiteX2" fmla="*/ 4303946 w 4303946"/>
                <a:gd name="connsiteY2" fmla="*/ 1085856 h 2146313"/>
                <a:gd name="connsiteX3" fmla="*/ 2133566 w 4303946"/>
                <a:gd name="connsiteY3" fmla="*/ 2146306 h 2146313"/>
                <a:gd name="connsiteX4" fmla="*/ 1286 w 4303946"/>
                <a:gd name="connsiteY4" fmla="*/ 1073156 h 2146313"/>
                <a:gd name="connsiteX0" fmla="*/ 1286 w 4304042"/>
                <a:gd name="connsiteY0" fmla="*/ 1073156 h 2133610"/>
                <a:gd name="connsiteX1" fmla="*/ 2133566 w 4304042"/>
                <a:gd name="connsiteY1" fmla="*/ 6 h 2133610"/>
                <a:gd name="connsiteX2" fmla="*/ 4303946 w 4304042"/>
                <a:gd name="connsiteY2" fmla="*/ 1085856 h 2133610"/>
                <a:gd name="connsiteX3" fmla="*/ 2051016 w 4304042"/>
                <a:gd name="connsiteY3" fmla="*/ 2133606 h 2133610"/>
                <a:gd name="connsiteX4" fmla="*/ 1286 w 4304042"/>
                <a:gd name="connsiteY4" fmla="*/ 1073156 h 2133610"/>
                <a:gd name="connsiteX0" fmla="*/ 0 w 4302756"/>
                <a:gd name="connsiteY0" fmla="*/ 1073154 h 2133608"/>
                <a:gd name="connsiteX1" fmla="*/ 2132280 w 4302756"/>
                <a:gd name="connsiteY1" fmla="*/ 4 h 2133608"/>
                <a:gd name="connsiteX2" fmla="*/ 4302660 w 4302756"/>
                <a:gd name="connsiteY2" fmla="*/ 1085854 h 2133608"/>
                <a:gd name="connsiteX3" fmla="*/ 2049730 w 4302756"/>
                <a:gd name="connsiteY3" fmla="*/ 2133604 h 2133608"/>
                <a:gd name="connsiteX4" fmla="*/ 0 w 4302756"/>
                <a:gd name="connsiteY4" fmla="*/ 1073154 h 2133608"/>
                <a:gd name="connsiteX0" fmla="*/ 0 w 4302756"/>
                <a:gd name="connsiteY0" fmla="*/ 1073154 h 2133608"/>
                <a:gd name="connsiteX1" fmla="*/ 2132280 w 4302756"/>
                <a:gd name="connsiteY1" fmla="*/ 4 h 2133608"/>
                <a:gd name="connsiteX2" fmla="*/ 4302660 w 4302756"/>
                <a:gd name="connsiteY2" fmla="*/ 1085854 h 2133608"/>
                <a:gd name="connsiteX3" fmla="*/ 2049730 w 4302756"/>
                <a:gd name="connsiteY3" fmla="*/ 2133604 h 2133608"/>
                <a:gd name="connsiteX4" fmla="*/ 0 w 4302756"/>
                <a:gd name="connsiteY4" fmla="*/ 1073154 h 2133608"/>
                <a:gd name="connsiteX0" fmla="*/ 0 w 4310222"/>
                <a:gd name="connsiteY0" fmla="*/ 1073154 h 2133608"/>
                <a:gd name="connsiteX1" fmla="*/ 2132280 w 4310222"/>
                <a:gd name="connsiteY1" fmla="*/ 4 h 2133608"/>
                <a:gd name="connsiteX2" fmla="*/ 4302660 w 4310222"/>
                <a:gd name="connsiteY2" fmla="*/ 1085854 h 2133608"/>
                <a:gd name="connsiteX3" fmla="*/ 2049730 w 4310222"/>
                <a:gd name="connsiteY3" fmla="*/ 2133604 h 2133608"/>
                <a:gd name="connsiteX4" fmla="*/ 0 w 4310222"/>
                <a:gd name="connsiteY4" fmla="*/ 1073154 h 2133608"/>
                <a:gd name="connsiteX0" fmla="*/ 0 w 4302944"/>
                <a:gd name="connsiteY0" fmla="*/ 1073154 h 2133607"/>
                <a:gd name="connsiteX1" fmla="*/ 2132280 w 4302944"/>
                <a:gd name="connsiteY1" fmla="*/ 4 h 2133607"/>
                <a:gd name="connsiteX2" fmla="*/ 4302660 w 4302944"/>
                <a:gd name="connsiteY2" fmla="*/ 1085854 h 2133607"/>
                <a:gd name="connsiteX3" fmla="*/ 2049730 w 4302944"/>
                <a:gd name="connsiteY3" fmla="*/ 2133604 h 2133607"/>
                <a:gd name="connsiteX4" fmla="*/ 0 w 4302944"/>
                <a:gd name="connsiteY4" fmla="*/ 1073154 h 2133607"/>
                <a:gd name="connsiteX0" fmla="*/ 0 w 4303143"/>
                <a:gd name="connsiteY0" fmla="*/ 1073304 h 2133757"/>
                <a:gd name="connsiteX1" fmla="*/ 2132280 w 4303143"/>
                <a:gd name="connsiteY1" fmla="*/ 154 h 2133757"/>
                <a:gd name="connsiteX2" fmla="*/ 4302660 w 4303143"/>
                <a:gd name="connsiteY2" fmla="*/ 1086004 h 2133757"/>
                <a:gd name="connsiteX3" fmla="*/ 2049730 w 4303143"/>
                <a:gd name="connsiteY3" fmla="*/ 2133754 h 2133757"/>
                <a:gd name="connsiteX4" fmla="*/ 0 w 4303143"/>
                <a:gd name="connsiteY4" fmla="*/ 1073304 h 2133757"/>
                <a:gd name="connsiteX0" fmla="*/ 0 w 4303143"/>
                <a:gd name="connsiteY0" fmla="*/ 1073304 h 2133757"/>
                <a:gd name="connsiteX1" fmla="*/ 2132280 w 4303143"/>
                <a:gd name="connsiteY1" fmla="*/ 154 h 2133757"/>
                <a:gd name="connsiteX2" fmla="*/ 4302660 w 4303143"/>
                <a:gd name="connsiteY2" fmla="*/ 1086004 h 2133757"/>
                <a:gd name="connsiteX3" fmla="*/ 2049730 w 4303143"/>
                <a:gd name="connsiteY3" fmla="*/ 2133754 h 2133757"/>
                <a:gd name="connsiteX4" fmla="*/ 0 w 4303143"/>
                <a:gd name="connsiteY4" fmla="*/ 1073304 h 2133757"/>
                <a:gd name="connsiteX0" fmla="*/ 0 w 4302672"/>
                <a:gd name="connsiteY0" fmla="*/ 1073304 h 2013154"/>
                <a:gd name="connsiteX1" fmla="*/ 2132280 w 4302672"/>
                <a:gd name="connsiteY1" fmla="*/ 154 h 2013154"/>
                <a:gd name="connsiteX2" fmla="*/ 4302660 w 4302672"/>
                <a:gd name="connsiteY2" fmla="*/ 1086004 h 2013154"/>
                <a:gd name="connsiteX3" fmla="*/ 2109494 w 4302672"/>
                <a:gd name="connsiteY3" fmla="*/ 2013149 h 2013154"/>
                <a:gd name="connsiteX4" fmla="*/ 0 w 4302672"/>
                <a:gd name="connsiteY4" fmla="*/ 1073304 h 2013154"/>
                <a:gd name="connsiteX0" fmla="*/ 0 w 4302665"/>
                <a:gd name="connsiteY0" fmla="*/ 1003492 h 1943342"/>
                <a:gd name="connsiteX1" fmla="*/ 2124810 w 4302665"/>
                <a:gd name="connsiteY1" fmla="*/ 166 h 1943342"/>
                <a:gd name="connsiteX2" fmla="*/ 4302660 w 4302665"/>
                <a:gd name="connsiteY2" fmla="*/ 1016192 h 1943342"/>
                <a:gd name="connsiteX3" fmla="*/ 2109494 w 4302665"/>
                <a:gd name="connsiteY3" fmla="*/ 1943337 h 1943342"/>
                <a:gd name="connsiteX4" fmla="*/ 0 w 4302665"/>
                <a:gd name="connsiteY4" fmla="*/ 1003492 h 1943342"/>
                <a:gd name="connsiteX0" fmla="*/ 5173 w 4307838"/>
                <a:gd name="connsiteY0" fmla="*/ 1003492 h 1943342"/>
                <a:gd name="connsiteX1" fmla="*/ 2129983 w 4307838"/>
                <a:gd name="connsiteY1" fmla="*/ 166 h 1943342"/>
                <a:gd name="connsiteX2" fmla="*/ 4307833 w 4307838"/>
                <a:gd name="connsiteY2" fmla="*/ 1016192 h 1943342"/>
                <a:gd name="connsiteX3" fmla="*/ 2114667 w 4307838"/>
                <a:gd name="connsiteY3" fmla="*/ 1943337 h 1943342"/>
                <a:gd name="connsiteX4" fmla="*/ 5173 w 4307838"/>
                <a:gd name="connsiteY4" fmla="*/ 1003492 h 1943342"/>
                <a:gd name="connsiteX0" fmla="*/ 5173 w 4307838"/>
                <a:gd name="connsiteY0" fmla="*/ 1003492 h 1943342"/>
                <a:gd name="connsiteX1" fmla="*/ 2129983 w 4307838"/>
                <a:gd name="connsiteY1" fmla="*/ 166 h 1943342"/>
                <a:gd name="connsiteX2" fmla="*/ 4307833 w 4307838"/>
                <a:gd name="connsiteY2" fmla="*/ 1016192 h 1943342"/>
                <a:gd name="connsiteX3" fmla="*/ 2114667 w 4307838"/>
                <a:gd name="connsiteY3" fmla="*/ 1943337 h 1943342"/>
                <a:gd name="connsiteX4" fmla="*/ 5173 w 4307838"/>
                <a:gd name="connsiteY4" fmla="*/ 1003492 h 1943342"/>
                <a:gd name="connsiteX0" fmla="*/ 3097 w 4365524"/>
                <a:gd name="connsiteY0" fmla="*/ 1003330 h 1943180"/>
                <a:gd name="connsiteX1" fmla="*/ 2127907 w 4365524"/>
                <a:gd name="connsiteY1" fmla="*/ 4 h 1943180"/>
                <a:gd name="connsiteX2" fmla="*/ 4365521 w 4365524"/>
                <a:gd name="connsiteY2" fmla="*/ 1016030 h 1943180"/>
                <a:gd name="connsiteX3" fmla="*/ 2112591 w 4365524"/>
                <a:gd name="connsiteY3" fmla="*/ 1943175 h 1943180"/>
                <a:gd name="connsiteX4" fmla="*/ 3097 w 4365524"/>
                <a:gd name="connsiteY4" fmla="*/ 1003330 h 1943180"/>
                <a:gd name="connsiteX0" fmla="*/ 752 w 4363179"/>
                <a:gd name="connsiteY0" fmla="*/ 1003330 h 1943180"/>
                <a:gd name="connsiteX1" fmla="*/ 2125562 w 4363179"/>
                <a:gd name="connsiteY1" fmla="*/ 4 h 1943180"/>
                <a:gd name="connsiteX2" fmla="*/ 4363176 w 4363179"/>
                <a:gd name="connsiteY2" fmla="*/ 1016030 h 1943180"/>
                <a:gd name="connsiteX3" fmla="*/ 2110246 w 4363179"/>
                <a:gd name="connsiteY3" fmla="*/ 1943175 h 1943180"/>
                <a:gd name="connsiteX4" fmla="*/ 752 w 4363179"/>
                <a:gd name="connsiteY4" fmla="*/ 1003330 h 1943180"/>
                <a:gd name="connsiteX0" fmla="*/ 768 w 4325843"/>
                <a:gd name="connsiteY0" fmla="*/ 996985 h 1943190"/>
                <a:gd name="connsiteX1" fmla="*/ 2088226 w 4325843"/>
                <a:gd name="connsiteY1" fmla="*/ 7 h 1943190"/>
                <a:gd name="connsiteX2" fmla="*/ 4325840 w 4325843"/>
                <a:gd name="connsiteY2" fmla="*/ 1016033 h 1943190"/>
                <a:gd name="connsiteX3" fmla="*/ 2072910 w 4325843"/>
                <a:gd name="connsiteY3" fmla="*/ 1943178 h 1943190"/>
                <a:gd name="connsiteX4" fmla="*/ 768 w 4325843"/>
                <a:gd name="connsiteY4" fmla="*/ 996985 h 1943190"/>
                <a:gd name="connsiteX0" fmla="*/ 134 w 4325209"/>
                <a:gd name="connsiteY0" fmla="*/ 996987 h 1943192"/>
                <a:gd name="connsiteX1" fmla="*/ 2087592 w 4325209"/>
                <a:gd name="connsiteY1" fmla="*/ 9 h 1943192"/>
                <a:gd name="connsiteX2" fmla="*/ 4325206 w 4325209"/>
                <a:gd name="connsiteY2" fmla="*/ 1016035 h 1943192"/>
                <a:gd name="connsiteX3" fmla="*/ 2072276 w 4325209"/>
                <a:gd name="connsiteY3" fmla="*/ 1943180 h 1943192"/>
                <a:gd name="connsiteX4" fmla="*/ 134 w 4325209"/>
                <a:gd name="connsiteY4" fmla="*/ 996987 h 1943192"/>
                <a:gd name="connsiteX0" fmla="*/ 124 w 4444726"/>
                <a:gd name="connsiteY0" fmla="*/ 1003331 h 1943181"/>
                <a:gd name="connsiteX1" fmla="*/ 2207109 w 4444726"/>
                <a:gd name="connsiteY1" fmla="*/ 5 h 1943181"/>
                <a:gd name="connsiteX2" fmla="*/ 4444723 w 4444726"/>
                <a:gd name="connsiteY2" fmla="*/ 1016031 h 1943181"/>
                <a:gd name="connsiteX3" fmla="*/ 2191793 w 4444726"/>
                <a:gd name="connsiteY3" fmla="*/ 1943176 h 1943181"/>
                <a:gd name="connsiteX4" fmla="*/ 124 w 4444726"/>
                <a:gd name="connsiteY4" fmla="*/ 1003331 h 1943181"/>
                <a:gd name="connsiteX0" fmla="*/ 468 w 4445070"/>
                <a:gd name="connsiteY0" fmla="*/ 1003331 h 1943181"/>
                <a:gd name="connsiteX1" fmla="*/ 2207453 w 4445070"/>
                <a:gd name="connsiteY1" fmla="*/ 5 h 1943181"/>
                <a:gd name="connsiteX2" fmla="*/ 4445067 w 4445070"/>
                <a:gd name="connsiteY2" fmla="*/ 1016031 h 1943181"/>
                <a:gd name="connsiteX3" fmla="*/ 2192137 w 4445070"/>
                <a:gd name="connsiteY3" fmla="*/ 1943176 h 1943181"/>
                <a:gd name="connsiteX4" fmla="*/ 468 w 4445070"/>
                <a:gd name="connsiteY4" fmla="*/ 1003331 h 194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70" h="1943181">
                  <a:moveTo>
                    <a:pt x="468" y="1003331"/>
                  </a:moveTo>
                  <a:cubicBezTo>
                    <a:pt x="31096" y="652064"/>
                    <a:pt x="1466687" y="-2112"/>
                    <a:pt x="2207453" y="5"/>
                  </a:cubicBezTo>
                  <a:cubicBezTo>
                    <a:pt x="2948219" y="2122"/>
                    <a:pt x="4447620" y="692169"/>
                    <a:pt x="4445067" y="1016031"/>
                  </a:cubicBezTo>
                  <a:cubicBezTo>
                    <a:pt x="4442514" y="1339893"/>
                    <a:pt x="2932903" y="1945293"/>
                    <a:pt x="2192137" y="1943176"/>
                  </a:cubicBezTo>
                  <a:cubicBezTo>
                    <a:pt x="1451371" y="1941059"/>
                    <a:pt x="-30160" y="1354598"/>
                    <a:pt x="468" y="1003331"/>
                  </a:cubicBezTo>
                  <a:close/>
                </a:path>
              </a:pathLst>
            </a:custGeom>
            <a:no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8" name="Oval 27"/>
            <p:cNvSpPr/>
            <p:nvPr/>
          </p:nvSpPr>
          <p:spPr>
            <a:xfrm>
              <a:off x="5204872" y="2266216"/>
              <a:ext cx="1576072" cy="16028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useBgFill="1">
          <p:nvSpPr>
            <p:cNvPr id="30" name="Oval 29"/>
            <p:cNvSpPr/>
            <p:nvPr/>
          </p:nvSpPr>
          <p:spPr>
            <a:xfrm>
              <a:off x="5244729" y="2323028"/>
              <a:ext cx="1473716" cy="1473715"/>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24" name="Oval 1023"/>
            <p:cNvSpPr/>
            <p:nvPr/>
          </p:nvSpPr>
          <p:spPr>
            <a:xfrm>
              <a:off x="6140019" y="2521997"/>
              <a:ext cx="231462" cy="2314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35" name="Oval 6"/>
            <p:cNvSpPr/>
            <p:nvPr/>
          </p:nvSpPr>
          <p:spPr>
            <a:xfrm>
              <a:off x="3893084" y="2029832"/>
              <a:ext cx="4236486" cy="2179586"/>
            </a:xfrm>
            <a:custGeom>
              <a:avLst/>
              <a:gdLst>
                <a:gd name="connsiteX0" fmla="*/ 0 w 3527960"/>
                <a:gd name="connsiteY0" fmla="*/ 1073150 h 2146300"/>
                <a:gd name="connsiteX1" fmla="*/ 1763980 w 3527960"/>
                <a:gd name="connsiteY1" fmla="*/ 0 h 2146300"/>
                <a:gd name="connsiteX2" fmla="*/ 3527960 w 3527960"/>
                <a:gd name="connsiteY2" fmla="*/ 1073150 h 2146300"/>
                <a:gd name="connsiteX3" fmla="*/ 1763980 w 3527960"/>
                <a:gd name="connsiteY3" fmla="*/ 2146300 h 2146300"/>
                <a:gd name="connsiteX4" fmla="*/ 0 w 3527960"/>
                <a:gd name="connsiteY4" fmla="*/ 1073150 h 2146300"/>
                <a:gd name="connsiteX0" fmla="*/ 0 w 3769260"/>
                <a:gd name="connsiteY0" fmla="*/ 1085856 h 2146313"/>
                <a:gd name="connsiteX1" fmla="*/ 2005280 w 3769260"/>
                <a:gd name="connsiteY1" fmla="*/ 6 h 2146313"/>
                <a:gd name="connsiteX2" fmla="*/ 3769260 w 3769260"/>
                <a:gd name="connsiteY2" fmla="*/ 1073156 h 2146313"/>
                <a:gd name="connsiteX3" fmla="*/ 2005280 w 3769260"/>
                <a:gd name="connsiteY3" fmla="*/ 2146306 h 2146313"/>
                <a:gd name="connsiteX4" fmla="*/ 0 w 3769260"/>
                <a:gd name="connsiteY4" fmla="*/ 1085856 h 2146313"/>
                <a:gd name="connsiteX0" fmla="*/ 0 w 4175660"/>
                <a:gd name="connsiteY0" fmla="*/ 1085850 h 2146300"/>
                <a:gd name="connsiteX1" fmla="*/ 2005280 w 4175660"/>
                <a:gd name="connsiteY1" fmla="*/ 0 h 2146300"/>
                <a:gd name="connsiteX2" fmla="*/ 4175660 w 4175660"/>
                <a:gd name="connsiteY2" fmla="*/ 1085850 h 2146300"/>
                <a:gd name="connsiteX3" fmla="*/ 2005280 w 4175660"/>
                <a:gd name="connsiteY3" fmla="*/ 2146300 h 2146300"/>
                <a:gd name="connsiteX4" fmla="*/ 0 w 4175660"/>
                <a:gd name="connsiteY4" fmla="*/ 1085850 h 2146300"/>
                <a:gd name="connsiteX0" fmla="*/ 0 w 4302660"/>
                <a:gd name="connsiteY0" fmla="*/ 1073156 h 2146313"/>
                <a:gd name="connsiteX1" fmla="*/ 2132280 w 4302660"/>
                <a:gd name="connsiteY1" fmla="*/ 6 h 2146313"/>
                <a:gd name="connsiteX2" fmla="*/ 4302660 w 4302660"/>
                <a:gd name="connsiteY2" fmla="*/ 1085856 h 2146313"/>
                <a:gd name="connsiteX3" fmla="*/ 2132280 w 4302660"/>
                <a:gd name="connsiteY3" fmla="*/ 2146306 h 2146313"/>
                <a:gd name="connsiteX4" fmla="*/ 0 w 4302660"/>
                <a:gd name="connsiteY4" fmla="*/ 1073156 h 2146313"/>
                <a:gd name="connsiteX0" fmla="*/ 1286 w 4303946"/>
                <a:gd name="connsiteY0" fmla="*/ 1073156 h 2146313"/>
                <a:gd name="connsiteX1" fmla="*/ 2133566 w 4303946"/>
                <a:gd name="connsiteY1" fmla="*/ 6 h 2146313"/>
                <a:gd name="connsiteX2" fmla="*/ 4303946 w 4303946"/>
                <a:gd name="connsiteY2" fmla="*/ 1085856 h 2146313"/>
                <a:gd name="connsiteX3" fmla="*/ 2133566 w 4303946"/>
                <a:gd name="connsiteY3" fmla="*/ 2146306 h 2146313"/>
                <a:gd name="connsiteX4" fmla="*/ 1286 w 4303946"/>
                <a:gd name="connsiteY4" fmla="*/ 1073156 h 2146313"/>
                <a:gd name="connsiteX0" fmla="*/ 1286 w 4303946"/>
                <a:gd name="connsiteY0" fmla="*/ 1073156 h 2146313"/>
                <a:gd name="connsiteX1" fmla="*/ 2133566 w 4303946"/>
                <a:gd name="connsiteY1" fmla="*/ 6 h 2146313"/>
                <a:gd name="connsiteX2" fmla="*/ 4303946 w 4303946"/>
                <a:gd name="connsiteY2" fmla="*/ 1085856 h 2146313"/>
                <a:gd name="connsiteX3" fmla="*/ 2133566 w 4303946"/>
                <a:gd name="connsiteY3" fmla="*/ 2146306 h 2146313"/>
                <a:gd name="connsiteX4" fmla="*/ 1286 w 4303946"/>
                <a:gd name="connsiteY4" fmla="*/ 1073156 h 2146313"/>
                <a:gd name="connsiteX0" fmla="*/ 1286 w 4303946"/>
                <a:gd name="connsiteY0" fmla="*/ 1073156 h 2146313"/>
                <a:gd name="connsiteX1" fmla="*/ 2133566 w 4303946"/>
                <a:gd name="connsiteY1" fmla="*/ 6 h 2146313"/>
                <a:gd name="connsiteX2" fmla="*/ 4303946 w 4303946"/>
                <a:gd name="connsiteY2" fmla="*/ 1085856 h 2146313"/>
                <a:gd name="connsiteX3" fmla="*/ 2133566 w 4303946"/>
                <a:gd name="connsiteY3" fmla="*/ 2146306 h 2146313"/>
                <a:gd name="connsiteX4" fmla="*/ 1286 w 4303946"/>
                <a:gd name="connsiteY4" fmla="*/ 1073156 h 2146313"/>
                <a:gd name="connsiteX0" fmla="*/ 1286 w 4303946"/>
                <a:gd name="connsiteY0" fmla="*/ 1073156 h 2146313"/>
                <a:gd name="connsiteX1" fmla="*/ 2133566 w 4303946"/>
                <a:gd name="connsiteY1" fmla="*/ 6 h 2146313"/>
                <a:gd name="connsiteX2" fmla="*/ 4303946 w 4303946"/>
                <a:gd name="connsiteY2" fmla="*/ 1085856 h 2146313"/>
                <a:gd name="connsiteX3" fmla="*/ 2133566 w 4303946"/>
                <a:gd name="connsiteY3" fmla="*/ 2146306 h 2146313"/>
                <a:gd name="connsiteX4" fmla="*/ 1286 w 4303946"/>
                <a:gd name="connsiteY4" fmla="*/ 1073156 h 2146313"/>
                <a:gd name="connsiteX0" fmla="*/ 1286 w 4303946"/>
                <a:gd name="connsiteY0" fmla="*/ 1073156 h 2146313"/>
                <a:gd name="connsiteX1" fmla="*/ 2133566 w 4303946"/>
                <a:gd name="connsiteY1" fmla="*/ 6 h 2146313"/>
                <a:gd name="connsiteX2" fmla="*/ 4303946 w 4303946"/>
                <a:gd name="connsiteY2" fmla="*/ 1085856 h 2146313"/>
                <a:gd name="connsiteX3" fmla="*/ 2133566 w 4303946"/>
                <a:gd name="connsiteY3" fmla="*/ 2146306 h 2146313"/>
                <a:gd name="connsiteX4" fmla="*/ 1286 w 4303946"/>
                <a:gd name="connsiteY4" fmla="*/ 1073156 h 2146313"/>
                <a:gd name="connsiteX0" fmla="*/ 1286 w 4304042"/>
                <a:gd name="connsiteY0" fmla="*/ 1073156 h 2133610"/>
                <a:gd name="connsiteX1" fmla="*/ 2133566 w 4304042"/>
                <a:gd name="connsiteY1" fmla="*/ 6 h 2133610"/>
                <a:gd name="connsiteX2" fmla="*/ 4303946 w 4304042"/>
                <a:gd name="connsiteY2" fmla="*/ 1085856 h 2133610"/>
                <a:gd name="connsiteX3" fmla="*/ 2051016 w 4304042"/>
                <a:gd name="connsiteY3" fmla="*/ 2133606 h 2133610"/>
                <a:gd name="connsiteX4" fmla="*/ 1286 w 4304042"/>
                <a:gd name="connsiteY4" fmla="*/ 1073156 h 2133610"/>
                <a:gd name="connsiteX0" fmla="*/ 0 w 4302756"/>
                <a:gd name="connsiteY0" fmla="*/ 1073154 h 2133608"/>
                <a:gd name="connsiteX1" fmla="*/ 2132280 w 4302756"/>
                <a:gd name="connsiteY1" fmla="*/ 4 h 2133608"/>
                <a:gd name="connsiteX2" fmla="*/ 4302660 w 4302756"/>
                <a:gd name="connsiteY2" fmla="*/ 1085854 h 2133608"/>
                <a:gd name="connsiteX3" fmla="*/ 2049730 w 4302756"/>
                <a:gd name="connsiteY3" fmla="*/ 2133604 h 2133608"/>
                <a:gd name="connsiteX4" fmla="*/ 0 w 4302756"/>
                <a:gd name="connsiteY4" fmla="*/ 1073154 h 2133608"/>
                <a:gd name="connsiteX0" fmla="*/ 0 w 4302756"/>
                <a:gd name="connsiteY0" fmla="*/ 1073154 h 2133608"/>
                <a:gd name="connsiteX1" fmla="*/ 2132280 w 4302756"/>
                <a:gd name="connsiteY1" fmla="*/ 4 h 2133608"/>
                <a:gd name="connsiteX2" fmla="*/ 4302660 w 4302756"/>
                <a:gd name="connsiteY2" fmla="*/ 1085854 h 2133608"/>
                <a:gd name="connsiteX3" fmla="*/ 2049730 w 4302756"/>
                <a:gd name="connsiteY3" fmla="*/ 2133604 h 2133608"/>
                <a:gd name="connsiteX4" fmla="*/ 0 w 4302756"/>
                <a:gd name="connsiteY4" fmla="*/ 1073154 h 2133608"/>
                <a:gd name="connsiteX0" fmla="*/ 0 w 4310222"/>
                <a:gd name="connsiteY0" fmla="*/ 1073154 h 2133608"/>
                <a:gd name="connsiteX1" fmla="*/ 2132280 w 4310222"/>
                <a:gd name="connsiteY1" fmla="*/ 4 h 2133608"/>
                <a:gd name="connsiteX2" fmla="*/ 4302660 w 4310222"/>
                <a:gd name="connsiteY2" fmla="*/ 1085854 h 2133608"/>
                <a:gd name="connsiteX3" fmla="*/ 2049730 w 4310222"/>
                <a:gd name="connsiteY3" fmla="*/ 2133604 h 2133608"/>
                <a:gd name="connsiteX4" fmla="*/ 0 w 4310222"/>
                <a:gd name="connsiteY4" fmla="*/ 1073154 h 2133608"/>
                <a:gd name="connsiteX0" fmla="*/ 0 w 4302944"/>
                <a:gd name="connsiteY0" fmla="*/ 1073154 h 2133607"/>
                <a:gd name="connsiteX1" fmla="*/ 2132280 w 4302944"/>
                <a:gd name="connsiteY1" fmla="*/ 4 h 2133607"/>
                <a:gd name="connsiteX2" fmla="*/ 4302660 w 4302944"/>
                <a:gd name="connsiteY2" fmla="*/ 1085854 h 2133607"/>
                <a:gd name="connsiteX3" fmla="*/ 2049730 w 4302944"/>
                <a:gd name="connsiteY3" fmla="*/ 2133604 h 2133607"/>
                <a:gd name="connsiteX4" fmla="*/ 0 w 4302944"/>
                <a:gd name="connsiteY4" fmla="*/ 1073154 h 2133607"/>
                <a:gd name="connsiteX0" fmla="*/ 0 w 4303143"/>
                <a:gd name="connsiteY0" fmla="*/ 1073304 h 2133757"/>
                <a:gd name="connsiteX1" fmla="*/ 2132280 w 4303143"/>
                <a:gd name="connsiteY1" fmla="*/ 154 h 2133757"/>
                <a:gd name="connsiteX2" fmla="*/ 4302660 w 4303143"/>
                <a:gd name="connsiteY2" fmla="*/ 1086004 h 2133757"/>
                <a:gd name="connsiteX3" fmla="*/ 2049730 w 4303143"/>
                <a:gd name="connsiteY3" fmla="*/ 2133754 h 2133757"/>
                <a:gd name="connsiteX4" fmla="*/ 0 w 4303143"/>
                <a:gd name="connsiteY4" fmla="*/ 1073304 h 2133757"/>
                <a:gd name="connsiteX0" fmla="*/ 0 w 4303143"/>
                <a:gd name="connsiteY0" fmla="*/ 1073304 h 2133757"/>
                <a:gd name="connsiteX1" fmla="*/ 2132280 w 4303143"/>
                <a:gd name="connsiteY1" fmla="*/ 154 h 2133757"/>
                <a:gd name="connsiteX2" fmla="*/ 4302660 w 4303143"/>
                <a:gd name="connsiteY2" fmla="*/ 1086004 h 2133757"/>
                <a:gd name="connsiteX3" fmla="*/ 2049730 w 4303143"/>
                <a:gd name="connsiteY3" fmla="*/ 2133754 h 2133757"/>
                <a:gd name="connsiteX4" fmla="*/ 0 w 4303143"/>
                <a:gd name="connsiteY4" fmla="*/ 1073304 h 2133757"/>
                <a:gd name="connsiteX0" fmla="*/ 0 w 4302672"/>
                <a:gd name="connsiteY0" fmla="*/ 1073304 h 2013154"/>
                <a:gd name="connsiteX1" fmla="*/ 2132280 w 4302672"/>
                <a:gd name="connsiteY1" fmla="*/ 154 h 2013154"/>
                <a:gd name="connsiteX2" fmla="*/ 4302660 w 4302672"/>
                <a:gd name="connsiteY2" fmla="*/ 1086004 h 2013154"/>
                <a:gd name="connsiteX3" fmla="*/ 2109494 w 4302672"/>
                <a:gd name="connsiteY3" fmla="*/ 2013149 h 2013154"/>
                <a:gd name="connsiteX4" fmla="*/ 0 w 4302672"/>
                <a:gd name="connsiteY4" fmla="*/ 1073304 h 2013154"/>
                <a:gd name="connsiteX0" fmla="*/ 0 w 4302665"/>
                <a:gd name="connsiteY0" fmla="*/ 1003492 h 1943342"/>
                <a:gd name="connsiteX1" fmla="*/ 2124810 w 4302665"/>
                <a:gd name="connsiteY1" fmla="*/ 166 h 1943342"/>
                <a:gd name="connsiteX2" fmla="*/ 4302660 w 4302665"/>
                <a:gd name="connsiteY2" fmla="*/ 1016192 h 1943342"/>
                <a:gd name="connsiteX3" fmla="*/ 2109494 w 4302665"/>
                <a:gd name="connsiteY3" fmla="*/ 1943337 h 1943342"/>
                <a:gd name="connsiteX4" fmla="*/ 0 w 4302665"/>
                <a:gd name="connsiteY4" fmla="*/ 1003492 h 1943342"/>
                <a:gd name="connsiteX0" fmla="*/ 5173 w 4307838"/>
                <a:gd name="connsiteY0" fmla="*/ 1003492 h 1943342"/>
                <a:gd name="connsiteX1" fmla="*/ 2129983 w 4307838"/>
                <a:gd name="connsiteY1" fmla="*/ 166 h 1943342"/>
                <a:gd name="connsiteX2" fmla="*/ 4307833 w 4307838"/>
                <a:gd name="connsiteY2" fmla="*/ 1016192 h 1943342"/>
                <a:gd name="connsiteX3" fmla="*/ 2114667 w 4307838"/>
                <a:gd name="connsiteY3" fmla="*/ 1943337 h 1943342"/>
                <a:gd name="connsiteX4" fmla="*/ 5173 w 4307838"/>
                <a:gd name="connsiteY4" fmla="*/ 1003492 h 1943342"/>
                <a:gd name="connsiteX0" fmla="*/ 5173 w 4307838"/>
                <a:gd name="connsiteY0" fmla="*/ 1003492 h 1943342"/>
                <a:gd name="connsiteX1" fmla="*/ 2129983 w 4307838"/>
                <a:gd name="connsiteY1" fmla="*/ 166 h 1943342"/>
                <a:gd name="connsiteX2" fmla="*/ 4307833 w 4307838"/>
                <a:gd name="connsiteY2" fmla="*/ 1016192 h 1943342"/>
                <a:gd name="connsiteX3" fmla="*/ 2114667 w 4307838"/>
                <a:gd name="connsiteY3" fmla="*/ 1943337 h 1943342"/>
                <a:gd name="connsiteX4" fmla="*/ 5173 w 4307838"/>
                <a:gd name="connsiteY4" fmla="*/ 1003492 h 1943342"/>
                <a:gd name="connsiteX0" fmla="*/ 3097 w 4365524"/>
                <a:gd name="connsiteY0" fmla="*/ 1003330 h 1943180"/>
                <a:gd name="connsiteX1" fmla="*/ 2127907 w 4365524"/>
                <a:gd name="connsiteY1" fmla="*/ 4 h 1943180"/>
                <a:gd name="connsiteX2" fmla="*/ 4365521 w 4365524"/>
                <a:gd name="connsiteY2" fmla="*/ 1016030 h 1943180"/>
                <a:gd name="connsiteX3" fmla="*/ 2112591 w 4365524"/>
                <a:gd name="connsiteY3" fmla="*/ 1943175 h 1943180"/>
                <a:gd name="connsiteX4" fmla="*/ 3097 w 4365524"/>
                <a:gd name="connsiteY4" fmla="*/ 1003330 h 1943180"/>
                <a:gd name="connsiteX0" fmla="*/ 752 w 4363179"/>
                <a:gd name="connsiteY0" fmla="*/ 1003330 h 1943180"/>
                <a:gd name="connsiteX1" fmla="*/ 2125562 w 4363179"/>
                <a:gd name="connsiteY1" fmla="*/ 4 h 1943180"/>
                <a:gd name="connsiteX2" fmla="*/ 4363176 w 4363179"/>
                <a:gd name="connsiteY2" fmla="*/ 1016030 h 1943180"/>
                <a:gd name="connsiteX3" fmla="*/ 2110246 w 4363179"/>
                <a:gd name="connsiteY3" fmla="*/ 1943175 h 1943180"/>
                <a:gd name="connsiteX4" fmla="*/ 752 w 4363179"/>
                <a:gd name="connsiteY4" fmla="*/ 1003330 h 1943180"/>
                <a:gd name="connsiteX0" fmla="*/ 768 w 4325843"/>
                <a:gd name="connsiteY0" fmla="*/ 996985 h 1943190"/>
                <a:gd name="connsiteX1" fmla="*/ 2088226 w 4325843"/>
                <a:gd name="connsiteY1" fmla="*/ 7 h 1943190"/>
                <a:gd name="connsiteX2" fmla="*/ 4325840 w 4325843"/>
                <a:gd name="connsiteY2" fmla="*/ 1016033 h 1943190"/>
                <a:gd name="connsiteX3" fmla="*/ 2072910 w 4325843"/>
                <a:gd name="connsiteY3" fmla="*/ 1943178 h 1943190"/>
                <a:gd name="connsiteX4" fmla="*/ 768 w 4325843"/>
                <a:gd name="connsiteY4" fmla="*/ 996985 h 1943190"/>
                <a:gd name="connsiteX0" fmla="*/ 134 w 4325209"/>
                <a:gd name="connsiteY0" fmla="*/ 996987 h 1943192"/>
                <a:gd name="connsiteX1" fmla="*/ 2087592 w 4325209"/>
                <a:gd name="connsiteY1" fmla="*/ 9 h 1943192"/>
                <a:gd name="connsiteX2" fmla="*/ 4325206 w 4325209"/>
                <a:gd name="connsiteY2" fmla="*/ 1016035 h 1943192"/>
                <a:gd name="connsiteX3" fmla="*/ 2072276 w 4325209"/>
                <a:gd name="connsiteY3" fmla="*/ 1943180 h 1943192"/>
                <a:gd name="connsiteX4" fmla="*/ 134 w 4325209"/>
                <a:gd name="connsiteY4" fmla="*/ 996987 h 1943192"/>
                <a:gd name="connsiteX0" fmla="*/ 124 w 4444726"/>
                <a:gd name="connsiteY0" fmla="*/ 1003331 h 1943181"/>
                <a:gd name="connsiteX1" fmla="*/ 2207109 w 4444726"/>
                <a:gd name="connsiteY1" fmla="*/ 5 h 1943181"/>
                <a:gd name="connsiteX2" fmla="*/ 4444723 w 4444726"/>
                <a:gd name="connsiteY2" fmla="*/ 1016031 h 1943181"/>
                <a:gd name="connsiteX3" fmla="*/ 2191793 w 4444726"/>
                <a:gd name="connsiteY3" fmla="*/ 1943176 h 1943181"/>
                <a:gd name="connsiteX4" fmla="*/ 124 w 4444726"/>
                <a:gd name="connsiteY4" fmla="*/ 1003331 h 1943181"/>
                <a:gd name="connsiteX0" fmla="*/ 468 w 4445070"/>
                <a:gd name="connsiteY0" fmla="*/ 1003331 h 1943181"/>
                <a:gd name="connsiteX1" fmla="*/ 2207453 w 4445070"/>
                <a:gd name="connsiteY1" fmla="*/ 5 h 1943181"/>
                <a:gd name="connsiteX2" fmla="*/ 4445067 w 4445070"/>
                <a:gd name="connsiteY2" fmla="*/ 1016031 h 1943181"/>
                <a:gd name="connsiteX3" fmla="*/ 2192137 w 4445070"/>
                <a:gd name="connsiteY3" fmla="*/ 1943176 h 1943181"/>
                <a:gd name="connsiteX4" fmla="*/ 468 w 4445070"/>
                <a:gd name="connsiteY4" fmla="*/ 1003331 h 194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70" h="1943181">
                  <a:moveTo>
                    <a:pt x="468" y="1003331"/>
                  </a:moveTo>
                  <a:cubicBezTo>
                    <a:pt x="31096" y="652064"/>
                    <a:pt x="1466687" y="-2112"/>
                    <a:pt x="2207453" y="5"/>
                  </a:cubicBezTo>
                  <a:cubicBezTo>
                    <a:pt x="2948219" y="2122"/>
                    <a:pt x="4447620" y="692169"/>
                    <a:pt x="4445067" y="1016031"/>
                  </a:cubicBezTo>
                  <a:cubicBezTo>
                    <a:pt x="4442514" y="1339893"/>
                    <a:pt x="2932903" y="1945293"/>
                    <a:pt x="2192137" y="1943176"/>
                  </a:cubicBezTo>
                  <a:cubicBezTo>
                    <a:pt x="1451371" y="1941059"/>
                    <a:pt x="-30160" y="1354598"/>
                    <a:pt x="468" y="1003331"/>
                  </a:cubicBezTo>
                  <a:close/>
                </a:path>
              </a:pathLst>
            </a:custGeom>
            <a:no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36" name="TextBox 35"/>
          <p:cNvSpPr txBox="1"/>
          <p:nvPr/>
        </p:nvSpPr>
        <p:spPr>
          <a:xfrm>
            <a:off x="864524" y="5105459"/>
            <a:ext cx="10857576" cy="1200329"/>
          </a:xfrm>
          <a:prstGeom prst="rect">
            <a:avLst/>
          </a:prstGeom>
          <a:noFill/>
        </p:spPr>
        <p:txBody>
          <a:bodyPr wrap="square" rtlCol="0">
            <a:spAutoFit/>
          </a:bodyPr>
          <a:lstStyle/>
          <a:p>
            <a:pPr algn="ctr"/>
            <a:r>
              <a:rPr lang="en-GB" sz="2400" dirty="0">
                <a:latin typeface="Calibri" panose="020F0502020204030204" pitchFamily="34" charset="0"/>
              </a:rPr>
              <a:t>Visible		400-700nm</a:t>
            </a:r>
          </a:p>
          <a:p>
            <a:pPr algn="ctr"/>
            <a:r>
              <a:rPr lang="en-GB" sz="2400" dirty="0">
                <a:latin typeface="Calibri" panose="020F0502020204030204" pitchFamily="34" charset="0"/>
              </a:rPr>
              <a:t>Electromagnetic radiation – connection between light and electromagnetic waves</a:t>
            </a:r>
          </a:p>
          <a:p>
            <a:pPr algn="ctr"/>
            <a:r>
              <a:rPr lang="en-GB" sz="2400" dirty="0">
                <a:latin typeface="Calibri" panose="020F0502020204030204" pitchFamily="34" charset="0"/>
              </a:rPr>
              <a:t>James Clerk Maxwell 1831 – 79 (physics explained as mathematical equations)</a:t>
            </a:r>
          </a:p>
        </p:txBody>
      </p:sp>
    </p:spTree>
    <p:extLst>
      <p:ext uri="{BB962C8B-B14F-4D97-AF65-F5344CB8AC3E}">
        <p14:creationId xmlns:p14="http://schemas.microsoft.com/office/powerpoint/2010/main" val="174328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Box 2"/>
          <p:cNvSpPr txBox="1"/>
          <p:nvPr/>
        </p:nvSpPr>
        <p:spPr>
          <a:xfrm>
            <a:off x="285720" y="785794"/>
            <a:ext cx="4143404" cy="224676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fontAlgn="base">
              <a:spcBef>
                <a:spcPct val="0"/>
              </a:spcBef>
              <a:spcAft>
                <a:spcPct val="0"/>
              </a:spcAft>
            </a:pPr>
            <a:r>
              <a:rPr lang="en-GB" sz="2800" dirty="0">
                <a:solidFill>
                  <a:prstClr val="white"/>
                </a:solidFill>
              </a:rPr>
              <a:t>Very dark areas contain NO detail. </a:t>
            </a:r>
          </a:p>
          <a:p>
            <a:pPr algn="ctr" fontAlgn="base">
              <a:spcBef>
                <a:spcPct val="0"/>
              </a:spcBef>
              <a:spcAft>
                <a:spcPct val="0"/>
              </a:spcAft>
            </a:pPr>
            <a:r>
              <a:rPr lang="en-GB" sz="2800" dirty="0">
                <a:solidFill>
                  <a:prstClr val="white"/>
                </a:solidFill>
              </a:rPr>
              <a:t>Digital can not enhance information that doesn’t exist</a:t>
            </a:r>
          </a:p>
        </p:txBody>
      </p:sp>
      <p:pic>
        <p:nvPicPr>
          <p:cNvPr id="4" name="Picture 3" descr="lincs.jpg"/>
          <p:cNvPicPr>
            <a:picLocks noChangeAspect="1"/>
          </p:cNvPicPr>
          <p:nvPr/>
        </p:nvPicPr>
        <p:blipFill>
          <a:blip r:embed="rId2" cstate="print"/>
          <a:stretch>
            <a:fillRect/>
          </a:stretch>
        </p:blipFill>
        <p:spPr>
          <a:xfrm rot="10800000">
            <a:off x="4714876" y="592308"/>
            <a:ext cx="3875617" cy="5552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1"/>
          <p:cNvPicPr>
            <a:picLocks noChangeAspect="1" noChangeArrowheads="1"/>
          </p:cNvPicPr>
          <p:nvPr/>
        </p:nvPicPr>
        <p:blipFill>
          <a:blip r:embed="rId3" cstate="print"/>
          <a:srcRect/>
          <a:stretch>
            <a:fillRect/>
          </a:stretch>
        </p:blipFill>
        <p:spPr bwMode="auto">
          <a:xfrm rot="10800000">
            <a:off x="1857356" y="3714752"/>
            <a:ext cx="3071834" cy="2811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24969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lincs.jpg"/>
          <p:cNvPicPr>
            <a:picLocks noChangeAspect="1"/>
          </p:cNvPicPr>
          <p:nvPr/>
        </p:nvPicPr>
        <p:blipFill>
          <a:blip r:embed="rId2" cstate="print"/>
          <a:stretch>
            <a:fillRect/>
          </a:stretch>
        </p:blipFill>
        <p:spPr>
          <a:xfrm rot="10800000">
            <a:off x="4714876" y="592308"/>
            <a:ext cx="3875617" cy="5552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finger1.jpg"/>
          <p:cNvPicPr>
            <a:picLocks noChangeAspect="1"/>
          </p:cNvPicPr>
          <p:nvPr/>
        </p:nvPicPr>
        <p:blipFill>
          <a:blip r:embed="rId3" cstate="print"/>
          <a:stretch>
            <a:fillRect/>
          </a:stretch>
        </p:blipFill>
        <p:spPr>
          <a:xfrm>
            <a:off x="1428728" y="3000372"/>
            <a:ext cx="3286148" cy="37831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395536" y="404664"/>
            <a:ext cx="3960440" cy="2246769"/>
          </a:xfrm>
          <a:prstGeom prst="rect">
            <a:avLst/>
          </a:prstGeom>
        </p:spPr>
        <p:txBody>
          <a:bodyPr wrap="square">
            <a:spAutoFit/>
          </a:bodyPr>
          <a:lstStyle/>
          <a:p>
            <a:pPr algn="ctr" fontAlgn="base">
              <a:spcBef>
                <a:spcPct val="0"/>
              </a:spcBef>
              <a:spcAft>
                <a:spcPct val="0"/>
              </a:spcAft>
            </a:pPr>
            <a:r>
              <a:rPr lang="en-GB" sz="2800" dirty="0"/>
              <a:t>Very dark areas contain NO detail. </a:t>
            </a:r>
          </a:p>
          <a:p>
            <a:pPr algn="ctr" fontAlgn="base">
              <a:spcBef>
                <a:spcPct val="0"/>
              </a:spcBef>
              <a:spcAft>
                <a:spcPct val="0"/>
              </a:spcAft>
            </a:pPr>
            <a:r>
              <a:rPr lang="en-GB" sz="2800" dirty="0"/>
              <a:t>Digital can not enhance information that doesn’t exist</a:t>
            </a:r>
          </a:p>
        </p:txBody>
      </p:sp>
    </p:spTree>
    <p:extLst>
      <p:ext uri="{BB962C8B-B14F-4D97-AF65-F5344CB8AC3E}">
        <p14:creationId xmlns:p14="http://schemas.microsoft.com/office/powerpoint/2010/main" val="3310246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 y="1074057"/>
            <a:ext cx="12192000" cy="3260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txBox="1">
            <a:spLocks/>
          </p:cNvSpPr>
          <p:nvPr/>
        </p:nvSpPr>
        <p:spPr>
          <a:xfrm>
            <a:off x="359794" y="445701"/>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Polarising filters</a:t>
            </a:r>
          </a:p>
        </p:txBody>
      </p:sp>
      <p:sp>
        <p:nvSpPr>
          <p:cNvPr id="20" name="Rectangle 3"/>
          <p:cNvSpPr txBox="1">
            <a:spLocks noChangeArrowheads="1"/>
          </p:cNvSpPr>
          <p:nvPr/>
        </p:nvSpPr>
        <p:spPr>
          <a:xfrm>
            <a:off x="359795" y="4334150"/>
            <a:ext cx="11498376"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r>
              <a:rPr lang="en-GB" sz="2800" dirty="0">
                <a:solidFill>
                  <a:schemeClr val="tx1"/>
                </a:solidFill>
                <a:latin typeface="arial" panose="020B0604020202020204" pitchFamily="34" charset="0"/>
              </a:rPr>
              <a:t>A </a:t>
            </a:r>
            <a:r>
              <a:rPr lang="en-GB" sz="2800" b="1" dirty="0">
                <a:solidFill>
                  <a:schemeClr val="tx1"/>
                </a:solidFill>
                <a:latin typeface="arial" panose="020B0604020202020204" pitchFamily="34" charset="0"/>
              </a:rPr>
              <a:t>light</a:t>
            </a:r>
            <a:r>
              <a:rPr lang="en-GB" sz="2800" dirty="0">
                <a:solidFill>
                  <a:schemeClr val="tx1"/>
                </a:solidFill>
                <a:latin typeface="arial" panose="020B0604020202020204" pitchFamily="34" charset="0"/>
              </a:rPr>
              <a:t> wave that is vibrating in more than one plane is referred to as </a:t>
            </a:r>
            <a:r>
              <a:rPr lang="en-GB" sz="2800" b="1" dirty="0">
                <a:solidFill>
                  <a:schemeClr val="tx1"/>
                </a:solidFill>
                <a:latin typeface="arial" panose="020B0604020202020204" pitchFamily="34" charset="0"/>
              </a:rPr>
              <a:t>unpolarised light</a:t>
            </a:r>
            <a:r>
              <a:rPr lang="en-GB" sz="2800" dirty="0">
                <a:solidFill>
                  <a:schemeClr val="tx1"/>
                </a:solidFill>
                <a:latin typeface="arial" panose="020B0604020202020204" pitchFamily="34" charset="0"/>
              </a:rPr>
              <a:t>. ... </a:t>
            </a:r>
            <a:r>
              <a:rPr lang="en-GB" sz="2800" b="1" dirty="0">
                <a:solidFill>
                  <a:schemeClr val="tx1"/>
                </a:solidFill>
                <a:latin typeface="arial" panose="020B0604020202020204" pitchFamily="34" charset="0"/>
              </a:rPr>
              <a:t>Polarized light </a:t>
            </a:r>
            <a:r>
              <a:rPr lang="en-GB" sz="2800" dirty="0">
                <a:solidFill>
                  <a:schemeClr val="tx1"/>
                </a:solidFill>
                <a:latin typeface="arial" panose="020B0604020202020204" pitchFamily="34" charset="0"/>
              </a:rPr>
              <a:t>waves are </a:t>
            </a:r>
            <a:r>
              <a:rPr lang="en-GB" sz="2800" b="1" dirty="0">
                <a:solidFill>
                  <a:schemeClr val="tx1"/>
                </a:solidFill>
                <a:latin typeface="arial" panose="020B0604020202020204" pitchFamily="34" charset="0"/>
              </a:rPr>
              <a:t>light</a:t>
            </a:r>
            <a:r>
              <a:rPr lang="en-GB" sz="2800" dirty="0">
                <a:solidFill>
                  <a:schemeClr val="tx1"/>
                </a:solidFill>
                <a:latin typeface="arial" panose="020B0604020202020204" pitchFamily="34" charset="0"/>
              </a:rPr>
              <a:t> waves in which the vibrations occur in a single plane. The process of transforming </a:t>
            </a:r>
            <a:r>
              <a:rPr lang="en-GB" sz="2800" b="1" dirty="0">
                <a:solidFill>
                  <a:schemeClr val="tx1"/>
                </a:solidFill>
                <a:latin typeface="arial" panose="020B0604020202020204" pitchFamily="34" charset="0"/>
              </a:rPr>
              <a:t>unpolarised light</a:t>
            </a:r>
            <a:r>
              <a:rPr lang="en-GB" sz="2800" dirty="0">
                <a:solidFill>
                  <a:schemeClr val="tx1"/>
                </a:solidFill>
                <a:latin typeface="arial" panose="020B0604020202020204" pitchFamily="34" charset="0"/>
              </a:rPr>
              <a:t> into </a:t>
            </a:r>
            <a:r>
              <a:rPr lang="en-GB" sz="2800" b="1" dirty="0">
                <a:solidFill>
                  <a:schemeClr val="tx1"/>
                </a:solidFill>
                <a:latin typeface="arial" panose="020B0604020202020204" pitchFamily="34" charset="0"/>
              </a:rPr>
              <a:t>polarized light</a:t>
            </a:r>
            <a:r>
              <a:rPr lang="en-GB" sz="2800" dirty="0">
                <a:solidFill>
                  <a:schemeClr val="tx1"/>
                </a:solidFill>
                <a:latin typeface="arial" panose="020B0604020202020204" pitchFamily="34" charset="0"/>
              </a:rPr>
              <a:t> is known as </a:t>
            </a:r>
            <a:r>
              <a:rPr lang="en-GB" sz="2800" b="1" dirty="0">
                <a:solidFill>
                  <a:schemeClr val="tx1"/>
                </a:solidFill>
                <a:latin typeface="arial" panose="020B0604020202020204" pitchFamily="34" charset="0"/>
              </a:rPr>
              <a:t>polarization</a:t>
            </a:r>
            <a:r>
              <a:rPr lang="en-GB" sz="2800" dirty="0">
                <a:solidFill>
                  <a:schemeClr val="tx1"/>
                </a:solidFill>
                <a:latin typeface="arial" panose="020B0604020202020204" pitchFamily="34" charset="0"/>
              </a:rPr>
              <a:t>.</a:t>
            </a:r>
            <a:endParaRPr lang="en-GB" sz="2800" dirty="0">
              <a:solidFill>
                <a:schemeClr val="tx1"/>
              </a:solidFill>
            </a:endParaRPr>
          </a:p>
          <a:p>
            <a:pPr>
              <a:buFont typeface="Arial" panose="020B0604020202020204" pitchFamily="34" charset="0"/>
              <a:buChar char="•"/>
            </a:pPr>
            <a:endParaRPr lang="en-GB" sz="2800" dirty="0">
              <a:solidFill>
                <a:schemeClr val="tx1"/>
              </a:solidFill>
              <a:latin typeface="Calibri" panose="020F0502020204030204" pitchFamily="34" charset="0"/>
              <a:cs typeface="Calibri" panose="020F0502020204030204" pitchFamily="34" charset="0"/>
            </a:endParaRPr>
          </a:p>
        </p:txBody>
      </p:sp>
      <p:pic>
        <p:nvPicPr>
          <p:cNvPr id="9" name="Picture 2" descr="Image result for polarised light diagr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7978" y="1081352"/>
            <a:ext cx="6362010" cy="3252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37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https://i.ytimg.com/vi/od1QDTYop9E/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343" y="174172"/>
            <a:ext cx="10708318" cy="60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252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polarising</a:t>
            </a:r>
          </a:p>
        </p:txBody>
      </p:sp>
      <p:pic>
        <p:nvPicPr>
          <p:cNvPr id="3074" name="Picture 2" descr="https://forum.sketchfab.com/uploads/db4890/original/2X/1/12507e34e9adc1573c9eace6133d5fbc3ccebef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846" y="832187"/>
            <a:ext cx="6530848" cy="50691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hysicsclassroom.com/Class/light/u12l1e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71" y="2291493"/>
            <a:ext cx="3387044" cy="360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6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1679415"/>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Polarising filters	</a:t>
            </a:r>
          </a:p>
        </p:txBody>
      </p:sp>
      <p:sp>
        <p:nvSpPr>
          <p:cNvPr id="20" name="Rectangle 3"/>
          <p:cNvSpPr txBox="1">
            <a:spLocks noChangeArrowheads="1"/>
          </p:cNvSpPr>
          <p:nvPr/>
        </p:nvSpPr>
        <p:spPr>
          <a:xfrm>
            <a:off x="359795" y="2679523"/>
            <a:ext cx="5736205"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457200" indent="-457200" fontAlgn="base">
              <a:spcBef>
                <a:spcPct val="50000"/>
              </a:spcBef>
              <a:spcAft>
                <a:spcPct val="0"/>
              </a:spcAft>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Polarise the light</a:t>
            </a:r>
          </a:p>
          <a:p>
            <a:pPr marL="457200" indent="-457200" fontAlgn="base">
              <a:spcBef>
                <a:spcPct val="50000"/>
              </a:spcBef>
              <a:spcAft>
                <a:spcPct val="0"/>
              </a:spcAft>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Attach a filter to the camera lens</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47543" y="464457"/>
            <a:ext cx="5210629" cy="6154057"/>
          </a:xfrm>
          <a:prstGeom prst="rect">
            <a:avLst/>
          </a:prstGeom>
        </p:spPr>
      </p:pic>
    </p:spTree>
    <p:extLst>
      <p:ext uri="{BB962C8B-B14F-4D97-AF65-F5344CB8AC3E}">
        <p14:creationId xmlns:p14="http://schemas.microsoft.com/office/powerpoint/2010/main" val="239946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387650"/>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Colour saturation	</a:t>
            </a:r>
          </a:p>
        </p:txBody>
      </p:sp>
      <p:grpSp>
        <p:nvGrpSpPr>
          <p:cNvPr id="5" name="Group 3"/>
          <p:cNvGrpSpPr>
            <a:grpSpLocks/>
          </p:cNvGrpSpPr>
          <p:nvPr/>
        </p:nvGrpSpPr>
        <p:grpSpPr bwMode="auto">
          <a:xfrm>
            <a:off x="851630" y="1697699"/>
            <a:ext cx="4160838" cy="4400550"/>
            <a:chOff x="204" y="1071"/>
            <a:chExt cx="2621" cy="2772"/>
          </a:xfrm>
        </p:grpSpPr>
        <p:pic>
          <p:nvPicPr>
            <p:cNvPr id="6" name="Picture 4" descr="poloriginal"/>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rot="5400000">
              <a:off x="235" y="1040"/>
              <a:ext cx="2559" cy="2621"/>
            </a:xfrm>
            <a:prstGeom prst="rect">
              <a:avLst/>
            </a:prstGeom>
            <a:noFill/>
            <a:effectLst>
              <a:outerShdw dist="35921" dir="2700000" algn="ctr" rotWithShape="0">
                <a:schemeClr val="tx2"/>
              </a:outerShdw>
            </a:effectLst>
          </p:spPr>
        </p:pic>
        <p:sp>
          <p:nvSpPr>
            <p:cNvPr id="7" name="Text Box 5"/>
            <p:cNvSpPr txBox="1">
              <a:spLocks noChangeArrowheads="1"/>
            </p:cNvSpPr>
            <p:nvPr/>
          </p:nvSpPr>
          <p:spPr bwMode="auto">
            <a:xfrm>
              <a:off x="657" y="3612"/>
              <a:ext cx="1679"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a:t>Original Image</a:t>
              </a:r>
            </a:p>
          </p:txBody>
        </p:sp>
      </p:grpSp>
      <p:grpSp>
        <p:nvGrpSpPr>
          <p:cNvPr id="9" name="Group 6"/>
          <p:cNvGrpSpPr>
            <a:grpSpLocks/>
          </p:cNvGrpSpPr>
          <p:nvPr/>
        </p:nvGrpSpPr>
        <p:grpSpPr bwMode="auto">
          <a:xfrm>
            <a:off x="7100701" y="1697697"/>
            <a:ext cx="4176464" cy="4400552"/>
            <a:chOff x="3061" y="1207"/>
            <a:chExt cx="2421" cy="2454"/>
          </a:xfrm>
        </p:grpSpPr>
        <p:pic>
          <p:nvPicPr>
            <p:cNvPr id="10" name="Picture 7" descr="pol1"/>
            <p:cNvPicPr>
              <a:picLocks noChangeAspect="1" noChangeArrowheads="1"/>
            </p:cNvPicPr>
            <p:nvPr/>
          </p:nvPicPr>
          <p:blipFill>
            <a:blip r:embed="rId4" cstate="screen">
              <a:lum bright="12000" contrast="12000"/>
              <a:extLst>
                <a:ext uri="{28A0092B-C50C-407E-A947-70E740481C1C}">
                  <a14:useLocalDpi xmlns:a14="http://schemas.microsoft.com/office/drawing/2010/main"/>
                </a:ext>
              </a:extLst>
            </a:blip>
            <a:srcRect/>
            <a:stretch>
              <a:fillRect/>
            </a:stretch>
          </p:blipFill>
          <p:spPr bwMode="auto">
            <a:xfrm rot="5400000">
              <a:off x="3150" y="1118"/>
              <a:ext cx="2244" cy="2421"/>
            </a:xfrm>
            <a:prstGeom prst="rect">
              <a:avLst/>
            </a:prstGeom>
            <a:noFill/>
            <a:effectLst>
              <a:outerShdw dist="35921" dir="2700000" algn="ctr" rotWithShape="0">
                <a:schemeClr val="tx2"/>
              </a:outerShdw>
            </a:effectLst>
          </p:spPr>
        </p:pic>
        <p:sp>
          <p:nvSpPr>
            <p:cNvPr id="11" name="Text Box 8"/>
            <p:cNvSpPr txBox="1">
              <a:spLocks noChangeArrowheads="1"/>
            </p:cNvSpPr>
            <p:nvPr/>
          </p:nvSpPr>
          <p:spPr bwMode="auto">
            <a:xfrm>
              <a:off x="3560" y="3430"/>
              <a:ext cx="1633"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a:t>Polarising Filters</a:t>
              </a:r>
            </a:p>
          </p:txBody>
        </p:sp>
      </p:grpSp>
      <p:grpSp>
        <p:nvGrpSpPr>
          <p:cNvPr id="12" name="Group 3"/>
          <p:cNvGrpSpPr>
            <a:grpSpLocks/>
          </p:cNvGrpSpPr>
          <p:nvPr/>
        </p:nvGrpSpPr>
        <p:grpSpPr bwMode="auto">
          <a:xfrm>
            <a:off x="3105102" y="1169368"/>
            <a:ext cx="6082795" cy="5688632"/>
            <a:chOff x="1383" y="1026"/>
            <a:chExt cx="2935" cy="2953"/>
          </a:xfrm>
        </p:grpSpPr>
        <p:pic>
          <p:nvPicPr>
            <p:cNvPr id="13" name="Picture 4" descr="enhance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1491" y="918"/>
              <a:ext cx="2720" cy="2935"/>
            </a:xfrm>
            <a:prstGeom prst="rect">
              <a:avLst/>
            </a:prstGeom>
            <a:noFill/>
            <a:effectLst>
              <a:outerShdw dist="71842" dir="2700000" algn="ctr" rotWithShape="0">
                <a:schemeClr val="tx2"/>
              </a:outerShdw>
            </a:effectLst>
          </p:spPr>
        </p:pic>
        <p:sp>
          <p:nvSpPr>
            <p:cNvPr id="14" name="Text Box 5"/>
            <p:cNvSpPr txBox="1">
              <a:spLocks noChangeArrowheads="1"/>
            </p:cNvSpPr>
            <p:nvPr/>
          </p:nvSpPr>
          <p:spPr bwMode="auto">
            <a:xfrm>
              <a:off x="1791" y="3748"/>
              <a:ext cx="217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a:t>Polarise + Digital</a:t>
              </a:r>
            </a:p>
          </p:txBody>
        </p:sp>
      </p:grpSp>
    </p:spTree>
    <p:extLst>
      <p:ext uri="{BB962C8B-B14F-4D97-AF65-F5344CB8AC3E}">
        <p14:creationId xmlns:p14="http://schemas.microsoft.com/office/powerpoint/2010/main" val="201940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387650"/>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Removing glare</a:t>
            </a: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963350" y="2103274"/>
            <a:ext cx="4293096" cy="2862064"/>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949452" y="2136256"/>
            <a:ext cx="4293096" cy="2862064"/>
          </a:xfrm>
          <a:prstGeom prst="rect">
            <a:avLst/>
          </a:prstGeom>
        </p:spPr>
      </p:pic>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38082" y="1420740"/>
            <a:ext cx="2871122" cy="4320267"/>
          </a:xfrm>
          <a:prstGeom prst="rect">
            <a:avLst/>
          </a:prstGeom>
        </p:spPr>
      </p:pic>
      <p:sp useBgFill="1">
        <p:nvSpPr>
          <p:cNvPr id="18" name="Rectangle 17"/>
          <p:cNvSpPr/>
          <p:nvPr/>
        </p:nvSpPr>
        <p:spPr>
          <a:xfrm>
            <a:off x="1942043" y="5786406"/>
            <a:ext cx="2256510" cy="466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b="1" dirty="0">
                <a:solidFill>
                  <a:schemeClr val="tx1"/>
                </a:solidFill>
                <a:latin typeface="Calibri" panose="020F0502020204030204" pitchFamily="34" charset="0"/>
                <a:cs typeface="Calibri" panose="020F0502020204030204" pitchFamily="34" charset="0"/>
              </a:rPr>
              <a:t>Direct Illumination</a:t>
            </a:r>
          </a:p>
        </p:txBody>
      </p:sp>
      <p:sp useBgFill="1">
        <p:nvSpPr>
          <p:cNvPr id="19" name="Rectangle 18"/>
          <p:cNvSpPr/>
          <p:nvPr/>
        </p:nvSpPr>
        <p:spPr>
          <a:xfrm>
            <a:off x="4943674" y="5826430"/>
            <a:ext cx="2256510" cy="466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b="1" dirty="0">
                <a:solidFill>
                  <a:schemeClr val="tx1"/>
                </a:solidFill>
                <a:latin typeface="Calibri" panose="020F0502020204030204" pitchFamily="34" charset="0"/>
                <a:cs typeface="Calibri" panose="020F0502020204030204" pitchFamily="34" charset="0"/>
              </a:rPr>
              <a:t>Ringlight Illumination</a:t>
            </a:r>
          </a:p>
        </p:txBody>
      </p:sp>
      <p:sp useBgFill="1">
        <p:nvSpPr>
          <p:cNvPr id="20" name="Rectangle 19"/>
          <p:cNvSpPr/>
          <p:nvPr/>
        </p:nvSpPr>
        <p:spPr>
          <a:xfrm>
            <a:off x="7945305" y="5840508"/>
            <a:ext cx="2256510" cy="466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b="1" dirty="0">
                <a:solidFill>
                  <a:schemeClr val="tx1"/>
                </a:solidFill>
                <a:latin typeface="Calibri" panose="020F0502020204030204" pitchFamily="34" charset="0"/>
                <a:cs typeface="Calibri" panose="020F0502020204030204" pitchFamily="34" charset="0"/>
              </a:rPr>
              <a:t>DCS Enhancement</a:t>
            </a:r>
          </a:p>
        </p:txBody>
      </p:sp>
    </p:spTree>
    <p:extLst>
      <p:ext uri="{BB962C8B-B14F-4D97-AF65-F5344CB8AC3E}">
        <p14:creationId xmlns:p14="http://schemas.microsoft.com/office/powerpoint/2010/main" val="179391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3145357"/>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Sources of illumination</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4407" y="3554637"/>
            <a:ext cx="2798234" cy="209537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7035" y="460634"/>
            <a:ext cx="3212978" cy="1362999"/>
          </a:xfrm>
          <a:prstGeom prst="rect">
            <a:avLst/>
          </a:prstGeom>
        </p:spPr>
      </p:pic>
      <p:sp>
        <p:nvSpPr>
          <p:cNvPr id="13" name="TextBox 4"/>
          <p:cNvSpPr txBox="1"/>
          <p:nvPr/>
        </p:nvSpPr>
        <p:spPr>
          <a:xfrm>
            <a:off x="6803213" y="1988436"/>
            <a:ext cx="6308983" cy="51398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y-GB" sz="2800" b="1" dirty="0">
                <a:latin typeface="Calibri" panose="020F0502020204030204" pitchFamily="34" charset="0"/>
              </a:rPr>
              <a:t>Forensic Light Source (FLS)</a:t>
            </a:r>
          </a:p>
          <a:p>
            <a:r>
              <a:rPr lang="cy-GB" sz="2800" dirty="0">
                <a:latin typeface="Calibri" panose="020F0502020204030204" pitchFamily="34" charset="0"/>
              </a:rPr>
              <a:t>Continuous 400-1000nm bandpass filtered illumination.</a:t>
            </a:r>
          </a:p>
          <a:p>
            <a:endParaRPr lang="cy-GB" sz="2600" dirty="0">
              <a:latin typeface="Calibri" panose="020F0502020204030204" pitchFamily="34" charset="0"/>
            </a:endParaRPr>
          </a:p>
          <a:p>
            <a:endParaRPr lang="cy-GB" sz="2600" dirty="0">
              <a:latin typeface="Calibri" panose="020F0502020204030204" pitchFamily="34" charset="0"/>
            </a:endParaRPr>
          </a:p>
          <a:p>
            <a:endParaRPr lang="cy-GB" sz="2600" dirty="0">
              <a:latin typeface="Calibri" panose="020F0502020204030204" pitchFamily="34" charset="0"/>
            </a:endParaRPr>
          </a:p>
          <a:p>
            <a:endParaRPr lang="cy-GB" sz="2800" b="1" dirty="0">
              <a:latin typeface="Calibri" panose="020F0502020204030204" pitchFamily="34" charset="0"/>
            </a:endParaRPr>
          </a:p>
          <a:p>
            <a:endParaRPr lang="cy-GB" sz="2800" b="1" dirty="0">
              <a:latin typeface="Calibri" panose="020F0502020204030204" pitchFamily="34" charset="0"/>
            </a:endParaRPr>
          </a:p>
          <a:p>
            <a:endParaRPr lang="cy-GB" sz="2800" b="1" dirty="0">
              <a:latin typeface="Calibri" panose="020F0502020204030204" pitchFamily="34" charset="0"/>
            </a:endParaRPr>
          </a:p>
          <a:p>
            <a:r>
              <a:rPr lang="cy-GB" sz="2800" b="1" dirty="0">
                <a:latin typeface="Calibri" panose="020F0502020204030204" pitchFamily="34" charset="0"/>
              </a:rPr>
              <a:t>Halogen Light Source (Polytec)</a:t>
            </a:r>
          </a:p>
          <a:p>
            <a:r>
              <a:rPr lang="cy-GB" sz="2800" dirty="0">
                <a:latin typeface="Calibri" panose="020F0502020204030204" pitchFamily="34" charset="0"/>
              </a:rPr>
              <a:t>Intense 150W illumination</a:t>
            </a:r>
          </a:p>
          <a:p>
            <a:endParaRPr lang="cy-GB" sz="2600" dirty="0">
              <a:latin typeface="Calibri" panose="020F0502020204030204" pitchFamily="34" charset="0"/>
            </a:endParaRPr>
          </a:p>
        </p:txBody>
      </p:sp>
    </p:spTree>
    <p:extLst>
      <p:ext uri="{BB962C8B-B14F-4D97-AF65-F5344CB8AC3E}">
        <p14:creationId xmlns:p14="http://schemas.microsoft.com/office/powerpoint/2010/main" val="283052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1679415"/>
            <a:ext cx="8229600" cy="1000108"/>
          </a:xfrm>
          <a:prstGeom prst="rect">
            <a:avLst/>
          </a:prstGeom>
        </p:spPr>
        <p:txBody>
          <a:bodyPr>
            <a:normAutofit fontScale="97500"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Understanding </a:t>
            </a:r>
          </a:p>
          <a:p>
            <a:r>
              <a:rPr lang="en-GB" b="1" spc="300" dirty="0">
                <a:solidFill>
                  <a:schemeClr val="tx1"/>
                </a:solidFill>
                <a:effectLst>
                  <a:glow rad="38100">
                    <a:schemeClr val="bg1">
                      <a:lumMod val="65000"/>
                      <a:lumOff val="35000"/>
                      <a:alpha val="40000"/>
                    </a:schemeClr>
                  </a:glow>
                </a:effectLst>
                <a:cs typeface="Calibri" panose="020F0502020204030204" pitchFamily="34" charset="0"/>
              </a:rPr>
              <a:t>white balance	</a:t>
            </a:r>
          </a:p>
        </p:txBody>
      </p:sp>
      <p:sp>
        <p:nvSpPr>
          <p:cNvPr id="20" name="Rectangle 3"/>
          <p:cNvSpPr txBox="1">
            <a:spLocks noChangeArrowheads="1"/>
          </p:cNvSpPr>
          <p:nvPr/>
        </p:nvSpPr>
        <p:spPr>
          <a:xfrm>
            <a:off x="359794" y="2940780"/>
            <a:ext cx="5736205"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fontAlgn="base">
              <a:spcBef>
                <a:spcPct val="0"/>
              </a:spcBef>
              <a:spcAft>
                <a:spcPct val="0"/>
              </a:spcAft>
            </a:pPr>
            <a:r>
              <a:rPr lang="en-GB" sz="2800" dirty="0">
                <a:latin typeface="Calibri" panose="020F0502020204030204" pitchFamily="34" charset="0"/>
                <a:cs typeface="Calibri" panose="020F0502020204030204" pitchFamily="34" charset="0"/>
              </a:rPr>
              <a:t>White balance (WB) is the process of removing unrealistic colour casts, so that objects which appear white in person are rendered white in your photo. </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pic>
        <p:nvPicPr>
          <p:cNvPr id="5" name="Picture 2" descr="Example of an incorrect white bala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5999" y="235516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xample with corrected white bala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1511" y="2362990"/>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1"/>
          <p:cNvSpPr/>
          <p:nvPr/>
        </p:nvSpPr>
        <p:spPr>
          <a:xfrm>
            <a:off x="8237781" y="3183765"/>
            <a:ext cx="122413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095999" y="5248482"/>
            <a:ext cx="5921829" cy="1815882"/>
          </a:xfrm>
          <a:prstGeom prst="rect">
            <a:avLst/>
          </a:prstGeom>
          <a:noFill/>
        </p:spPr>
        <p:txBody>
          <a:bodyPr wrap="square" rtlCol="0">
            <a:spAutoFit/>
          </a:bodyPr>
          <a:lstStyle/>
          <a:p>
            <a:pPr algn="ctr"/>
            <a:r>
              <a:rPr lang="en-US" sz="2800" dirty="0">
                <a:solidFill>
                  <a:srgbClr val="FFFF00"/>
                </a:solidFill>
                <a:latin typeface="Calibri" panose="020F0502020204030204" pitchFamily="34" charset="0"/>
                <a:ea typeface="Verdana" pitchFamily="34" charset="0"/>
                <a:cs typeface="Calibri" panose="020F0502020204030204" pitchFamily="34" charset="0"/>
              </a:rPr>
              <a:t>Correcting in camera/software – effects the captured data only, change the </a:t>
            </a:r>
            <a:r>
              <a:rPr lang="en-US" sz="2800" dirty="0" err="1">
                <a:solidFill>
                  <a:srgbClr val="FFFF00"/>
                </a:solidFill>
                <a:latin typeface="Calibri" panose="020F0502020204030204" pitchFamily="34" charset="0"/>
                <a:ea typeface="Verdana" pitchFamily="34" charset="0"/>
                <a:cs typeface="Calibri" panose="020F0502020204030204" pitchFamily="34" charset="0"/>
              </a:rPr>
              <a:t>colour</a:t>
            </a:r>
            <a:r>
              <a:rPr lang="en-US" sz="2800" dirty="0">
                <a:solidFill>
                  <a:srgbClr val="FFFF00"/>
                </a:solidFill>
                <a:latin typeface="Calibri" panose="020F0502020204030204" pitchFamily="34" charset="0"/>
                <a:ea typeface="Verdana" pitchFamily="34" charset="0"/>
                <a:cs typeface="Calibri" panose="020F0502020204030204" pitchFamily="34" charset="0"/>
              </a:rPr>
              <a:t> of your light first</a:t>
            </a:r>
          </a:p>
          <a:p>
            <a:endParaRPr lang="en-GB" sz="2800" dirty="0"/>
          </a:p>
        </p:txBody>
      </p:sp>
    </p:spTree>
    <p:extLst>
      <p:ext uri="{BB962C8B-B14F-4D97-AF65-F5344CB8AC3E}">
        <p14:creationId xmlns:p14="http://schemas.microsoft.com/office/powerpoint/2010/main" val="354153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16794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Colour  Theory - Additive</a:t>
            </a:r>
          </a:p>
        </p:txBody>
      </p:sp>
      <p:sp>
        <p:nvSpPr>
          <p:cNvPr id="4" name="Rectangle 3"/>
          <p:cNvSpPr txBox="1">
            <a:spLocks noChangeArrowheads="1"/>
          </p:cNvSpPr>
          <p:nvPr/>
        </p:nvSpPr>
        <p:spPr>
          <a:xfrm>
            <a:off x="225547" y="2992678"/>
            <a:ext cx="7125554"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566928" indent="-457200">
              <a:spcBef>
                <a:spcPts val="400"/>
              </a:spcBef>
              <a:buClr>
                <a:schemeClr val="accent1"/>
              </a:buClr>
              <a:buSzPct val="68000"/>
              <a:buFont typeface="Arial" panose="020B0604020202020204" pitchFamily="34" charset="0"/>
              <a:buChar char="•"/>
              <a:defRPr/>
            </a:pPr>
            <a:r>
              <a:rPr lang="en-US" sz="2700" dirty="0">
                <a:solidFill>
                  <a:schemeClr val="tx1"/>
                </a:solidFill>
                <a:latin typeface="Calibri" panose="020F0502020204030204" pitchFamily="34" charset="0"/>
              </a:rPr>
              <a:t>Light mixes together in an additive process </a:t>
            </a:r>
          </a:p>
          <a:p>
            <a:pPr marL="566928" indent="-457200">
              <a:spcBef>
                <a:spcPts val="400"/>
              </a:spcBef>
              <a:buClr>
                <a:schemeClr val="accent1"/>
              </a:buClr>
              <a:buSzPct val="68000"/>
              <a:buFont typeface="Arial" panose="020B0604020202020204" pitchFamily="34" charset="0"/>
              <a:buChar char="•"/>
              <a:defRPr/>
            </a:pPr>
            <a:r>
              <a:rPr lang="en-US" sz="2700" dirty="0">
                <a:solidFill>
                  <a:schemeClr val="tx1"/>
                </a:solidFill>
                <a:latin typeface="Calibri" panose="020F0502020204030204" pitchFamily="34" charset="0"/>
              </a:rPr>
              <a:t>Primary colors are </a:t>
            </a:r>
            <a:r>
              <a:rPr lang="en-US" sz="2700" b="1" dirty="0">
                <a:solidFill>
                  <a:srgbClr val="FF0000"/>
                </a:solidFill>
                <a:latin typeface="Calibri" panose="020F0502020204030204" pitchFamily="34" charset="0"/>
              </a:rPr>
              <a:t>red</a:t>
            </a:r>
            <a:r>
              <a:rPr lang="en-US" sz="2700" b="1" dirty="0">
                <a:solidFill>
                  <a:schemeClr val="tx1"/>
                </a:solidFill>
                <a:latin typeface="Calibri" panose="020F0502020204030204" pitchFamily="34" charset="0"/>
              </a:rPr>
              <a:t> – </a:t>
            </a:r>
            <a:r>
              <a:rPr lang="en-US" sz="2700" b="1" dirty="0">
                <a:solidFill>
                  <a:srgbClr val="00B050"/>
                </a:solidFill>
                <a:latin typeface="Calibri" panose="020F0502020204030204" pitchFamily="34" charset="0"/>
              </a:rPr>
              <a:t>green</a:t>
            </a:r>
            <a:r>
              <a:rPr lang="en-US" sz="2700" b="1" dirty="0">
                <a:solidFill>
                  <a:schemeClr val="tx1"/>
                </a:solidFill>
                <a:latin typeface="Calibri" panose="020F0502020204030204" pitchFamily="34" charset="0"/>
              </a:rPr>
              <a:t> – </a:t>
            </a:r>
            <a:r>
              <a:rPr lang="en-US" sz="2700" b="1" dirty="0">
                <a:solidFill>
                  <a:srgbClr val="00B0F0"/>
                </a:solidFill>
                <a:latin typeface="Calibri" panose="020F0502020204030204" pitchFamily="34" charset="0"/>
              </a:rPr>
              <a:t>blue</a:t>
            </a:r>
            <a:r>
              <a:rPr lang="en-US" sz="2700" b="1" dirty="0">
                <a:solidFill>
                  <a:schemeClr val="tx1"/>
                </a:solidFill>
                <a:latin typeface="Calibri" panose="020F0502020204030204" pitchFamily="34" charset="0"/>
              </a:rPr>
              <a:t> </a:t>
            </a:r>
          </a:p>
          <a:p>
            <a:pPr marL="566928" indent="-457200">
              <a:spcBef>
                <a:spcPts val="400"/>
              </a:spcBef>
              <a:buClr>
                <a:schemeClr val="accent1"/>
              </a:buClr>
              <a:buSzPct val="68000"/>
              <a:buFont typeface="Arial" panose="020B0604020202020204" pitchFamily="34" charset="0"/>
              <a:buChar char="•"/>
              <a:defRPr/>
            </a:pPr>
            <a:r>
              <a:rPr lang="en-US" sz="2700" dirty="0">
                <a:solidFill>
                  <a:schemeClr val="tx1"/>
                </a:solidFill>
                <a:latin typeface="Calibri" panose="020F0502020204030204" pitchFamily="34" charset="0"/>
              </a:rPr>
              <a:t>An overlap of RGB yields white or all colors together</a:t>
            </a:r>
          </a:p>
        </p:txBody>
      </p:sp>
      <p:sp>
        <p:nvSpPr>
          <p:cNvPr id="57" name="Freeform 56"/>
          <p:cNvSpPr/>
          <p:nvPr/>
        </p:nvSpPr>
        <p:spPr>
          <a:xfrm>
            <a:off x="8039100" y="2565400"/>
            <a:ext cx="1231900" cy="1358072"/>
          </a:xfrm>
          <a:custGeom>
            <a:avLst/>
            <a:gdLst>
              <a:gd name="connsiteX0" fmla="*/ 550295 w 1231900"/>
              <a:gd name="connsiteY0" fmla="*/ 0 h 1358072"/>
              <a:gd name="connsiteX1" fmla="*/ 1137492 w 1231900"/>
              <a:gd name="connsiteY1" fmla="*/ 148684 h 1358072"/>
              <a:gd name="connsiteX2" fmla="*/ 1231900 w 1231900"/>
              <a:gd name="connsiteY2" fmla="*/ 206038 h 1358072"/>
              <a:gd name="connsiteX3" fmla="*/ 1224738 w 1231900"/>
              <a:gd name="connsiteY3" fmla="*/ 210389 h 1358072"/>
              <a:gd name="connsiteX4" fmla="*/ 681605 w 1231900"/>
              <a:gd name="connsiteY4" fmla="*/ 1231900 h 1358072"/>
              <a:gd name="connsiteX5" fmla="*/ 687965 w 1231900"/>
              <a:gd name="connsiteY5" fmla="*/ 1357855 h 1358072"/>
              <a:gd name="connsiteX6" fmla="*/ 687998 w 1231900"/>
              <a:gd name="connsiteY6" fmla="*/ 1358072 h 1358072"/>
              <a:gd name="connsiteX7" fmla="*/ 644703 w 1231900"/>
              <a:gd name="connsiteY7" fmla="*/ 1337216 h 1358072"/>
              <a:gd name="connsiteX8" fmla="*/ 0 w 1231900"/>
              <a:gd name="connsiteY8" fmla="*/ 254000 h 1358072"/>
              <a:gd name="connsiteX9" fmla="*/ 6360 w 1231900"/>
              <a:gd name="connsiteY9" fmla="*/ 128045 h 1358072"/>
              <a:gd name="connsiteX10" fmla="*/ 6393 w 1231900"/>
              <a:gd name="connsiteY10" fmla="*/ 127828 h 1358072"/>
              <a:gd name="connsiteX11" fmla="*/ 70784 w 1231900"/>
              <a:gd name="connsiteY11" fmla="*/ 96809 h 1358072"/>
              <a:gd name="connsiteX12" fmla="*/ 550295 w 1231900"/>
              <a:gd name="connsiteY12" fmla="*/ 0 h 13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1900" h="1358072">
                <a:moveTo>
                  <a:pt x="550295" y="0"/>
                </a:moveTo>
                <a:cubicBezTo>
                  <a:pt x="762908" y="0"/>
                  <a:pt x="962940" y="53861"/>
                  <a:pt x="1137492" y="148684"/>
                </a:cubicBezTo>
                <a:lnTo>
                  <a:pt x="1231900" y="206038"/>
                </a:lnTo>
                <a:lnTo>
                  <a:pt x="1224738" y="210389"/>
                </a:lnTo>
                <a:cubicBezTo>
                  <a:pt x="897050" y="431770"/>
                  <a:pt x="681605" y="806675"/>
                  <a:pt x="681605" y="1231900"/>
                </a:cubicBezTo>
                <a:cubicBezTo>
                  <a:pt x="681605" y="1274423"/>
                  <a:pt x="683759" y="1316442"/>
                  <a:pt x="687965" y="1357855"/>
                </a:cubicBezTo>
                <a:lnTo>
                  <a:pt x="687998" y="1358072"/>
                </a:lnTo>
                <a:lnTo>
                  <a:pt x="644703" y="1337216"/>
                </a:lnTo>
                <a:cubicBezTo>
                  <a:pt x="260689" y="1128608"/>
                  <a:pt x="0" y="721748"/>
                  <a:pt x="0" y="254000"/>
                </a:cubicBezTo>
                <a:cubicBezTo>
                  <a:pt x="0" y="211478"/>
                  <a:pt x="2155" y="169458"/>
                  <a:pt x="6360" y="128045"/>
                </a:cubicBezTo>
                <a:lnTo>
                  <a:pt x="6393" y="127828"/>
                </a:lnTo>
                <a:lnTo>
                  <a:pt x="70784" y="96809"/>
                </a:lnTo>
                <a:cubicBezTo>
                  <a:pt x="218166" y="34471"/>
                  <a:pt x="380205" y="0"/>
                  <a:pt x="550295" y="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6" name="Freeform 55"/>
          <p:cNvSpPr/>
          <p:nvPr/>
        </p:nvSpPr>
        <p:spPr>
          <a:xfrm>
            <a:off x="9271000" y="2565400"/>
            <a:ext cx="1231900" cy="1358072"/>
          </a:xfrm>
          <a:custGeom>
            <a:avLst/>
            <a:gdLst>
              <a:gd name="connsiteX0" fmla="*/ 681605 w 1231900"/>
              <a:gd name="connsiteY0" fmla="*/ 0 h 1358072"/>
              <a:gd name="connsiteX1" fmla="*/ 1161116 w 1231900"/>
              <a:gd name="connsiteY1" fmla="*/ 96809 h 1358072"/>
              <a:gd name="connsiteX2" fmla="*/ 1225507 w 1231900"/>
              <a:gd name="connsiteY2" fmla="*/ 127828 h 1358072"/>
              <a:gd name="connsiteX3" fmla="*/ 1225540 w 1231900"/>
              <a:gd name="connsiteY3" fmla="*/ 128045 h 1358072"/>
              <a:gd name="connsiteX4" fmla="*/ 1231900 w 1231900"/>
              <a:gd name="connsiteY4" fmla="*/ 254000 h 1358072"/>
              <a:gd name="connsiteX5" fmla="*/ 587197 w 1231900"/>
              <a:gd name="connsiteY5" fmla="*/ 1337216 h 1358072"/>
              <a:gd name="connsiteX6" fmla="*/ 543902 w 1231900"/>
              <a:gd name="connsiteY6" fmla="*/ 1358072 h 1358072"/>
              <a:gd name="connsiteX7" fmla="*/ 543935 w 1231900"/>
              <a:gd name="connsiteY7" fmla="*/ 1357855 h 1358072"/>
              <a:gd name="connsiteX8" fmla="*/ 550295 w 1231900"/>
              <a:gd name="connsiteY8" fmla="*/ 1231900 h 1358072"/>
              <a:gd name="connsiteX9" fmla="*/ 7162 w 1231900"/>
              <a:gd name="connsiteY9" fmla="*/ 210389 h 1358072"/>
              <a:gd name="connsiteX10" fmla="*/ 0 w 1231900"/>
              <a:gd name="connsiteY10" fmla="*/ 206038 h 1358072"/>
              <a:gd name="connsiteX11" fmla="*/ 94408 w 1231900"/>
              <a:gd name="connsiteY11" fmla="*/ 148684 h 1358072"/>
              <a:gd name="connsiteX12" fmla="*/ 681605 w 1231900"/>
              <a:gd name="connsiteY12" fmla="*/ 0 h 13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1900" h="1358072">
                <a:moveTo>
                  <a:pt x="681605" y="0"/>
                </a:moveTo>
                <a:cubicBezTo>
                  <a:pt x="851695" y="0"/>
                  <a:pt x="1013734" y="34471"/>
                  <a:pt x="1161116" y="96809"/>
                </a:cubicBezTo>
                <a:lnTo>
                  <a:pt x="1225507" y="127828"/>
                </a:lnTo>
                <a:lnTo>
                  <a:pt x="1225540" y="128045"/>
                </a:lnTo>
                <a:cubicBezTo>
                  <a:pt x="1229746" y="169458"/>
                  <a:pt x="1231900" y="211478"/>
                  <a:pt x="1231900" y="254000"/>
                </a:cubicBezTo>
                <a:cubicBezTo>
                  <a:pt x="1231900" y="721748"/>
                  <a:pt x="971211" y="1128608"/>
                  <a:pt x="587197" y="1337216"/>
                </a:cubicBezTo>
                <a:lnTo>
                  <a:pt x="543902" y="1358072"/>
                </a:lnTo>
                <a:lnTo>
                  <a:pt x="543935" y="1357855"/>
                </a:lnTo>
                <a:cubicBezTo>
                  <a:pt x="548141" y="1316442"/>
                  <a:pt x="550295" y="1274423"/>
                  <a:pt x="550295" y="1231900"/>
                </a:cubicBezTo>
                <a:cubicBezTo>
                  <a:pt x="550295" y="806675"/>
                  <a:pt x="334850" y="431770"/>
                  <a:pt x="7162" y="210389"/>
                </a:cubicBezTo>
                <a:lnTo>
                  <a:pt x="0" y="206038"/>
                </a:lnTo>
                <a:lnTo>
                  <a:pt x="94408" y="148684"/>
                </a:lnTo>
                <a:cubicBezTo>
                  <a:pt x="268960" y="53861"/>
                  <a:pt x="468992" y="0"/>
                  <a:pt x="681605" y="0"/>
                </a:cubicBezTo>
                <a:close/>
              </a:path>
            </a:pathLst>
          </a:custGeom>
          <a:solidFill>
            <a:srgbClr val="EC3E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5" name="Freeform 54"/>
          <p:cNvSpPr/>
          <p:nvPr/>
        </p:nvSpPr>
        <p:spPr>
          <a:xfrm>
            <a:off x="8727098" y="3923472"/>
            <a:ext cx="1087804" cy="899690"/>
          </a:xfrm>
          <a:custGeom>
            <a:avLst/>
            <a:gdLst>
              <a:gd name="connsiteX0" fmla="*/ 0 w 1087804"/>
              <a:gd name="connsiteY0" fmla="*/ 0 h 899690"/>
              <a:gd name="connsiteX1" fmla="*/ 64391 w 1087804"/>
              <a:gd name="connsiteY1" fmla="*/ 31019 h 899690"/>
              <a:gd name="connsiteX2" fmla="*/ 543902 w 1087804"/>
              <a:gd name="connsiteY2" fmla="*/ 127828 h 899690"/>
              <a:gd name="connsiteX3" fmla="*/ 1023413 w 1087804"/>
              <a:gd name="connsiteY3" fmla="*/ 31019 h 899690"/>
              <a:gd name="connsiteX4" fmla="*/ 1087804 w 1087804"/>
              <a:gd name="connsiteY4" fmla="*/ 0 h 899690"/>
              <a:gd name="connsiteX5" fmla="*/ 1069169 w 1087804"/>
              <a:gd name="connsiteY5" fmla="*/ 122099 h 899690"/>
              <a:gd name="connsiteX6" fmla="*/ 551064 w 1087804"/>
              <a:gd name="connsiteY6" fmla="*/ 895339 h 899690"/>
              <a:gd name="connsiteX7" fmla="*/ 543902 w 1087804"/>
              <a:gd name="connsiteY7" fmla="*/ 899690 h 899690"/>
              <a:gd name="connsiteX8" fmla="*/ 536740 w 1087804"/>
              <a:gd name="connsiteY8" fmla="*/ 895339 h 899690"/>
              <a:gd name="connsiteX9" fmla="*/ 18635 w 1087804"/>
              <a:gd name="connsiteY9" fmla="*/ 122099 h 899690"/>
              <a:gd name="connsiteX10" fmla="*/ 0 w 1087804"/>
              <a:gd name="connsiteY10" fmla="*/ 0 h 89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04" h="899690">
                <a:moveTo>
                  <a:pt x="0" y="0"/>
                </a:moveTo>
                <a:lnTo>
                  <a:pt x="64391" y="31019"/>
                </a:lnTo>
                <a:cubicBezTo>
                  <a:pt x="211773" y="93357"/>
                  <a:pt x="373812" y="127828"/>
                  <a:pt x="543902" y="127828"/>
                </a:cubicBezTo>
                <a:cubicBezTo>
                  <a:pt x="713992" y="127828"/>
                  <a:pt x="876031" y="93357"/>
                  <a:pt x="1023413" y="31019"/>
                </a:cubicBezTo>
                <a:lnTo>
                  <a:pt x="1087804" y="0"/>
                </a:lnTo>
                <a:lnTo>
                  <a:pt x="1069169" y="122099"/>
                </a:lnTo>
                <a:cubicBezTo>
                  <a:pt x="1003529" y="442874"/>
                  <a:pt x="813214" y="718234"/>
                  <a:pt x="551064" y="895339"/>
                </a:cubicBezTo>
                <a:lnTo>
                  <a:pt x="543902" y="899690"/>
                </a:lnTo>
                <a:lnTo>
                  <a:pt x="536740" y="895339"/>
                </a:lnTo>
                <a:cubicBezTo>
                  <a:pt x="274590" y="718234"/>
                  <a:pt x="84275" y="442874"/>
                  <a:pt x="18635" y="122099"/>
                </a:cubicBezTo>
                <a:lnTo>
                  <a:pt x="0" y="0"/>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4" name="Freeform 53"/>
          <p:cNvSpPr/>
          <p:nvPr/>
        </p:nvSpPr>
        <p:spPr>
          <a:xfrm>
            <a:off x="8045493" y="1587500"/>
            <a:ext cx="2451014" cy="1183938"/>
          </a:xfrm>
          <a:custGeom>
            <a:avLst/>
            <a:gdLst>
              <a:gd name="connsiteX0" fmla="*/ 1225507 w 2451014"/>
              <a:gd name="connsiteY0" fmla="*/ 0 h 1183938"/>
              <a:gd name="connsiteX1" fmla="*/ 2432379 w 2451014"/>
              <a:gd name="connsiteY1" fmla="*/ 983629 h 1183938"/>
              <a:gd name="connsiteX2" fmla="*/ 2451014 w 2451014"/>
              <a:gd name="connsiteY2" fmla="*/ 1105728 h 1183938"/>
              <a:gd name="connsiteX3" fmla="*/ 2386623 w 2451014"/>
              <a:gd name="connsiteY3" fmla="*/ 1074709 h 1183938"/>
              <a:gd name="connsiteX4" fmla="*/ 1907112 w 2451014"/>
              <a:gd name="connsiteY4" fmla="*/ 977900 h 1183938"/>
              <a:gd name="connsiteX5" fmla="*/ 1319915 w 2451014"/>
              <a:gd name="connsiteY5" fmla="*/ 1126584 h 1183938"/>
              <a:gd name="connsiteX6" fmla="*/ 1225507 w 2451014"/>
              <a:gd name="connsiteY6" fmla="*/ 1183938 h 1183938"/>
              <a:gd name="connsiteX7" fmla="*/ 1131099 w 2451014"/>
              <a:gd name="connsiteY7" fmla="*/ 1126584 h 1183938"/>
              <a:gd name="connsiteX8" fmla="*/ 543902 w 2451014"/>
              <a:gd name="connsiteY8" fmla="*/ 977900 h 1183938"/>
              <a:gd name="connsiteX9" fmla="*/ 64391 w 2451014"/>
              <a:gd name="connsiteY9" fmla="*/ 1074709 h 1183938"/>
              <a:gd name="connsiteX10" fmla="*/ 0 w 2451014"/>
              <a:gd name="connsiteY10" fmla="*/ 1105728 h 1183938"/>
              <a:gd name="connsiteX11" fmla="*/ 18635 w 2451014"/>
              <a:gd name="connsiteY11" fmla="*/ 983629 h 1183938"/>
              <a:gd name="connsiteX12" fmla="*/ 1225507 w 2451014"/>
              <a:gd name="connsiteY12" fmla="*/ 0 h 118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014" h="1183938">
                <a:moveTo>
                  <a:pt x="1225507" y="0"/>
                </a:moveTo>
                <a:cubicBezTo>
                  <a:pt x="1820822" y="0"/>
                  <a:pt x="2317509" y="422273"/>
                  <a:pt x="2432379" y="983629"/>
                </a:cubicBezTo>
                <a:lnTo>
                  <a:pt x="2451014" y="1105728"/>
                </a:lnTo>
                <a:lnTo>
                  <a:pt x="2386623" y="1074709"/>
                </a:lnTo>
                <a:cubicBezTo>
                  <a:pt x="2239241" y="1012371"/>
                  <a:pt x="2077202" y="977900"/>
                  <a:pt x="1907112" y="977900"/>
                </a:cubicBezTo>
                <a:cubicBezTo>
                  <a:pt x="1694499" y="977900"/>
                  <a:pt x="1494467" y="1031761"/>
                  <a:pt x="1319915" y="1126584"/>
                </a:cubicBezTo>
                <a:lnTo>
                  <a:pt x="1225507" y="1183938"/>
                </a:lnTo>
                <a:lnTo>
                  <a:pt x="1131099" y="1126584"/>
                </a:lnTo>
                <a:cubicBezTo>
                  <a:pt x="956547" y="1031761"/>
                  <a:pt x="756515" y="977900"/>
                  <a:pt x="543902" y="977900"/>
                </a:cubicBezTo>
                <a:cubicBezTo>
                  <a:pt x="373812" y="977900"/>
                  <a:pt x="211773" y="1012371"/>
                  <a:pt x="64391" y="1074709"/>
                </a:cubicBezTo>
                <a:lnTo>
                  <a:pt x="0" y="1105728"/>
                </a:lnTo>
                <a:lnTo>
                  <a:pt x="18635" y="983629"/>
                </a:lnTo>
                <a:cubicBezTo>
                  <a:pt x="133505" y="422273"/>
                  <a:pt x="630192" y="0"/>
                  <a:pt x="1225507" y="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rPr>
              <a:t>R</a:t>
            </a:r>
          </a:p>
        </p:txBody>
      </p:sp>
      <p:sp>
        <p:nvSpPr>
          <p:cNvPr id="53" name="Freeform 52"/>
          <p:cNvSpPr/>
          <p:nvPr/>
        </p:nvSpPr>
        <p:spPr>
          <a:xfrm>
            <a:off x="7357496" y="2693228"/>
            <a:ext cx="1913505" cy="2335972"/>
          </a:xfrm>
          <a:custGeom>
            <a:avLst/>
            <a:gdLst>
              <a:gd name="connsiteX0" fmla="*/ 687998 w 1913505"/>
              <a:gd name="connsiteY0" fmla="*/ 0 h 2335972"/>
              <a:gd name="connsiteX1" fmla="*/ 687965 w 1913505"/>
              <a:gd name="connsiteY1" fmla="*/ 217 h 2335972"/>
              <a:gd name="connsiteX2" fmla="*/ 681605 w 1913505"/>
              <a:gd name="connsiteY2" fmla="*/ 126172 h 2335972"/>
              <a:gd name="connsiteX3" fmla="*/ 1326308 w 1913505"/>
              <a:gd name="connsiteY3" fmla="*/ 1209388 h 2335972"/>
              <a:gd name="connsiteX4" fmla="*/ 1369603 w 1913505"/>
              <a:gd name="connsiteY4" fmla="*/ 1230244 h 2335972"/>
              <a:gd name="connsiteX5" fmla="*/ 1388238 w 1913505"/>
              <a:gd name="connsiteY5" fmla="*/ 1352343 h 2335972"/>
              <a:gd name="connsiteX6" fmla="*/ 1906343 w 1913505"/>
              <a:gd name="connsiteY6" fmla="*/ 2125583 h 2335972"/>
              <a:gd name="connsiteX7" fmla="*/ 1913505 w 1913505"/>
              <a:gd name="connsiteY7" fmla="*/ 2129934 h 2335972"/>
              <a:gd name="connsiteX8" fmla="*/ 1819097 w 1913505"/>
              <a:gd name="connsiteY8" fmla="*/ 2187288 h 2335972"/>
              <a:gd name="connsiteX9" fmla="*/ 1231900 w 1913505"/>
              <a:gd name="connsiteY9" fmla="*/ 2335972 h 2335972"/>
              <a:gd name="connsiteX10" fmla="*/ 0 w 1913505"/>
              <a:gd name="connsiteY10" fmla="*/ 1104072 h 2335972"/>
              <a:gd name="connsiteX11" fmla="*/ 644703 w 1913505"/>
              <a:gd name="connsiteY11" fmla="*/ 20856 h 2335972"/>
              <a:gd name="connsiteX12" fmla="*/ 687998 w 1913505"/>
              <a:gd name="connsiteY12" fmla="*/ 0 h 233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3505" h="2335972">
                <a:moveTo>
                  <a:pt x="687998" y="0"/>
                </a:moveTo>
                <a:lnTo>
                  <a:pt x="687965" y="217"/>
                </a:lnTo>
                <a:cubicBezTo>
                  <a:pt x="683760" y="41630"/>
                  <a:pt x="681605" y="83650"/>
                  <a:pt x="681605" y="126172"/>
                </a:cubicBezTo>
                <a:cubicBezTo>
                  <a:pt x="681605" y="593920"/>
                  <a:pt x="942294" y="1000780"/>
                  <a:pt x="1326308" y="1209388"/>
                </a:cubicBezTo>
                <a:lnTo>
                  <a:pt x="1369603" y="1230244"/>
                </a:lnTo>
                <a:lnTo>
                  <a:pt x="1388238" y="1352343"/>
                </a:lnTo>
                <a:cubicBezTo>
                  <a:pt x="1453878" y="1673118"/>
                  <a:pt x="1644193" y="1948478"/>
                  <a:pt x="1906343" y="2125583"/>
                </a:cubicBezTo>
                <a:lnTo>
                  <a:pt x="1913505" y="2129934"/>
                </a:lnTo>
                <a:lnTo>
                  <a:pt x="1819097" y="2187288"/>
                </a:lnTo>
                <a:cubicBezTo>
                  <a:pt x="1644545" y="2282111"/>
                  <a:pt x="1444513" y="2335972"/>
                  <a:pt x="1231900" y="2335972"/>
                </a:cubicBezTo>
                <a:cubicBezTo>
                  <a:pt x="551540" y="2335972"/>
                  <a:pt x="0" y="1784432"/>
                  <a:pt x="0" y="1104072"/>
                </a:cubicBezTo>
                <a:cubicBezTo>
                  <a:pt x="0" y="636325"/>
                  <a:pt x="260689" y="229465"/>
                  <a:pt x="644703" y="20856"/>
                </a:cubicBezTo>
                <a:lnTo>
                  <a:pt x="687998"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b="1" dirty="0">
                <a:latin typeface="Calibri" panose="020F0502020204030204" pitchFamily="34" charset="0"/>
              </a:rPr>
              <a:t>		G</a:t>
            </a:r>
          </a:p>
          <a:p>
            <a:endParaRPr lang="en-GB" sz="2400" b="1" dirty="0">
              <a:latin typeface="Calibri" panose="020F0502020204030204" pitchFamily="34" charset="0"/>
            </a:endParaRPr>
          </a:p>
        </p:txBody>
      </p:sp>
      <p:sp>
        <p:nvSpPr>
          <p:cNvPr id="52" name="Freeform 51"/>
          <p:cNvSpPr/>
          <p:nvPr/>
        </p:nvSpPr>
        <p:spPr>
          <a:xfrm>
            <a:off x="9271001" y="2693228"/>
            <a:ext cx="1913505" cy="2335972"/>
          </a:xfrm>
          <a:custGeom>
            <a:avLst/>
            <a:gdLst>
              <a:gd name="connsiteX0" fmla="*/ 1225507 w 1913505"/>
              <a:gd name="connsiteY0" fmla="*/ 0 h 2335972"/>
              <a:gd name="connsiteX1" fmla="*/ 1268802 w 1913505"/>
              <a:gd name="connsiteY1" fmla="*/ 20856 h 2335972"/>
              <a:gd name="connsiteX2" fmla="*/ 1913505 w 1913505"/>
              <a:gd name="connsiteY2" fmla="*/ 1104072 h 2335972"/>
              <a:gd name="connsiteX3" fmla="*/ 681605 w 1913505"/>
              <a:gd name="connsiteY3" fmla="*/ 2335972 h 2335972"/>
              <a:gd name="connsiteX4" fmla="*/ 94408 w 1913505"/>
              <a:gd name="connsiteY4" fmla="*/ 2187288 h 2335972"/>
              <a:gd name="connsiteX5" fmla="*/ 0 w 1913505"/>
              <a:gd name="connsiteY5" fmla="*/ 2129934 h 2335972"/>
              <a:gd name="connsiteX6" fmla="*/ 7162 w 1913505"/>
              <a:gd name="connsiteY6" fmla="*/ 2125583 h 2335972"/>
              <a:gd name="connsiteX7" fmla="*/ 525267 w 1913505"/>
              <a:gd name="connsiteY7" fmla="*/ 1352343 h 2335972"/>
              <a:gd name="connsiteX8" fmla="*/ 543902 w 1913505"/>
              <a:gd name="connsiteY8" fmla="*/ 1230244 h 2335972"/>
              <a:gd name="connsiteX9" fmla="*/ 587197 w 1913505"/>
              <a:gd name="connsiteY9" fmla="*/ 1209388 h 2335972"/>
              <a:gd name="connsiteX10" fmla="*/ 1231900 w 1913505"/>
              <a:gd name="connsiteY10" fmla="*/ 126172 h 2335972"/>
              <a:gd name="connsiteX11" fmla="*/ 1225540 w 1913505"/>
              <a:gd name="connsiteY11" fmla="*/ 217 h 2335972"/>
              <a:gd name="connsiteX12" fmla="*/ 1225507 w 1913505"/>
              <a:gd name="connsiteY12" fmla="*/ 0 h 233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3505" h="2335972">
                <a:moveTo>
                  <a:pt x="1225507" y="0"/>
                </a:moveTo>
                <a:lnTo>
                  <a:pt x="1268802" y="20856"/>
                </a:lnTo>
                <a:cubicBezTo>
                  <a:pt x="1652816" y="229465"/>
                  <a:pt x="1913505" y="636325"/>
                  <a:pt x="1913505" y="1104072"/>
                </a:cubicBezTo>
                <a:cubicBezTo>
                  <a:pt x="1913505" y="1784432"/>
                  <a:pt x="1361965" y="2335972"/>
                  <a:pt x="681605" y="2335972"/>
                </a:cubicBezTo>
                <a:cubicBezTo>
                  <a:pt x="468992" y="2335972"/>
                  <a:pt x="268960" y="2282111"/>
                  <a:pt x="94408" y="2187288"/>
                </a:cubicBezTo>
                <a:lnTo>
                  <a:pt x="0" y="2129934"/>
                </a:lnTo>
                <a:lnTo>
                  <a:pt x="7162" y="2125583"/>
                </a:lnTo>
                <a:cubicBezTo>
                  <a:pt x="269312" y="1948478"/>
                  <a:pt x="459627" y="1673118"/>
                  <a:pt x="525267" y="1352343"/>
                </a:cubicBezTo>
                <a:lnTo>
                  <a:pt x="543902" y="1230244"/>
                </a:lnTo>
                <a:lnTo>
                  <a:pt x="587197" y="1209388"/>
                </a:lnTo>
                <a:cubicBezTo>
                  <a:pt x="971211" y="1000780"/>
                  <a:pt x="1231900" y="593920"/>
                  <a:pt x="1231900" y="126172"/>
                </a:cubicBezTo>
                <a:cubicBezTo>
                  <a:pt x="1231900" y="83650"/>
                  <a:pt x="1229746" y="41630"/>
                  <a:pt x="1225540" y="217"/>
                </a:cubicBezTo>
                <a:lnTo>
                  <a:pt x="1225507"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400" b="1" dirty="0">
                <a:latin typeface="Calibri" panose="020F0502020204030204" pitchFamily="34" charset="0"/>
              </a:rPr>
              <a:t>B		</a:t>
            </a:r>
          </a:p>
          <a:p>
            <a:pPr algn="r"/>
            <a:endParaRPr lang="en-GB" sz="2400" b="1" dirty="0">
              <a:latin typeface="Calibri" panose="020F0502020204030204" pitchFamily="34" charset="0"/>
            </a:endParaRPr>
          </a:p>
        </p:txBody>
      </p:sp>
      <p:sp>
        <p:nvSpPr>
          <p:cNvPr id="51" name="Freeform 50"/>
          <p:cNvSpPr/>
          <p:nvPr/>
        </p:nvSpPr>
        <p:spPr>
          <a:xfrm>
            <a:off x="8720705" y="2771438"/>
            <a:ext cx="1100590" cy="1279862"/>
          </a:xfrm>
          <a:custGeom>
            <a:avLst/>
            <a:gdLst>
              <a:gd name="connsiteX0" fmla="*/ 550295 w 1100590"/>
              <a:gd name="connsiteY0" fmla="*/ 0 h 1279862"/>
              <a:gd name="connsiteX1" fmla="*/ 557457 w 1100590"/>
              <a:gd name="connsiteY1" fmla="*/ 4351 h 1279862"/>
              <a:gd name="connsiteX2" fmla="*/ 1100590 w 1100590"/>
              <a:gd name="connsiteY2" fmla="*/ 1025862 h 1279862"/>
              <a:gd name="connsiteX3" fmla="*/ 1094230 w 1100590"/>
              <a:gd name="connsiteY3" fmla="*/ 1151817 h 1279862"/>
              <a:gd name="connsiteX4" fmla="*/ 1094197 w 1100590"/>
              <a:gd name="connsiteY4" fmla="*/ 1152034 h 1279862"/>
              <a:gd name="connsiteX5" fmla="*/ 1029806 w 1100590"/>
              <a:gd name="connsiteY5" fmla="*/ 1183053 h 1279862"/>
              <a:gd name="connsiteX6" fmla="*/ 550295 w 1100590"/>
              <a:gd name="connsiteY6" fmla="*/ 1279862 h 1279862"/>
              <a:gd name="connsiteX7" fmla="*/ 70784 w 1100590"/>
              <a:gd name="connsiteY7" fmla="*/ 1183053 h 1279862"/>
              <a:gd name="connsiteX8" fmla="*/ 6393 w 1100590"/>
              <a:gd name="connsiteY8" fmla="*/ 1152034 h 1279862"/>
              <a:gd name="connsiteX9" fmla="*/ 6360 w 1100590"/>
              <a:gd name="connsiteY9" fmla="*/ 1151817 h 1279862"/>
              <a:gd name="connsiteX10" fmla="*/ 0 w 1100590"/>
              <a:gd name="connsiteY10" fmla="*/ 1025862 h 1279862"/>
              <a:gd name="connsiteX11" fmla="*/ 543133 w 1100590"/>
              <a:gd name="connsiteY11" fmla="*/ 4351 h 1279862"/>
              <a:gd name="connsiteX12" fmla="*/ 550295 w 1100590"/>
              <a:gd name="connsiteY12" fmla="*/ 0 h 127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0590" h="1279862">
                <a:moveTo>
                  <a:pt x="550295" y="0"/>
                </a:moveTo>
                <a:lnTo>
                  <a:pt x="557457" y="4351"/>
                </a:lnTo>
                <a:cubicBezTo>
                  <a:pt x="885145" y="225732"/>
                  <a:pt x="1100590" y="600637"/>
                  <a:pt x="1100590" y="1025862"/>
                </a:cubicBezTo>
                <a:cubicBezTo>
                  <a:pt x="1100590" y="1068385"/>
                  <a:pt x="1098436" y="1110404"/>
                  <a:pt x="1094230" y="1151817"/>
                </a:cubicBezTo>
                <a:lnTo>
                  <a:pt x="1094197" y="1152034"/>
                </a:lnTo>
                <a:lnTo>
                  <a:pt x="1029806" y="1183053"/>
                </a:lnTo>
                <a:cubicBezTo>
                  <a:pt x="882424" y="1245391"/>
                  <a:pt x="720385" y="1279862"/>
                  <a:pt x="550295" y="1279862"/>
                </a:cubicBezTo>
                <a:cubicBezTo>
                  <a:pt x="380205" y="1279862"/>
                  <a:pt x="218166" y="1245391"/>
                  <a:pt x="70784" y="1183053"/>
                </a:cubicBezTo>
                <a:lnTo>
                  <a:pt x="6393" y="1152034"/>
                </a:lnTo>
                <a:lnTo>
                  <a:pt x="6360" y="1151817"/>
                </a:lnTo>
                <a:cubicBezTo>
                  <a:pt x="2154" y="1110404"/>
                  <a:pt x="0" y="1068385"/>
                  <a:pt x="0" y="1025862"/>
                </a:cubicBezTo>
                <a:cubicBezTo>
                  <a:pt x="0" y="600637"/>
                  <a:pt x="215445" y="225732"/>
                  <a:pt x="543133" y="4351"/>
                </a:cubicBezTo>
                <a:lnTo>
                  <a:pt x="550295"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Tree>
    <p:extLst>
      <p:ext uri="{BB962C8B-B14F-4D97-AF65-F5344CB8AC3E}">
        <p14:creationId xmlns:p14="http://schemas.microsoft.com/office/powerpoint/2010/main" val="67265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1214957"/>
            <a:ext cx="8229600" cy="1000108"/>
          </a:xfrm>
          <a:prstGeom prst="rect">
            <a:avLst/>
          </a:prstGeom>
        </p:spPr>
        <p:txBody>
          <a:bodyPr>
            <a:normAutofit fontScale="97500"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Understanding </a:t>
            </a:r>
          </a:p>
          <a:p>
            <a:r>
              <a:rPr lang="en-GB" b="1" spc="300" dirty="0">
                <a:solidFill>
                  <a:schemeClr val="tx1"/>
                </a:solidFill>
                <a:effectLst>
                  <a:glow rad="38100">
                    <a:schemeClr val="bg1">
                      <a:lumMod val="65000"/>
                      <a:lumOff val="35000"/>
                      <a:alpha val="40000"/>
                    </a:schemeClr>
                  </a:glow>
                </a:effectLst>
                <a:cs typeface="Calibri" panose="020F0502020204030204" pitchFamily="34" charset="0"/>
              </a:rPr>
              <a:t>white balance	</a:t>
            </a:r>
          </a:p>
        </p:txBody>
      </p:sp>
      <p:pic>
        <p:nvPicPr>
          <p:cNvPr id="9" name="Picture 2" descr="Image result for colour tempera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794" y="2859314"/>
            <a:ext cx="11568533" cy="2313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41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Workflow</a:t>
            </a:r>
          </a:p>
        </p:txBody>
      </p:sp>
      <p:sp>
        <p:nvSpPr>
          <p:cNvPr id="3" name="Rectangle 3"/>
          <p:cNvSpPr txBox="1">
            <a:spLocks noChangeArrowheads="1"/>
          </p:cNvSpPr>
          <p:nvPr/>
        </p:nvSpPr>
        <p:spPr>
          <a:xfrm>
            <a:off x="359793" y="2940779"/>
            <a:ext cx="8929349" cy="3126191"/>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r>
              <a:rPr lang="en-GB" sz="2800" b="1" dirty="0">
                <a:latin typeface="Calibri" panose="020F0502020204030204" pitchFamily="34" charset="0"/>
                <a:cs typeface="Calibri" panose="020F0502020204030204" pitchFamily="34" charset="0"/>
              </a:rPr>
              <a:t>Samples</a:t>
            </a:r>
          </a:p>
          <a:p>
            <a:pPr marL="285750" indent="-285750">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Single colour – use same or opposite colour to increase contrast</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Yellow, orange or red to increase contrast on same colour background – consider contrast in fingerprint.</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‘White light’ should be DAYLIGHT balanced</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0765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Angles of Light</a:t>
            </a:r>
          </a:p>
        </p:txBody>
      </p:sp>
      <p:sp>
        <p:nvSpPr>
          <p:cNvPr id="3" name="Rectangle 3"/>
          <p:cNvSpPr txBox="1">
            <a:spLocks noChangeArrowheads="1"/>
          </p:cNvSpPr>
          <p:nvPr/>
        </p:nvSpPr>
        <p:spPr>
          <a:xfrm>
            <a:off x="548479" y="2679523"/>
            <a:ext cx="9974378" cy="3242306"/>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285750" indent="-285750">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Textured surfaces, light from above with standard Ring Light – reduces texture – Ninhydrin.</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Raised fingerprints on smooth surfaces – use Darkfield Ring light - light from the sides</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Curved surfaces, light from the sides with goosenecks.</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Coaxial light on difficult to see surfaces</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6680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80" name="Group 6"/>
          <p:cNvGrpSpPr>
            <a:grpSpLocks/>
          </p:cNvGrpSpPr>
          <p:nvPr/>
        </p:nvGrpSpPr>
        <p:grpSpPr bwMode="auto">
          <a:xfrm>
            <a:off x="5566410" y="844392"/>
            <a:ext cx="6262688" cy="5178425"/>
            <a:chOff x="1202" y="935"/>
            <a:chExt cx="3945" cy="3262"/>
          </a:xfrm>
        </p:grpSpPr>
        <p:pic>
          <p:nvPicPr>
            <p:cNvPr id="14343" name="Picture 7" descr="p2"/>
            <p:cNvPicPr>
              <a:picLocks noChangeAspect="1" noChangeArrowheads="1"/>
            </p:cNvPicPr>
            <p:nvPr/>
          </p:nvPicPr>
          <p:blipFill>
            <a:blip r:embed="rId3"/>
            <a:srcRect/>
            <a:stretch>
              <a:fillRect/>
            </a:stretch>
          </p:blipFill>
          <p:spPr bwMode="auto">
            <a:xfrm>
              <a:off x="1202" y="2296"/>
              <a:ext cx="2978" cy="1851"/>
            </a:xfrm>
            <a:prstGeom prst="rect">
              <a:avLst/>
            </a:prstGeom>
            <a:noFill/>
            <a:effectLst>
              <a:outerShdw dist="35921" dir="2700000" algn="ctr" rotWithShape="0">
                <a:schemeClr val="tx2"/>
              </a:outerShdw>
            </a:effectLst>
          </p:spPr>
        </p:pic>
        <p:pic>
          <p:nvPicPr>
            <p:cNvPr id="14344" name="Picture 8" descr="p1"/>
            <p:cNvPicPr>
              <a:picLocks noChangeAspect="1" noChangeArrowheads="1"/>
            </p:cNvPicPr>
            <p:nvPr/>
          </p:nvPicPr>
          <p:blipFill>
            <a:blip r:embed="rId4"/>
            <a:srcRect/>
            <a:stretch>
              <a:fillRect/>
            </a:stretch>
          </p:blipFill>
          <p:spPr bwMode="auto">
            <a:xfrm>
              <a:off x="2880" y="935"/>
              <a:ext cx="2267" cy="1511"/>
            </a:xfrm>
            <a:prstGeom prst="rect">
              <a:avLst/>
            </a:prstGeom>
            <a:noFill/>
            <a:effectLst>
              <a:outerShdw dist="35921" dir="2700000" algn="ctr" rotWithShape="0">
                <a:schemeClr val="tx2"/>
              </a:outerShdw>
            </a:effectLst>
          </p:spPr>
        </p:pic>
        <p:sp>
          <p:nvSpPr>
            <p:cNvPr id="24583" name="Text Box 9"/>
            <p:cNvSpPr txBox="1">
              <a:spLocks noChangeArrowheads="1"/>
            </p:cNvSpPr>
            <p:nvPr/>
          </p:nvSpPr>
          <p:spPr bwMode="auto">
            <a:xfrm>
              <a:off x="3833" y="3793"/>
              <a:ext cx="771"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a:t>Dark-field Ring-light</a:t>
              </a:r>
            </a:p>
          </p:txBody>
        </p:sp>
      </p:grpSp>
      <p:sp>
        <p:nvSpPr>
          <p:cNvPr id="10" name="Title 1"/>
          <p:cNvSpPr txBox="1">
            <a:spLocks/>
          </p:cNvSpPr>
          <p:nvPr/>
        </p:nvSpPr>
        <p:spPr>
          <a:xfrm>
            <a:off x="613411" y="1034893"/>
            <a:ext cx="9905998" cy="1905000"/>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tx1"/>
                </a:solidFill>
              </a:rPr>
              <a:t>Dark Field Ring light</a:t>
            </a:r>
          </a:p>
        </p:txBody>
      </p:sp>
      <p:sp>
        <p:nvSpPr>
          <p:cNvPr id="11" name="Rectangle 3"/>
          <p:cNvSpPr txBox="1">
            <a:spLocks noChangeArrowheads="1"/>
          </p:cNvSpPr>
          <p:nvPr/>
        </p:nvSpPr>
        <p:spPr>
          <a:xfrm>
            <a:off x="548640" y="2375607"/>
            <a:ext cx="4734721" cy="2115997"/>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285750" indent="-285750">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Show detail by creating shadows</a:t>
            </a:r>
          </a:p>
        </p:txBody>
      </p:sp>
    </p:spTree>
    <p:extLst>
      <p:ext uri="{BB962C8B-B14F-4D97-AF65-F5344CB8AC3E}">
        <p14:creationId xmlns:p14="http://schemas.microsoft.com/office/powerpoint/2010/main" val="81386068"/>
      </p:ext>
    </p:extLst>
  </p:cSld>
  <p:clrMapOvr>
    <a:masterClrMapping/>
  </p:clrMapOvr>
  <p:transition advTm="3000">
    <p:dissolv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LiaoNingFushun 1.00.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860" y="570307"/>
            <a:ext cx="8178596" cy="5442148"/>
          </a:xfrm>
          <a:prstGeom prst="rect">
            <a:avLst/>
          </a:prstGeom>
          <a:ln w="38100" cap="sq">
            <a:noFill/>
            <a:prstDash val="solid"/>
            <a:miter lim="800000"/>
          </a:ln>
          <a:effectLst>
            <a:outerShdw blurRad="50800" dist="38100" dir="2700000" algn="tl" rotWithShape="0">
              <a:srgbClr val="000000">
                <a:alpha val="43000"/>
              </a:srgbClr>
            </a:outerShdw>
          </a:effectLst>
        </p:spPr>
      </p:pic>
      <p:sp useBgFill="1">
        <p:nvSpPr>
          <p:cNvPr id="5" name="Rectangle 4"/>
          <p:cNvSpPr/>
          <p:nvPr/>
        </p:nvSpPr>
        <p:spPr>
          <a:xfrm>
            <a:off x="881860" y="5545654"/>
            <a:ext cx="8286798" cy="466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b="1" dirty="0">
                <a:solidFill>
                  <a:schemeClr val="tx1"/>
                </a:solidFill>
                <a:latin typeface="Calibri" panose="020F0502020204030204" pitchFamily="34" charset="0"/>
                <a:cs typeface="Calibri" panose="020F0502020204030204" pitchFamily="34" charset="0"/>
              </a:rPr>
              <a:t>Blood 416nm absorption</a:t>
            </a:r>
          </a:p>
        </p:txBody>
      </p:sp>
      <p:pic>
        <p:nvPicPr>
          <p:cNvPr id="6" name="Picture 4" descr="43 tray 1"/>
          <p:cNvPicPr>
            <a:picLocks noChangeAspect="1" noChangeArrowheads="1"/>
          </p:cNvPicPr>
          <p:nvPr/>
        </p:nvPicPr>
        <p:blipFill>
          <a:blip r:embed="rId4" cstate="print"/>
          <a:srcRect/>
          <a:stretch>
            <a:fillRect/>
          </a:stretch>
        </p:blipFill>
        <p:spPr bwMode="auto">
          <a:xfrm>
            <a:off x="7985760" y="4091892"/>
            <a:ext cx="4039896" cy="2515463"/>
          </a:xfrm>
          <a:prstGeom prst="rect">
            <a:avLst/>
          </a:prstGeom>
          <a:ln>
            <a:noFill/>
          </a:ln>
          <a:effectLst>
            <a:softEdge rad="112500"/>
          </a:effectLst>
        </p:spPr>
      </p:pic>
    </p:spTree>
    <p:extLst>
      <p:ext uri="{BB962C8B-B14F-4D97-AF65-F5344CB8AC3E}">
        <p14:creationId xmlns:p14="http://schemas.microsoft.com/office/powerpoint/2010/main" val="125588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 name="Rectangle 4"/>
          <p:cNvSpPr/>
          <p:nvPr/>
        </p:nvSpPr>
        <p:spPr>
          <a:xfrm>
            <a:off x="1956556" y="5545654"/>
            <a:ext cx="8286798" cy="466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b="1" dirty="0">
                <a:solidFill>
                  <a:schemeClr val="tx1"/>
                </a:solidFill>
                <a:latin typeface="Calibri" panose="020F0502020204030204" pitchFamily="34" charset="0"/>
                <a:cs typeface="Calibri" panose="020F0502020204030204" pitchFamily="34" charset="0"/>
              </a:rPr>
              <a:t>Blood Blue Filters</a:t>
            </a:r>
          </a:p>
        </p:txBody>
      </p:sp>
      <p:pic>
        <p:nvPicPr>
          <p:cNvPr id="6" name="Picture 5" descr="LiaoNingFushun 3.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1505" y="517028"/>
            <a:ext cx="7558212" cy="5029336"/>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59851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LiaoNingFushun 8 bit enhanced blood.01.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1505" y="517028"/>
            <a:ext cx="7558212" cy="5029337"/>
          </a:xfrm>
          <a:prstGeom prst="rect">
            <a:avLst/>
          </a:prstGeom>
          <a:ln w="228600" cap="sq" cmpd="thickThin">
            <a:noFill/>
            <a:prstDash val="solid"/>
            <a:miter lim="800000"/>
          </a:ln>
          <a:effectLst>
            <a:innerShdw blurRad="76200">
              <a:srgbClr val="000000"/>
            </a:innerShdw>
          </a:effectLst>
        </p:spPr>
      </p:pic>
      <p:sp useBgFill="1">
        <p:nvSpPr>
          <p:cNvPr id="5" name="Rectangle 4"/>
          <p:cNvSpPr/>
          <p:nvPr/>
        </p:nvSpPr>
        <p:spPr>
          <a:xfrm>
            <a:off x="1956556" y="5545654"/>
            <a:ext cx="8286798" cy="466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b="1" dirty="0">
                <a:solidFill>
                  <a:schemeClr val="tx1"/>
                </a:solidFill>
                <a:latin typeface="Calibri" panose="020F0502020204030204" pitchFamily="34" charset="0"/>
                <a:cs typeface="Calibri" panose="020F0502020204030204" pitchFamily="34" charset="0"/>
              </a:rPr>
              <a:t>Blood Blue Filters</a:t>
            </a:r>
          </a:p>
        </p:txBody>
      </p:sp>
    </p:spTree>
    <p:extLst>
      <p:ext uri="{BB962C8B-B14F-4D97-AF65-F5344CB8AC3E}">
        <p14:creationId xmlns:p14="http://schemas.microsoft.com/office/powerpoint/2010/main" val="167921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LiaoNingFushun original blod.01.tif"/>
          <p:cNvPicPr>
            <a:picLocks noChangeAspect="1"/>
          </p:cNvPicPr>
          <p:nvPr/>
        </p:nvPicPr>
        <p:blipFill>
          <a:blip r:embed="rId3" cstate="screen">
            <a:lum bright="10000" contrast="20000"/>
            <a:extLst>
              <a:ext uri="{28A0092B-C50C-407E-A947-70E740481C1C}">
                <a14:useLocalDpi xmlns:a14="http://schemas.microsoft.com/office/drawing/2010/main"/>
              </a:ext>
            </a:extLst>
          </a:blip>
          <a:stretch>
            <a:fillRect/>
          </a:stretch>
        </p:blipFill>
        <p:spPr>
          <a:xfrm>
            <a:off x="1260661" y="1558346"/>
            <a:ext cx="4643470" cy="3929066"/>
          </a:xfrm>
          <a:prstGeom prst="rect">
            <a:avLst/>
          </a:prstGeom>
          <a:ln>
            <a:noFill/>
          </a:ln>
          <a:effectLst>
            <a:outerShdw blurRad="292100" dist="139700" dir="2700000" algn="tl" rotWithShape="0">
              <a:srgbClr val="333333">
                <a:alpha val="65000"/>
              </a:srgbClr>
            </a:outerShdw>
          </a:effectLst>
        </p:spPr>
      </p:pic>
      <p:pic>
        <p:nvPicPr>
          <p:cNvPr id="7" name="Picture 6" descr="LiaoNingFushun enhanced blood.01.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5112" y="1558346"/>
            <a:ext cx="5055571" cy="39290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206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Coaxial Light</a:t>
            </a:r>
          </a:p>
        </p:txBody>
      </p:sp>
      <p:pic>
        <p:nvPicPr>
          <p:cNvPr id="6146" name="Picture 2" descr="Advanced coaxial illuminati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7305" y="914400"/>
            <a:ext cx="6600114" cy="49500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a:xfrm>
            <a:off x="458538" y="3234160"/>
            <a:ext cx="7246406" cy="1412792"/>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r>
              <a:rPr lang="en-GB" dirty="0"/>
              <a:t>A beam splitter or a semi-transparent mirror is used to divert the light from a light source that is fixed on the side (coaxial), so that it is projected almost parallel to the optical axes of the camera onto the object.</a:t>
            </a: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944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4" name="Picture 6" descr="D:\presentations\images\sprectral1.jpg"/>
          <p:cNvPicPr>
            <a:picLocks noChangeAspect="1" noChangeArrowheads="1"/>
          </p:cNvPicPr>
          <p:nvPr/>
        </p:nvPicPr>
        <p:blipFill>
          <a:blip r:embed="rId3" cstate="print"/>
          <a:srcRect/>
          <a:stretch>
            <a:fillRect/>
          </a:stretch>
        </p:blipFill>
        <p:spPr bwMode="auto">
          <a:xfrm>
            <a:off x="1136078" y="1259840"/>
            <a:ext cx="4958334" cy="4897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1735" name="Picture 7" descr="D:\presentations\images\spectral2.jpg"/>
          <p:cNvPicPr>
            <a:picLocks noChangeAspect="1" noChangeArrowheads="1"/>
          </p:cNvPicPr>
          <p:nvPr/>
        </p:nvPicPr>
        <p:blipFill>
          <a:blip r:embed="rId4" cstate="print"/>
          <a:srcRect/>
          <a:stretch>
            <a:fillRect/>
          </a:stretch>
        </p:blipFill>
        <p:spPr bwMode="auto">
          <a:xfrm>
            <a:off x="6396953" y="1232946"/>
            <a:ext cx="4650458" cy="4924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a:xfrm>
            <a:off x="1141413" y="609600"/>
            <a:ext cx="9905998" cy="1905000"/>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solidFill>
                  <a:schemeClr val="tx1"/>
                </a:solidFill>
              </a:rPr>
              <a:t>Coaxial Light</a:t>
            </a:r>
            <a:endParaRPr lang="en-GB" dirty="0">
              <a:solidFill>
                <a:schemeClr val="tx1"/>
              </a:solidFill>
            </a:endParaRPr>
          </a:p>
        </p:txBody>
      </p:sp>
    </p:spTree>
    <p:extLst>
      <p:ext uri="{BB962C8B-B14F-4D97-AF65-F5344CB8AC3E}">
        <p14:creationId xmlns:p14="http://schemas.microsoft.com/office/powerpoint/2010/main" val="271201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1734"/>
                                        </p:tgtEl>
                                        <p:attrNameLst>
                                          <p:attrName>style.visibility</p:attrName>
                                        </p:attrNameLst>
                                      </p:cBhvr>
                                      <p:to>
                                        <p:strVal val="visible"/>
                                      </p:to>
                                    </p:set>
                                    <p:animEffect transition="in" filter="checkerboard(across)">
                                      <p:cBhvr>
                                        <p:cTn id="7" dur="500"/>
                                        <p:tgtEl>
                                          <p:spTgt spid="20173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1735"/>
                                        </p:tgtEl>
                                        <p:attrNameLst>
                                          <p:attrName>style.visibility</p:attrName>
                                        </p:attrNameLst>
                                      </p:cBhvr>
                                      <p:to>
                                        <p:strVal val="visible"/>
                                      </p:to>
                                    </p:set>
                                    <p:animEffect transition="in" filter="checkerboard(across)">
                                      <p:cBhvr>
                                        <p:cTn id="12" dur="500"/>
                                        <p:tgtEl>
                                          <p:spTgt spid="201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16794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Colour  Theory - Subtractive</a:t>
            </a:r>
          </a:p>
        </p:txBody>
      </p:sp>
      <p:sp>
        <p:nvSpPr>
          <p:cNvPr id="4" name="Rectangle 3"/>
          <p:cNvSpPr txBox="1">
            <a:spLocks noChangeArrowheads="1"/>
          </p:cNvSpPr>
          <p:nvPr/>
        </p:nvSpPr>
        <p:spPr>
          <a:xfrm>
            <a:off x="225547" y="2992678"/>
            <a:ext cx="7125554"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566928" indent="-457200">
              <a:spcBef>
                <a:spcPts val="400"/>
              </a:spcBef>
              <a:buClr>
                <a:schemeClr val="accent1"/>
              </a:buClr>
              <a:buSzPct val="68000"/>
              <a:buFont typeface="Arial" panose="020B0604020202020204" pitchFamily="34" charset="0"/>
              <a:buChar char="•"/>
              <a:defRPr/>
            </a:pPr>
            <a:r>
              <a:rPr lang="en-US" sz="2700" dirty="0">
                <a:solidFill>
                  <a:schemeClr val="tx1"/>
                </a:solidFill>
                <a:latin typeface="Calibri" panose="020F0502020204030204" pitchFamily="34" charset="0"/>
              </a:rPr>
              <a:t>Colour is created by absorbing wavelengths</a:t>
            </a:r>
          </a:p>
          <a:p>
            <a:pPr marL="566928" indent="-457200">
              <a:spcBef>
                <a:spcPts val="400"/>
              </a:spcBef>
              <a:buClr>
                <a:schemeClr val="accent1"/>
              </a:buClr>
              <a:buSzPct val="68000"/>
              <a:buFont typeface="Arial" panose="020B0604020202020204" pitchFamily="34" charset="0"/>
              <a:buChar char="•"/>
              <a:defRPr/>
            </a:pPr>
            <a:r>
              <a:rPr lang="en-US" sz="2700" dirty="0">
                <a:solidFill>
                  <a:schemeClr val="tx1"/>
                </a:solidFill>
                <a:latin typeface="Calibri" panose="020F0502020204030204" pitchFamily="34" charset="0"/>
              </a:rPr>
              <a:t>When one band is absorbed the remaining bands are combined to create a complimentary (secondary) </a:t>
            </a:r>
            <a:r>
              <a:rPr lang="en-US" sz="2700" dirty="0" err="1">
                <a:solidFill>
                  <a:schemeClr val="tx1"/>
                </a:solidFill>
                <a:latin typeface="Calibri" panose="020F0502020204030204" pitchFamily="34" charset="0"/>
              </a:rPr>
              <a:t>colour</a:t>
            </a:r>
            <a:endParaRPr lang="en-US" sz="2700" dirty="0">
              <a:solidFill>
                <a:schemeClr val="tx1"/>
              </a:solidFill>
              <a:latin typeface="Calibri" panose="020F0502020204030204" pitchFamily="34" charset="0"/>
            </a:endParaRPr>
          </a:p>
        </p:txBody>
      </p:sp>
      <p:sp>
        <p:nvSpPr>
          <p:cNvPr id="57" name="Freeform 56"/>
          <p:cNvSpPr/>
          <p:nvPr/>
        </p:nvSpPr>
        <p:spPr>
          <a:xfrm>
            <a:off x="8039100" y="2565400"/>
            <a:ext cx="1231900" cy="1358072"/>
          </a:xfrm>
          <a:custGeom>
            <a:avLst/>
            <a:gdLst>
              <a:gd name="connsiteX0" fmla="*/ 550295 w 1231900"/>
              <a:gd name="connsiteY0" fmla="*/ 0 h 1358072"/>
              <a:gd name="connsiteX1" fmla="*/ 1137492 w 1231900"/>
              <a:gd name="connsiteY1" fmla="*/ 148684 h 1358072"/>
              <a:gd name="connsiteX2" fmla="*/ 1231900 w 1231900"/>
              <a:gd name="connsiteY2" fmla="*/ 206038 h 1358072"/>
              <a:gd name="connsiteX3" fmla="*/ 1224738 w 1231900"/>
              <a:gd name="connsiteY3" fmla="*/ 210389 h 1358072"/>
              <a:gd name="connsiteX4" fmla="*/ 681605 w 1231900"/>
              <a:gd name="connsiteY4" fmla="*/ 1231900 h 1358072"/>
              <a:gd name="connsiteX5" fmla="*/ 687965 w 1231900"/>
              <a:gd name="connsiteY5" fmla="*/ 1357855 h 1358072"/>
              <a:gd name="connsiteX6" fmla="*/ 687998 w 1231900"/>
              <a:gd name="connsiteY6" fmla="*/ 1358072 h 1358072"/>
              <a:gd name="connsiteX7" fmla="*/ 644703 w 1231900"/>
              <a:gd name="connsiteY7" fmla="*/ 1337216 h 1358072"/>
              <a:gd name="connsiteX8" fmla="*/ 0 w 1231900"/>
              <a:gd name="connsiteY8" fmla="*/ 254000 h 1358072"/>
              <a:gd name="connsiteX9" fmla="*/ 6360 w 1231900"/>
              <a:gd name="connsiteY9" fmla="*/ 128045 h 1358072"/>
              <a:gd name="connsiteX10" fmla="*/ 6393 w 1231900"/>
              <a:gd name="connsiteY10" fmla="*/ 127828 h 1358072"/>
              <a:gd name="connsiteX11" fmla="*/ 70784 w 1231900"/>
              <a:gd name="connsiteY11" fmla="*/ 96809 h 1358072"/>
              <a:gd name="connsiteX12" fmla="*/ 550295 w 1231900"/>
              <a:gd name="connsiteY12" fmla="*/ 0 h 13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1900" h="1358072">
                <a:moveTo>
                  <a:pt x="550295" y="0"/>
                </a:moveTo>
                <a:cubicBezTo>
                  <a:pt x="762908" y="0"/>
                  <a:pt x="962940" y="53861"/>
                  <a:pt x="1137492" y="148684"/>
                </a:cubicBezTo>
                <a:lnTo>
                  <a:pt x="1231900" y="206038"/>
                </a:lnTo>
                <a:lnTo>
                  <a:pt x="1224738" y="210389"/>
                </a:lnTo>
                <a:cubicBezTo>
                  <a:pt x="897050" y="431770"/>
                  <a:pt x="681605" y="806675"/>
                  <a:pt x="681605" y="1231900"/>
                </a:cubicBezTo>
                <a:cubicBezTo>
                  <a:pt x="681605" y="1274423"/>
                  <a:pt x="683759" y="1316442"/>
                  <a:pt x="687965" y="1357855"/>
                </a:cubicBezTo>
                <a:lnTo>
                  <a:pt x="687998" y="1358072"/>
                </a:lnTo>
                <a:lnTo>
                  <a:pt x="644703" y="1337216"/>
                </a:lnTo>
                <a:cubicBezTo>
                  <a:pt x="260689" y="1128608"/>
                  <a:pt x="0" y="721748"/>
                  <a:pt x="0" y="254000"/>
                </a:cubicBezTo>
                <a:cubicBezTo>
                  <a:pt x="0" y="211478"/>
                  <a:pt x="2155" y="169458"/>
                  <a:pt x="6360" y="128045"/>
                </a:cubicBezTo>
                <a:lnTo>
                  <a:pt x="6393" y="127828"/>
                </a:lnTo>
                <a:lnTo>
                  <a:pt x="70784" y="96809"/>
                </a:lnTo>
                <a:cubicBezTo>
                  <a:pt x="218166" y="34471"/>
                  <a:pt x="380205" y="0"/>
                  <a:pt x="550295" y="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6" name="Freeform 55"/>
          <p:cNvSpPr/>
          <p:nvPr/>
        </p:nvSpPr>
        <p:spPr>
          <a:xfrm>
            <a:off x="9271000" y="2565400"/>
            <a:ext cx="1231900" cy="1358072"/>
          </a:xfrm>
          <a:custGeom>
            <a:avLst/>
            <a:gdLst>
              <a:gd name="connsiteX0" fmla="*/ 681605 w 1231900"/>
              <a:gd name="connsiteY0" fmla="*/ 0 h 1358072"/>
              <a:gd name="connsiteX1" fmla="*/ 1161116 w 1231900"/>
              <a:gd name="connsiteY1" fmla="*/ 96809 h 1358072"/>
              <a:gd name="connsiteX2" fmla="*/ 1225507 w 1231900"/>
              <a:gd name="connsiteY2" fmla="*/ 127828 h 1358072"/>
              <a:gd name="connsiteX3" fmla="*/ 1225540 w 1231900"/>
              <a:gd name="connsiteY3" fmla="*/ 128045 h 1358072"/>
              <a:gd name="connsiteX4" fmla="*/ 1231900 w 1231900"/>
              <a:gd name="connsiteY4" fmla="*/ 254000 h 1358072"/>
              <a:gd name="connsiteX5" fmla="*/ 587197 w 1231900"/>
              <a:gd name="connsiteY5" fmla="*/ 1337216 h 1358072"/>
              <a:gd name="connsiteX6" fmla="*/ 543902 w 1231900"/>
              <a:gd name="connsiteY6" fmla="*/ 1358072 h 1358072"/>
              <a:gd name="connsiteX7" fmla="*/ 543935 w 1231900"/>
              <a:gd name="connsiteY7" fmla="*/ 1357855 h 1358072"/>
              <a:gd name="connsiteX8" fmla="*/ 550295 w 1231900"/>
              <a:gd name="connsiteY8" fmla="*/ 1231900 h 1358072"/>
              <a:gd name="connsiteX9" fmla="*/ 7162 w 1231900"/>
              <a:gd name="connsiteY9" fmla="*/ 210389 h 1358072"/>
              <a:gd name="connsiteX10" fmla="*/ 0 w 1231900"/>
              <a:gd name="connsiteY10" fmla="*/ 206038 h 1358072"/>
              <a:gd name="connsiteX11" fmla="*/ 94408 w 1231900"/>
              <a:gd name="connsiteY11" fmla="*/ 148684 h 1358072"/>
              <a:gd name="connsiteX12" fmla="*/ 681605 w 1231900"/>
              <a:gd name="connsiteY12" fmla="*/ 0 h 13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1900" h="1358072">
                <a:moveTo>
                  <a:pt x="681605" y="0"/>
                </a:moveTo>
                <a:cubicBezTo>
                  <a:pt x="851695" y="0"/>
                  <a:pt x="1013734" y="34471"/>
                  <a:pt x="1161116" y="96809"/>
                </a:cubicBezTo>
                <a:lnTo>
                  <a:pt x="1225507" y="127828"/>
                </a:lnTo>
                <a:lnTo>
                  <a:pt x="1225540" y="128045"/>
                </a:lnTo>
                <a:cubicBezTo>
                  <a:pt x="1229746" y="169458"/>
                  <a:pt x="1231900" y="211478"/>
                  <a:pt x="1231900" y="254000"/>
                </a:cubicBezTo>
                <a:cubicBezTo>
                  <a:pt x="1231900" y="721748"/>
                  <a:pt x="971211" y="1128608"/>
                  <a:pt x="587197" y="1337216"/>
                </a:cubicBezTo>
                <a:lnTo>
                  <a:pt x="543902" y="1358072"/>
                </a:lnTo>
                <a:lnTo>
                  <a:pt x="543935" y="1357855"/>
                </a:lnTo>
                <a:cubicBezTo>
                  <a:pt x="548141" y="1316442"/>
                  <a:pt x="550295" y="1274423"/>
                  <a:pt x="550295" y="1231900"/>
                </a:cubicBezTo>
                <a:cubicBezTo>
                  <a:pt x="550295" y="806675"/>
                  <a:pt x="334850" y="431770"/>
                  <a:pt x="7162" y="210389"/>
                </a:cubicBezTo>
                <a:lnTo>
                  <a:pt x="0" y="206038"/>
                </a:lnTo>
                <a:lnTo>
                  <a:pt x="94408" y="148684"/>
                </a:lnTo>
                <a:cubicBezTo>
                  <a:pt x="268960" y="53861"/>
                  <a:pt x="468992" y="0"/>
                  <a:pt x="681605" y="0"/>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5" name="Freeform 54"/>
          <p:cNvSpPr/>
          <p:nvPr/>
        </p:nvSpPr>
        <p:spPr>
          <a:xfrm>
            <a:off x="8727098" y="3923472"/>
            <a:ext cx="1087804" cy="899690"/>
          </a:xfrm>
          <a:custGeom>
            <a:avLst/>
            <a:gdLst>
              <a:gd name="connsiteX0" fmla="*/ 0 w 1087804"/>
              <a:gd name="connsiteY0" fmla="*/ 0 h 899690"/>
              <a:gd name="connsiteX1" fmla="*/ 64391 w 1087804"/>
              <a:gd name="connsiteY1" fmla="*/ 31019 h 899690"/>
              <a:gd name="connsiteX2" fmla="*/ 543902 w 1087804"/>
              <a:gd name="connsiteY2" fmla="*/ 127828 h 899690"/>
              <a:gd name="connsiteX3" fmla="*/ 1023413 w 1087804"/>
              <a:gd name="connsiteY3" fmla="*/ 31019 h 899690"/>
              <a:gd name="connsiteX4" fmla="*/ 1087804 w 1087804"/>
              <a:gd name="connsiteY4" fmla="*/ 0 h 899690"/>
              <a:gd name="connsiteX5" fmla="*/ 1069169 w 1087804"/>
              <a:gd name="connsiteY5" fmla="*/ 122099 h 899690"/>
              <a:gd name="connsiteX6" fmla="*/ 551064 w 1087804"/>
              <a:gd name="connsiteY6" fmla="*/ 895339 h 899690"/>
              <a:gd name="connsiteX7" fmla="*/ 543902 w 1087804"/>
              <a:gd name="connsiteY7" fmla="*/ 899690 h 899690"/>
              <a:gd name="connsiteX8" fmla="*/ 536740 w 1087804"/>
              <a:gd name="connsiteY8" fmla="*/ 895339 h 899690"/>
              <a:gd name="connsiteX9" fmla="*/ 18635 w 1087804"/>
              <a:gd name="connsiteY9" fmla="*/ 122099 h 899690"/>
              <a:gd name="connsiteX10" fmla="*/ 0 w 1087804"/>
              <a:gd name="connsiteY10" fmla="*/ 0 h 89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04" h="899690">
                <a:moveTo>
                  <a:pt x="0" y="0"/>
                </a:moveTo>
                <a:lnTo>
                  <a:pt x="64391" y="31019"/>
                </a:lnTo>
                <a:cubicBezTo>
                  <a:pt x="211773" y="93357"/>
                  <a:pt x="373812" y="127828"/>
                  <a:pt x="543902" y="127828"/>
                </a:cubicBezTo>
                <a:cubicBezTo>
                  <a:pt x="713992" y="127828"/>
                  <a:pt x="876031" y="93357"/>
                  <a:pt x="1023413" y="31019"/>
                </a:cubicBezTo>
                <a:lnTo>
                  <a:pt x="1087804" y="0"/>
                </a:lnTo>
                <a:lnTo>
                  <a:pt x="1069169" y="122099"/>
                </a:lnTo>
                <a:cubicBezTo>
                  <a:pt x="1003529" y="442874"/>
                  <a:pt x="813214" y="718234"/>
                  <a:pt x="551064" y="895339"/>
                </a:cubicBezTo>
                <a:lnTo>
                  <a:pt x="543902" y="899690"/>
                </a:lnTo>
                <a:lnTo>
                  <a:pt x="536740" y="895339"/>
                </a:lnTo>
                <a:cubicBezTo>
                  <a:pt x="274590" y="718234"/>
                  <a:pt x="84275" y="442874"/>
                  <a:pt x="18635" y="122099"/>
                </a:cubicBezTo>
                <a:lnTo>
                  <a:pt x="0" y="0"/>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4" name="Freeform 53"/>
          <p:cNvSpPr/>
          <p:nvPr/>
        </p:nvSpPr>
        <p:spPr>
          <a:xfrm>
            <a:off x="8045493" y="1587500"/>
            <a:ext cx="2451014" cy="1183938"/>
          </a:xfrm>
          <a:custGeom>
            <a:avLst/>
            <a:gdLst>
              <a:gd name="connsiteX0" fmla="*/ 1225507 w 2451014"/>
              <a:gd name="connsiteY0" fmla="*/ 0 h 1183938"/>
              <a:gd name="connsiteX1" fmla="*/ 2432379 w 2451014"/>
              <a:gd name="connsiteY1" fmla="*/ 983629 h 1183938"/>
              <a:gd name="connsiteX2" fmla="*/ 2451014 w 2451014"/>
              <a:gd name="connsiteY2" fmla="*/ 1105728 h 1183938"/>
              <a:gd name="connsiteX3" fmla="*/ 2386623 w 2451014"/>
              <a:gd name="connsiteY3" fmla="*/ 1074709 h 1183938"/>
              <a:gd name="connsiteX4" fmla="*/ 1907112 w 2451014"/>
              <a:gd name="connsiteY4" fmla="*/ 977900 h 1183938"/>
              <a:gd name="connsiteX5" fmla="*/ 1319915 w 2451014"/>
              <a:gd name="connsiteY5" fmla="*/ 1126584 h 1183938"/>
              <a:gd name="connsiteX6" fmla="*/ 1225507 w 2451014"/>
              <a:gd name="connsiteY6" fmla="*/ 1183938 h 1183938"/>
              <a:gd name="connsiteX7" fmla="*/ 1131099 w 2451014"/>
              <a:gd name="connsiteY7" fmla="*/ 1126584 h 1183938"/>
              <a:gd name="connsiteX8" fmla="*/ 543902 w 2451014"/>
              <a:gd name="connsiteY8" fmla="*/ 977900 h 1183938"/>
              <a:gd name="connsiteX9" fmla="*/ 64391 w 2451014"/>
              <a:gd name="connsiteY9" fmla="*/ 1074709 h 1183938"/>
              <a:gd name="connsiteX10" fmla="*/ 0 w 2451014"/>
              <a:gd name="connsiteY10" fmla="*/ 1105728 h 1183938"/>
              <a:gd name="connsiteX11" fmla="*/ 18635 w 2451014"/>
              <a:gd name="connsiteY11" fmla="*/ 983629 h 1183938"/>
              <a:gd name="connsiteX12" fmla="*/ 1225507 w 2451014"/>
              <a:gd name="connsiteY12" fmla="*/ 0 h 118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014" h="1183938">
                <a:moveTo>
                  <a:pt x="1225507" y="0"/>
                </a:moveTo>
                <a:cubicBezTo>
                  <a:pt x="1820822" y="0"/>
                  <a:pt x="2317509" y="422273"/>
                  <a:pt x="2432379" y="983629"/>
                </a:cubicBezTo>
                <a:lnTo>
                  <a:pt x="2451014" y="1105728"/>
                </a:lnTo>
                <a:lnTo>
                  <a:pt x="2386623" y="1074709"/>
                </a:lnTo>
                <a:cubicBezTo>
                  <a:pt x="2239241" y="1012371"/>
                  <a:pt x="2077202" y="977900"/>
                  <a:pt x="1907112" y="977900"/>
                </a:cubicBezTo>
                <a:cubicBezTo>
                  <a:pt x="1694499" y="977900"/>
                  <a:pt x="1494467" y="1031761"/>
                  <a:pt x="1319915" y="1126584"/>
                </a:cubicBezTo>
                <a:lnTo>
                  <a:pt x="1225507" y="1183938"/>
                </a:lnTo>
                <a:lnTo>
                  <a:pt x="1131099" y="1126584"/>
                </a:lnTo>
                <a:cubicBezTo>
                  <a:pt x="956547" y="1031761"/>
                  <a:pt x="756515" y="977900"/>
                  <a:pt x="543902" y="977900"/>
                </a:cubicBezTo>
                <a:cubicBezTo>
                  <a:pt x="373812" y="977900"/>
                  <a:pt x="211773" y="1012371"/>
                  <a:pt x="64391" y="1074709"/>
                </a:cubicBezTo>
                <a:lnTo>
                  <a:pt x="0" y="1105728"/>
                </a:lnTo>
                <a:lnTo>
                  <a:pt x="18635" y="983629"/>
                </a:lnTo>
                <a:cubicBezTo>
                  <a:pt x="133505" y="422273"/>
                  <a:pt x="630192" y="0"/>
                  <a:pt x="1225507" y="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latin typeface="Calibri" panose="020F0502020204030204" pitchFamily="34" charset="0"/>
              </a:rPr>
              <a:t>Y</a:t>
            </a:r>
          </a:p>
        </p:txBody>
      </p:sp>
      <p:sp>
        <p:nvSpPr>
          <p:cNvPr id="53" name="Freeform 52"/>
          <p:cNvSpPr/>
          <p:nvPr/>
        </p:nvSpPr>
        <p:spPr>
          <a:xfrm>
            <a:off x="7357496" y="2693228"/>
            <a:ext cx="1913505" cy="2335972"/>
          </a:xfrm>
          <a:custGeom>
            <a:avLst/>
            <a:gdLst>
              <a:gd name="connsiteX0" fmla="*/ 687998 w 1913505"/>
              <a:gd name="connsiteY0" fmla="*/ 0 h 2335972"/>
              <a:gd name="connsiteX1" fmla="*/ 687965 w 1913505"/>
              <a:gd name="connsiteY1" fmla="*/ 217 h 2335972"/>
              <a:gd name="connsiteX2" fmla="*/ 681605 w 1913505"/>
              <a:gd name="connsiteY2" fmla="*/ 126172 h 2335972"/>
              <a:gd name="connsiteX3" fmla="*/ 1326308 w 1913505"/>
              <a:gd name="connsiteY3" fmla="*/ 1209388 h 2335972"/>
              <a:gd name="connsiteX4" fmla="*/ 1369603 w 1913505"/>
              <a:gd name="connsiteY4" fmla="*/ 1230244 h 2335972"/>
              <a:gd name="connsiteX5" fmla="*/ 1388238 w 1913505"/>
              <a:gd name="connsiteY5" fmla="*/ 1352343 h 2335972"/>
              <a:gd name="connsiteX6" fmla="*/ 1906343 w 1913505"/>
              <a:gd name="connsiteY6" fmla="*/ 2125583 h 2335972"/>
              <a:gd name="connsiteX7" fmla="*/ 1913505 w 1913505"/>
              <a:gd name="connsiteY7" fmla="*/ 2129934 h 2335972"/>
              <a:gd name="connsiteX8" fmla="*/ 1819097 w 1913505"/>
              <a:gd name="connsiteY8" fmla="*/ 2187288 h 2335972"/>
              <a:gd name="connsiteX9" fmla="*/ 1231900 w 1913505"/>
              <a:gd name="connsiteY9" fmla="*/ 2335972 h 2335972"/>
              <a:gd name="connsiteX10" fmla="*/ 0 w 1913505"/>
              <a:gd name="connsiteY10" fmla="*/ 1104072 h 2335972"/>
              <a:gd name="connsiteX11" fmla="*/ 644703 w 1913505"/>
              <a:gd name="connsiteY11" fmla="*/ 20856 h 2335972"/>
              <a:gd name="connsiteX12" fmla="*/ 687998 w 1913505"/>
              <a:gd name="connsiteY12" fmla="*/ 0 h 233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3505" h="2335972">
                <a:moveTo>
                  <a:pt x="687998" y="0"/>
                </a:moveTo>
                <a:lnTo>
                  <a:pt x="687965" y="217"/>
                </a:lnTo>
                <a:cubicBezTo>
                  <a:pt x="683760" y="41630"/>
                  <a:pt x="681605" y="83650"/>
                  <a:pt x="681605" y="126172"/>
                </a:cubicBezTo>
                <a:cubicBezTo>
                  <a:pt x="681605" y="593920"/>
                  <a:pt x="942294" y="1000780"/>
                  <a:pt x="1326308" y="1209388"/>
                </a:cubicBezTo>
                <a:lnTo>
                  <a:pt x="1369603" y="1230244"/>
                </a:lnTo>
                <a:lnTo>
                  <a:pt x="1388238" y="1352343"/>
                </a:lnTo>
                <a:cubicBezTo>
                  <a:pt x="1453878" y="1673118"/>
                  <a:pt x="1644193" y="1948478"/>
                  <a:pt x="1906343" y="2125583"/>
                </a:cubicBezTo>
                <a:lnTo>
                  <a:pt x="1913505" y="2129934"/>
                </a:lnTo>
                <a:lnTo>
                  <a:pt x="1819097" y="2187288"/>
                </a:lnTo>
                <a:cubicBezTo>
                  <a:pt x="1644545" y="2282111"/>
                  <a:pt x="1444513" y="2335972"/>
                  <a:pt x="1231900" y="2335972"/>
                </a:cubicBezTo>
                <a:cubicBezTo>
                  <a:pt x="551540" y="2335972"/>
                  <a:pt x="0" y="1784432"/>
                  <a:pt x="0" y="1104072"/>
                </a:cubicBezTo>
                <a:cubicBezTo>
                  <a:pt x="0" y="636325"/>
                  <a:pt x="260689" y="229465"/>
                  <a:pt x="644703" y="20856"/>
                </a:cubicBezTo>
                <a:lnTo>
                  <a:pt x="687998" y="0"/>
                </a:lnTo>
                <a:close/>
              </a:path>
            </a:pathLst>
          </a:custGeom>
          <a:solidFill>
            <a:srgbClr val="EC3ED7"/>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b="1" dirty="0">
                <a:latin typeface="Calibri" panose="020F0502020204030204" pitchFamily="34" charset="0"/>
              </a:rPr>
              <a:t>		</a:t>
            </a:r>
            <a:r>
              <a:rPr lang="en-GB" sz="2400" b="1" dirty="0">
                <a:latin typeface="Calibri" panose="020F0502020204030204" pitchFamily="34" charset="0"/>
              </a:rPr>
              <a:t>M</a:t>
            </a:r>
          </a:p>
          <a:p>
            <a:endParaRPr lang="en-GB" b="1" dirty="0">
              <a:latin typeface="Calibri" panose="020F0502020204030204" pitchFamily="34" charset="0"/>
            </a:endParaRPr>
          </a:p>
        </p:txBody>
      </p:sp>
      <p:sp>
        <p:nvSpPr>
          <p:cNvPr id="52" name="Freeform 51"/>
          <p:cNvSpPr/>
          <p:nvPr/>
        </p:nvSpPr>
        <p:spPr>
          <a:xfrm>
            <a:off x="9271001" y="2693228"/>
            <a:ext cx="1913505" cy="2335972"/>
          </a:xfrm>
          <a:custGeom>
            <a:avLst/>
            <a:gdLst>
              <a:gd name="connsiteX0" fmla="*/ 1225507 w 1913505"/>
              <a:gd name="connsiteY0" fmla="*/ 0 h 2335972"/>
              <a:gd name="connsiteX1" fmla="*/ 1268802 w 1913505"/>
              <a:gd name="connsiteY1" fmla="*/ 20856 h 2335972"/>
              <a:gd name="connsiteX2" fmla="*/ 1913505 w 1913505"/>
              <a:gd name="connsiteY2" fmla="*/ 1104072 h 2335972"/>
              <a:gd name="connsiteX3" fmla="*/ 681605 w 1913505"/>
              <a:gd name="connsiteY3" fmla="*/ 2335972 h 2335972"/>
              <a:gd name="connsiteX4" fmla="*/ 94408 w 1913505"/>
              <a:gd name="connsiteY4" fmla="*/ 2187288 h 2335972"/>
              <a:gd name="connsiteX5" fmla="*/ 0 w 1913505"/>
              <a:gd name="connsiteY5" fmla="*/ 2129934 h 2335972"/>
              <a:gd name="connsiteX6" fmla="*/ 7162 w 1913505"/>
              <a:gd name="connsiteY6" fmla="*/ 2125583 h 2335972"/>
              <a:gd name="connsiteX7" fmla="*/ 525267 w 1913505"/>
              <a:gd name="connsiteY7" fmla="*/ 1352343 h 2335972"/>
              <a:gd name="connsiteX8" fmla="*/ 543902 w 1913505"/>
              <a:gd name="connsiteY8" fmla="*/ 1230244 h 2335972"/>
              <a:gd name="connsiteX9" fmla="*/ 587197 w 1913505"/>
              <a:gd name="connsiteY9" fmla="*/ 1209388 h 2335972"/>
              <a:gd name="connsiteX10" fmla="*/ 1231900 w 1913505"/>
              <a:gd name="connsiteY10" fmla="*/ 126172 h 2335972"/>
              <a:gd name="connsiteX11" fmla="*/ 1225540 w 1913505"/>
              <a:gd name="connsiteY11" fmla="*/ 217 h 2335972"/>
              <a:gd name="connsiteX12" fmla="*/ 1225507 w 1913505"/>
              <a:gd name="connsiteY12" fmla="*/ 0 h 233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3505" h="2335972">
                <a:moveTo>
                  <a:pt x="1225507" y="0"/>
                </a:moveTo>
                <a:lnTo>
                  <a:pt x="1268802" y="20856"/>
                </a:lnTo>
                <a:cubicBezTo>
                  <a:pt x="1652816" y="229465"/>
                  <a:pt x="1913505" y="636325"/>
                  <a:pt x="1913505" y="1104072"/>
                </a:cubicBezTo>
                <a:cubicBezTo>
                  <a:pt x="1913505" y="1784432"/>
                  <a:pt x="1361965" y="2335972"/>
                  <a:pt x="681605" y="2335972"/>
                </a:cubicBezTo>
                <a:cubicBezTo>
                  <a:pt x="468992" y="2335972"/>
                  <a:pt x="268960" y="2282111"/>
                  <a:pt x="94408" y="2187288"/>
                </a:cubicBezTo>
                <a:lnTo>
                  <a:pt x="0" y="2129934"/>
                </a:lnTo>
                <a:lnTo>
                  <a:pt x="7162" y="2125583"/>
                </a:lnTo>
                <a:cubicBezTo>
                  <a:pt x="269312" y="1948478"/>
                  <a:pt x="459627" y="1673118"/>
                  <a:pt x="525267" y="1352343"/>
                </a:cubicBezTo>
                <a:lnTo>
                  <a:pt x="543902" y="1230244"/>
                </a:lnTo>
                <a:lnTo>
                  <a:pt x="587197" y="1209388"/>
                </a:lnTo>
                <a:cubicBezTo>
                  <a:pt x="971211" y="1000780"/>
                  <a:pt x="1231900" y="593920"/>
                  <a:pt x="1231900" y="126172"/>
                </a:cubicBezTo>
                <a:cubicBezTo>
                  <a:pt x="1231900" y="83650"/>
                  <a:pt x="1229746" y="41630"/>
                  <a:pt x="1225540" y="217"/>
                </a:cubicBezTo>
                <a:lnTo>
                  <a:pt x="1225507"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400" b="1" dirty="0">
                <a:latin typeface="Calibri" panose="020F0502020204030204" pitchFamily="34" charset="0"/>
              </a:rPr>
              <a:t>C		</a:t>
            </a:r>
          </a:p>
          <a:p>
            <a:pPr algn="r"/>
            <a:endParaRPr lang="en-GB" b="1" dirty="0">
              <a:latin typeface="Calibri" panose="020F0502020204030204" pitchFamily="34" charset="0"/>
            </a:endParaRPr>
          </a:p>
        </p:txBody>
      </p:sp>
      <p:sp>
        <p:nvSpPr>
          <p:cNvPr id="51" name="Freeform 50"/>
          <p:cNvSpPr/>
          <p:nvPr/>
        </p:nvSpPr>
        <p:spPr>
          <a:xfrm>
            <a:off x="8720705" y="2771438"/>
            <a:ext cx="1100590" cy="1279862"/>
          </a:xfrm>
          <a:custGeom>
            <a:avLst/>
            <a:gdLst>
              <a:gd name="connsiteX0" fmla="*/ 550295 w 1100590"/>
              <a:gd name="connsiteY0" fmla="*/ 0 h 1279862"/>
              <a:gd name="connsiteX1" fmla="*/ 557457 w 1100590"/>
              <a:gd name="connsiteY1" fmla="*/ 4351 h 1279862"/>
              <a:gd name="connsiteX2" fmla="*/ 1100590 w 1100590"/>
              <a:gd name="connsiteY2" fmla="*/ 1025862 h 1279862"/>
              <a:gd name="connsiteX3" fmla="*/ 1094230 w 1100590"/>
              <a:gd name="connsiteY3" fmla="*/ 1151817 h 1279862"/>
              <a:gd name="connsiteX4" fmla="*/ 1094197 w 1100590"/>
              <a:gd name="connsiteY4" fmla="*/ 1152034 h 1279862"/>
              <a:gd name="connsiteX5" fmla="*/ 1029806 w 1100590"/>
              <a:gd name="connsiteY5" fmla="*/ 1183053 h 1279862"/>
              <a:gd name="connsiteX6" fmla="*/ 550295 w 1100590"/>
              <a:gd name="connsiteY6" fmla="*/ 1279862 h 1279862"/>
              <a:gd name="connsiteX7" fmla="*/ 70784 w 1100590"/>
              <a:gd name="connsiteY7" fmla="*/ 1183053 h 1279862"/>
              <a:gd name="connsiteX8" fmla="*/ 6393 w 1100590"/>
              <a:gd name="connsiteY8" fmla="*/ 1152034 h 1279862"/>
              <a:gd name="connsiteX9" fmla="*/ 6360 w 1100590"/>
              <a:gd name="connsiteY9" fmla="*/ 1151817 h 1279862"/>
              <a:gd name="connsiteX10" fmla="*/ 0 w 1100590"/>
              <a:gd name="connsiteY10" fmla="*/ 1025862 h 1279862"/>
              <a:gd name="connsiteX11" fmla="*/ 543133 w 1100590"/>
              <a:gd name="connsiteY11" fmla="*/ 4351 h 1279862"/>
              <a:gd name="connsiteX12" fmla="*/ 550295 w 1100590"/>
              <a:gd name="connsiteY12" fmla="*/ 0 h 127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0590" h="1279862">
                <a:moveTo>
                  <a:pt x="550295" y="0"/>
                </a:moveTo>
                <a:lnTo>
                  <a:pt x="557457" y="4351"/>
                </a:lnTo>
                <a:cubicBezTo>
                  <a:pt x="885145" y="225732"/>
                  <a:pt x="1100590" y="600637"/>
                  <a:pt x="1100590" y="1025862"/>
                </a:cubicBezTo>
                <a:cubicBezTo>
                  <a:pt x="1100590" y="1068385"/>
                  <a:pt x="1098436" y="1110404"/>
                  <a:pt x="1094230" y="1151817"/>
                </a:cubicBezTo>
                <a:lnTo>
                  <a:pt x="1094197" y="1152034"/>
                </a:lnTo>
                <a:lnTo>
                  <a:pt x="1029806" y="1183053"/>
                </a:lnTo>
                <a:cubicBezTo>
                  <a:pt x="882424" y="1245391"/>
                  <a:pt x="720385" y="1279862"/>
                  <a:pt x="550295" y="1279862"/>
                </a:cubicBezTo>
                <a:cubicBezTo>
                  <a:pt x="380205" y="1279862"/>
                  <a:pt x="218166" y="1245391"/>
                  <a:pt x="70784" y="1183053"/>
                </a:cubicBezTo>
                <a:lnTo>
                  <a:pt x="6393" y="1152034"/>
                </a:lnTo>
                <a:lnTo>
                  <a:pt x="6360" y="1151817"/>
                </a:lnTo>
                <a:cubicBezTo>
                  <a:pt x="2154" y="1110404"/>
                  <a:pt x="0" y="1068385"/>
                  <a:pt x="0" y="1025862"/>
                </a:cubicBezTo>
                <a:cubicBezTo>
                  <a:pt x="0" y="600637"/>
                  <a:pt x="215445" y="225732"/>
                  <a:pt x="543133" y="4351"/>
                </a:cubicBezTo>
                <a:lnTo>
                  <a:pt x="550295"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Tree>
    <p:extLst>
      <p:ext uri="{BB962C8B-B14F-4D97-AF65-F5344CB8AC3E}">
        <p14:creationId xmlns:p14="http://schemas.microsoft.com/office/powerpoint/2010/main" val="397679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3145357"/>
            <a:ext cx="8229600" cy="1000108"/>
          </a:xfrm>
          <a:prstGeom prst="rect">
            <a:avLst/>
          </a:prstGeom>
        </p:spPr>
        <p:txBody>
          <a:bodyPr>
            <a:normAutofit fontScale="97500"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Which colour filters?</a:t>
            </a:r>
          </a:p>
          <a:p>
            <a:r>
              <a:rPr lang="en-GB" b="1" spc="300" dirty="0">
                <a:solidFill>
                  <a:schemeClr val="tx1"/>
                </a:solidFill>
                <a:effectLst>
                  <a:glow rad="38100">
                    <a:schemeClr val="bg1">
                      <a:lumMod val="65000"/>
                      <a:lumOff val="35000"/>
                      <a:alpha val="40000"/>
                    </a:schemeClr>
                  </a:glow>
                </a:effectLst>
                <a:cs typeface="Calibri" panose="020F0502020204030204" pitchFamily="34" charset="0"/>
              </a:rPr>
              <a:t>Filter Wheel	 - Visible Imaging</a:t>
            </a:r>
          </a:p>
        </p:txBody>
      </p:sp>
      <p:sp>
        <p:nvSpPr>
          <p:cNvPr id="2" name="Left-Right Arrow 1"/>
          <p:cNvSpPr/>
          <p:nvPr/>
        </p:nvSpPr>
        <p:spPr>
          <a:xfrm rot="5400000">
            <a:off x="6250211" y="2626075"/>
            <a:ext cx="5932716" cy="1548785"/>
          </a:xfrm>
          <a:prstGeom prst="leftRightArrow">
            <a:avLst>
              <a:gd name="adj1" fmla="val 41216"/>
              <a:gd name="adj2" fmla="val 50000"/>
            </a:avLst>
          </a:prstGeom>
          <a:gradFill>
            <a:gsLst>
              <a:gs pos="100000">
                <a:schemeClr val="accent4">
                  <a:lumMod val="100000"/>
                </a:schemeClr>
              </a:gs>
              <a:gs pos="0">
                <a:srgbClr val="FF000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Left-Right Arrow 9"/>
          <p:cNvSpPr/>
          <p:nvPr/>
        </p:nvSpPr>
        <p:spPr>
          <a:xfrm rot="2700000">
            <a:off x="6154824" y="2669121"/>
            <a:ext cx="6112489" cy="1548785"/>
          </a:xfrm>
          <a:prstGeom prst="leftRightArrow">
            <a:avLst>
              <a:gd name="adj1" fmla="val 41216"/>
              <a:gd name="adj2" fmla="val 50000"/>
            </a:avLst>
          </a:prstGeom>
          <a:gradFill>
            <a:gsLst>
              <a:gs pos="100000">
                <a:srgbClr val="CC0099"/>
              </a:gs>
              <a:gs pos="0">
                <a:srgbClr val="00B05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eft-Right Arrow 10"/>
          <p:cNvSpPr/>
          <p:nvPr/>
        </p:nvSpPr>
        <p:spPr>
          <a:xfrm rot="18900000">
            <a:off x="6123538" y="2655686"/>
            <a:ext cx="6113341" cy="1548785"/>
          </a:xfrm>
          <a:prstGeom prst="leftRightArrow">
            <a:avLst>
              <a:gd name="adj1" fmla="val 41216"/>
              <a:gd name="adj2" fmla="val 50000"/>
            </a:avLst>
          </a:prstGeom>
          <a:gradFill>
            <a:gsLst>
              <a:gs pos="100000">
                <a:srgbClr val="FFFF00"/>
              </a:gs>
              <a:gs pos="0">
                <a:srgbClr val="0070C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62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E:\red1.jpg"/>
          <p:cNvPicPr>
            <a:picLocks noChangeAspect="1" noChangeArrowheads="1"/>
          </p:cNvPicPr>
          <p:nvPr/>
        </p:nvPicPr>
        <p:blipFill>
          <a:blip r:embed="rId3" cstate="print">
            <a:lum contrast="24000"/>
          </a:blip>
          <a:srcRect/>
          <a:stretch>
            <a:fillRect/>
          </a:stretch>
        </p:blipFill>
        <p:spPr bwMode="auto">
          <a:xfrm rot="10800000">
            <a:off x="3857625" y="647700"/>
            <a:ext cx="4476750" cy="55626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87225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WINDOWS\IMAGES\finger.bmp"/>
          <p:cNvPicPr>
            <a:picLocks noChangeAspect="1" noChangeArrowheads="1"/>
          </p:cNvPicPr>
          <p:nvPr/>
        </p:nvPicPr>
        <p:blipFill>
          <a:blip r:embed="rId3" cstate="print">
            <a:lum bright="-12000" contrast="18000"/>
          </a:blip>
          <a:srcRect/>
          <a:stretch>
            <a:fillRect/>
          </a:stretch>
        </p:blipFill>
        <p:spPr bwMode="auto">
          <a:xfrm rot="10800000">
            <a:off x="3867150" y="732290"/>
            <a:ext cx="4457700" cy="536733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00910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212576" y="982729"/>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colour filters	</a:t>
            </a:r>
          </a:p>
        </p:txBody>
      </p:sp>
      <p:sp>
        <p:nvSpPr>
          <p:cNvPr id="3" name="Rectangle 2"/>
          <p:cNvSpPr/>
          <p:nvPr/>
        </p:nvSpPr>
        <p:spPr>
          <a:xfrm>
            <a:off x="2728686" y="1924779"/>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R</a:t>
            </a:r>
          </a:p>
        </p:txBody>
      </p:sp>
      <p:sp>
        <p:nvSpPr>
          <p:cNvPr id="7" name="Rectangle 6"/>
          <p:cNvSpPr/>
          <p:nvPr/>
        </p:nvSpPr>
        <p:spPr>
          <a:xfrm>
            <a:off x="2728686" y="3066143"/>
            <a:ext cx="914400"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G</a:t>
            </a:r>
          </a:p>
        </p:txBody>
      </p:sp>
      <p:sp>
        <p:nvSpPr>
          <p:cNvPr id="9" name="Rectangle 8"/>
          <p:cNvSpPr/>
          <p:nvPr/>
        </p:nvSpPr>
        <p:spPr>
          <a:xfrm>
            <a:off x="2728686" y="4316880"/>
            <a:ext cx="9144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B</a:t>
            </a:r>
          </a:p>
        </p:txBody>
      </p:sp>
      <p:sp>
        <p:nvSpPr>
          <p:cNvPr id="12" name="Rectangle 11"/>
          <p:cNvSpPr/>
          <p:nvPr/>
        </p:nvSpPr>
        <p:spPr>
          <a:xfrm>
            <a:off x="8599715" y="1924779"/>
            <a:ext cx="914400" cy="9144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C</a:t>
            </a:r>
          </a:p>
        </p:txBody>
      </p:sp>
      <p:sp>
        <p:nvSpPr>
          <p:cNvPr id="13" name="Rectangle 12"/>
          <p:cNvSpPr/>
          <p:nvPr/>
        </p:nvSpPr>
        <p:spPr>
          <a:xfrm>
            <a:off x="8599715" y="3066143"/>
            <a:ext cx="914400" cy="914400"/>
          </a:xfrm>
          <a:prstGeom prst="rect">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M</a:t>
            </a:r>
          </a:p>
        </p:txBody>
      </p:sp>
      <p:sp>
        <p:nvSpPr>
          <p:cNvPr id="14" name="Rectangle 13"/>
          <p:cNvSpPr/>
          <p:nvPr/>
        </p:nvSpPr>
        <p:spPr>
          <a:xfrm>
            <a:off x="8599715" y="4316880"/>
            <a:ext cx="9144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2">
                    <a:lumMod val="50000"/>
                  </a:schemeClr>
                </a:solidFill>
                <a:latin typeface="Calibri" panose="020F0502020204030204" pitchFamily="34" charset="0"/>
                <a:cs typeface="Calibri" panose="020F0502020204030204" pitchFamily="34" charset="0"/>
              </a:rPr>
              <a:t>Y</a:t>
            </a:r>
          </a:p>
        </p:txBody>
      </p:sp>
      <p:cxnSp>
        <p:nvCxnSpPr>
          <p:cNvPr id="5" name="Straight Arrow Connector 4"/>
          <p:cNvCxnSpPr/>
          <p:nvPr/>
        </p:nvCxnSpPr>
        <p:spPr>
          <a:xfrm>
            <a:off x="3947886" y="2394857"/>
            <a:ext cx="4325257"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947886" y="3534228"/>
            <a:ext cx="4325257"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933371" y="4840514"/>
            <a:ext cx="4325257"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 Box 19"/>
          <p:cNvSpPr txBox="1">
            <a:spLocks noChangeArrowheads="1"/>
          </p:cNvSpPr>
          <p:nvPr/>
        </p:nvSpPr>
        <p:spPr bwMode="auto">
          <a:xfrm>
            <a:off x="2884715" y="5556011"/>
            <a:ext cx="6172200" cy="954107"/>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base">
              <a:spcBef>
                <a:spcPct val="50000"/>
              </a:spcBef>
              <a:spcAft>
                <a:spcPct val="0"/>
              </a:spcAft>
            </a:pPr>
            <a:r>
              <a:rPr lang="en-GB" sz="2800" dirty="0">
                <a:solidFill>
                  <a:schemeClr val="tx1"/>
                </a:solidFill>
                <a:latin typeface="Calibri" panose="020F0502020204030204" pitchFamily="34" charset="0"/>
                <a:cs typeface="Calibri" panose="020F0502020204030204" pitchFamily="34" charset="0"/>
              </a:rPr>
              <a:t>Remove it 'self darken the Opposite colour</a:t>
            </a:r>
          </a:p>
        </p:txBody>
      </p:sp>
    </p:spTree>
    <p:extLst>
      <p:ext uri="{BB962C8B-B14F-4D97-AF65-F5344CB8AC3E}">
        <p14:creationId xmlns:p14="http://schemas.microsoft.com/office/powerpoint/2010/main" val="412663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728686" y="1924779"/>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R</a:t>
            </a:r>
          </a:p>
        </p:txBody>
      </p:sp>
      <p:sp>
        <p:nvSpPr>
          <p:cNvPr id="7" name="Rectangle 6"/>
          <p:cNvSpPr/>
          <p:nvPr/>
        </p:nvSpPr>
        <p:spPr>
          <a:xfrm>
            <a:off x="2728686" y="3066143"/>
            <a:ext cx="914400"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G</a:t>
            </a:r>
          </a:p>
        </p:txBody>
      </p:sp>
      <p:sp>
        <p:nvSpPr>
          <p:cNvPr id="9" name="Rectangle 8"/>
          <p:cNvSpPr/>
          <p:nvPr/>
        </p:nvSpPr>
        <p:spPr>
          <a:xfrm>
            <a:off x="2728686" y="4316880"/>
            <a:ext cx="9144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B</a:t>
            </a:r>
          </a:p>
        </p:txBody>
      </p:sp>
      <p:cxnSp>
        <p:nvCxnSpPr>
          <p:cNvPr id="4" name="Straight Arrow Connector 3"/>
          <p:cNvCxnSpPr/>
          <p:nvPr/>
        </p:nvCxnSpPr>
        <p:spPr>
          <a:xfrm>
            <a:off x="3947886" y="3501570"/>
            <a:ext cx="2148114"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947886" y="2376713"/>
            <a:ext cx="4339771" cy="181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947886" y="4786084"/>
            <a:ext cx="2148114" cy="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96000" y="1611086"/>
            <a:ext cx="551543" cy="381725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6" descr="C:\WINDOWS\IMAGES\bug1.bmp"/>
          <p:cNvPicPr>
            <a:picLocks noChangeAspect="1" noChangeArrowheads="1"/>
          </p:cNvPicPr>
          <p:nvPr/>
        </p:nvPicPr>
        <p:blipFill>
          <a:blip r:embed="rId4" cstate="print"/>
          <a:srcRect/>
          <a:stretch>
            <a:fillRect/>
          </a:stretch>
        </p:blipFill>
        <p:spPr bwMode="auto">
          <a:xfrm>
            <a:off x="285720" y="2500306"/>
            <a:ext cx="1870376" cy="2286016"/>
          </a:xfrm>
          <a:prstGeom prst="rect">
            <a:avLst/>
          </a:prstGeom>
          <a:ln>
            <a:noFill/>
          </a:ln>
          <a:effectLst/>
        </p:spPr>
      </p:pic>
      <p:pic>
        <p:nvPicPr>
          <p:cNvPr id="21" name="bug4.avi">
            <a:hlinkClick r:id="" action="ppaction://ole?verb=0"/>
          </p:cNvPr>
          <p:cNvPicPr>
            <a:picLocks noRot="1" noChangeAspect="1" noChangeArrowheads="1"/>
          </p:cNvPicPr>
          <p:nvPr>
            <a:videoFile r:link="rId1"/>
          </p:nvPr>
        </p:nvPicPr>
        <p:blipFill>
          <a:blip r:embed="rId5" cstate="print">
            <a:grayscl/>
          </a:blip>
          <a:srcRect/>
          <a:stretch>
            <a:fillRect/>
          </a:stretch>
        </p:blipFill>
        <p:spPr bwMode="auto">
          <a:xfrm>
            <a:off x="8889275" y="2195514"/>
            <a:ext cx="2714612" cy="2895600"/>
          </a:xfrm>
          <a:prstGeom prst="rect">
            <a:avLst/>
          </a:prstGeom>
          <a:ln>
            <a:noFill/>
          </a:ln>
          <a:effectLst/>
        </p:spPr>
      </p:pic>
      <p:sp>
        <p:nvSpPr>
          <p:cNvPr id="22" name="Title 1"/>
          <p:cNvSpPr txBox="1">
            <a:spLocks/>
          </p:cNvSpPr>
          <p:nvPr/>
        </p:nvSpPr>
        <p:spPr>
          <a:xfrm>
            <a:off x="375841" y="886662"/>
            <a:ext cx="11498377"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				From a 										to b</a:t>
            </a:r>
          </a:p>
        </p:txBody>
      </p:sp>
    </p:spTree>
    <p:extLst>
      <p:ext uri="{BB962C8B-B14F-4D97-AF65-F5344CB8AC3E}">
        <p14:creationId xmlns:p14="http://schemas.microsoft.com/office/powerpoint/2010/main" val="145600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100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2000"/>
                            </p:stCondLst>
                            <p:childTnLst>
                              <p:par>
                                <p:cTn id="13" presetID="1" presetClass="mediacall" presetSubtype="0" fill="hold" nodeType="afterEffect">
                                  <p:stCondLst>
                                    <p:cond delay="1000"/>
                                  </p:stCondLst>
                                  <p:childTnLst>
                                    <p:cmd type="call" cmd="playFrom(0.0)">
                                      <p:cBhvr>
                                        <p:cTn id="14"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1"/>
                                        </p:tgtEl>
                                      </p:cBhvr>
                                    </p:cmd>
                                  </p:childTnLst>
                                </p:cTn>
                              </p:par>
                            </p:childTnLst>
                          </p:cTn>
                        </p:par>
                      </p:childTnLst>
                    </p:cTn>
                  </p:par>
                </p:childTnLst>
              </p:cTn>
              <p:nextCondLst>
                <p:cond evt="onClick" delay="0">
                  <p:tgtEl>
                    <p:spTgt spid="21"/>
                  </p:tgtEl>
                </p:cond>
              </p:nextCondLst>
            </p:seq>
            <p:video>
              <p:cMediaNode>
                <p:cTn id="20" fill="hold" display="0">
                  <p:stCondLst>
                    <p:cond delay="indefinite"/>
                  </p:stCondLst>
                  <p:endCondLst>
                    <p:cond evt="onPrev" delay="0">
                      <p:tgtEl>
                        <p:sldTgt/>
                      </p:tgtEl>
                    </p:cond>
                  </p:endCondLst>
                </p:cTn>
                <p:tgtEl>
                  <p:spTgt spid="21"/>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E:\red3.jpg"/>
          <p:cNvPicPr>
            <a:picLocks noChangeAspect="1" noChangeArrowheads="1"/>
          </p:cNvPicPr>
          <p:nvPr/>
        </p:nvPicPr>
        <p:blipFill>
          <a:blip r:embed="rId3" cstate="print"/>
          <a:srcRect/>
          <a:stretch>
            <a:fillRect/>
          </a:stretch>
        </p:blipFill>
        <p:spPr bwMode="auto">
          <a:xfrm rot="10800000">
            <a:off x="3789362" y="647700"/>
            <a:ext cx="4613275" cy="5562600"/>
          </a:xfrm>
          <a:prstGeom prst="rect">
            <a:avLst/>
          </a:prstGeom>
          <a:ln w="228600" cap="sq" cmpd="thickThin">
            <a:noFill/>
            <a:prstDash val="solid"/>
            <a:miter lim="800000"/>
          </a:ln>
          <a:effectLst>
            <a:innerShdw blurRad="76200">
              <a:srgbClr val="000000"/>
            </a:innerShdw>
          </a:effectLst>
        </p:spPr>
      </p:pic>
    </p:spTree>
    <p:extLst>
      <p:ext uri="{BB962C8B-B14F-4D97-AF65-F5344CB8AC3E}">
        <p14:creationId xmlns:p14="http://schemas.microsoft.com/office/powerpoint/2010/main" val="8294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DSCF0399"/>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91519" y="820057"/>
            <a:ext cx="8208962" cy="5472113"/>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contourClr>
              <a:srgbClr val="C0C0C0"/>
            </a:contourClr>
          </a:sp3d>
        </p:spPr>
      </p:pic>
    </p:spTree>
    <p:extLst>
      <p:ext uri="{BB962C8B-B14F-4D97-AF65-F5344CB8AC3E}">
        <p14:creationId xmlns:p14="http://schemas.microsoft.com/office/powerpoint/2010/main" val="341032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descr="Banana Yellow Filter 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91519" y="820057"/>
            <a:ext cx="8208962" cy="5473200"/>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contourClr>
              <a:srgbClr val="C0C0C0"/>
            </a:contourClr>
          </a:sp3d>
        </p:spPr>
      </p:pic>
    </p:spTree>
    <p:extLst>
      <p:ext uri="{BB962C8B-B14F-4D97-AF65-F5344CB8AC3E}">
        <p14:creationId xmlns:p14="http://schemas.microsoft.com/office/powerpoint/2010/main" val="249876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nana Daylight B&amp;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8214" y="2195286"/>
            <a:ext cx="4821192" cy="321471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7" descr="Banana shot B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9542" y="2195286"/>
            <a:ext cx="4821195" cy="321471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a:xfrm>
            <a:off x="359794" y="1214957"/>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Colour Filter - Yellow	</a:t>
            </a:r>
          </a:p>
        </p:txBody>
      </p:sp>
      <p:sp useBgFill="1">
        <p:nvSpPr>
          <p:cNvPr id="7" name="Rectangle 6"/>
          <p:cNvSpPr/>
          <p:nvPr/>
        </p:nvSpPr>
        <p:spPr>
          <a:xfrm>
            <a:off x="2188786" y="5626749"/>
            <a:ext cx="2256510" cy="466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b="1" dirty="0">
                <a:solidFill>
                  <a:schemeClr val="tx1"/>
                </a:solidFill>
                <a:latin typeface="Calibri" panose="020F0502020204030204" pitchFamily="34" charset="0"/>
                <a:cs typeface="Calibri" panose="020F0502020204030204" pitchFamily="34" charset="0"/>
              </a:rPr>
              <a:t>Daylight</a:t>
            </a:r>
          </a:p>
        </p:txBody>
      </p:sp>
      <p:sp useBgFill="1">
        <p:nvSpPr>
          <p:cNvPr id="8" name="Rectangle 7"/>
          <p:cNvSpPr/>
          <p:nvPr/>
        </p:nvSpPr>
        <p:spPr>
          <a:xfrm>
            <a:off x="7461139" y="5626748"/>
            <a:ext cx="2256510" cy="466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b="1" dirty="0">
                <a:solidFill>
                  <a:schemeClr val="tx1"/>
                </a:solidFill>
                <a:latin typeface="Calibri" panose="020F0502020204030204" pitchFamily="34" charset="0"/>
                <a:cs typeface="Calibri" panose="020F0502020204030204" pitchFamily="34" charset="0"/>
              </a:rPr>
              <a:t>Yellow Filter</a:t>
            </a:r>
          </a:p>
        </p:txBody>
      </p:sp>
    </p:spTree>
    <p:extLst>
      <p:ext uri="{BB962C8B-B14F-4D97-AF65-F5344CB8AC3E}">
        <p14:creationId xmlns:p14="http://schemas.microsoft.com/office/powerpoint/2010/main" val="116594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lue bw1.bmp"/>
          <p:cNvPicPr>
            <a:picLocks noChangeAspect="1"/>
          </p:cNvPicPr>
          <p:nvPr/>
        </p:nvPicPr>
        <p:blipFill>
          <a:blip r:embed="rId3" cstate="print"/>
          <a:stretch>
            <a:fillRect/>
          </a:stretch>
        </p:blipFill>
        <p:spPr>
          <a:xfrm>
            <a:off x="1722572" y="3429000"/>
            <a:ext cx="1982513" cy="259708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descr="glue yellow.bmp"/>
          <p:cNvPicPr>
            <a:picLocks noChangeAspect="1"/>
          </p:cNvPicPr>
          <p:nvPr/>
        </p:nvPicPr>
        <p:blipFill>
          <a:blip r:embed="rId4" cstate="print"/>
          <a:stretch>
            <a:fillRect/>
          </a:stretch>
        </p:blipFill>
        <p:spPr>
          <a:xfrm>
            <a:off x="4008588" y="3429000"/>
            <a:ext cx="1963185" cy="257176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 name="Picture 7" descr="glue orange.bmp"/>
          <p:cNvPicPr>
            <a:picLocks noChangeAspect="1"/>
          </p:cNvPicPr>
          <p:nvPr/>
        </p:nvPicPr>
        <p:blipFill>
          <a:blip r:embed="rId5" cstate="print"/>
          <a:stretch>
            <a:fillRect/>
          </a:stretch>
        </p:blipFill>
        <p:spPr>
          <a:xfrm>
            <a:off x="6351520" y="3429000"/>
            <a:ext cx="1963185" cy="257176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9" name="Picture 8" descr="glue red.bmp"/>
          <p:cNvPicPr>
            <a:picLocks noChangeAspect="1"/>
          </p:cNvPicPr>
          <p:nvPr/>
        </p:nvPicPr>
        <p:blipFill>
          <a:blip r:embed="rId6" cstate="print"/>
          <a:stretch>
            <a:fillRect/>
          </a:stretch>
        </p:blipFill>
        <p:spPr>
          <a:xfrm>
            <a:off x="8509182" y="3429000"/>
            <a:ext cx="1960189" cy="257176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Rectangle 1"/>
          <p:cNvSpPr/>
          <p:nvPr/>
        </p:nvSpPr>
        <p:spPr>
          <a:xfrm>
            <a:off x="1722572" y="1361156"/>
            <a:ext cx="8746799" cy="1323439"/>
          </a:xfrm>
          <a:prstGeom prst="rect">
            <a:avLst/>
          </a:prstGeom>
        </p:spPr>
        <p:txBody>
          <a:bodyPr wrap="square">
            <a:spAutoFit/>
          </a:bodyPr>
          <a:lstStyle/>
          <a:p>
            <a:pPr algn="ctr" fontAlgn="base">
              <a:spcBef>
                <a:spcPct val="0"/>
              </a:spcBef>
              <a:spcAft>
                <a:spcPct val="0"/>
              </a:spcAft>
            </a:pPr>
            <a:r>
              <a:rPr lang="en-GB" sz="3200" dirty="0">
                <a:solidFill>
                  <a:prstClr val="white"/>
                </a:solidFill>
                <a:latin typeface="Calibri" panose="020F0502020204030204" pitchFamily="34" charset="0"/>
                <a:cs typeface="Calibri" panose="020F0502020204030204" pitchFamily="34" charset="0"/>
              </a:rPr>
              <a:t>THREE FILTERS TO INCREASE CONTRAST</a:t>
            </a:r>
            <a:endParaRPr lang="en-GB" sz="3200" dirty="0">
              <a:solidFill>
                <a:prstClr val="black"/>
              </a:solidFill>
              <a:latin typeface="Calibri" panose="020F0502020204030204" pitchFamily="34" charset="0"/>
              <a:cs typeface="Calibri" panose="020F0502020204030204" pitchFamily="34" charset="0"/>
            </a:endParaRPr>
          </a:p>
          <a:p>
            <a:pPr algn="ctr" fontAlgn="base">
              <a:spcBef>
                <a:spcPct val="0"/>
              </a:spcBef>
              <a:spcAft>
                <a:spcPct val="0"/>
              </a:spcAft>
            </a:pPr>
            <a:endParaRPr lang="en-GB" sz="2400" dirty="0">
              <a:solidFill>
                <a:prstClr val="black"/>
              </a:solidFill>
              <a:latin typeface="Calibri" panose="020F0502020204030204" pitchFamily="34" charset="0"/>
              <a:cs typeface="Calibri" panose="020F0502020204030204" pitchFamily="34" charset="0"/>
            </a:endParaRPr>
          </a:p>
          <a:p>
            <a:pPr algn="ctr" fontAlgn="base">
              <a:spcBef>
                <a:spcPct val="0"/>
              </a:spcBef>
              <a:spcAft>
                <a:spcPct val="0"/>
              </a:spcAft>
            </a:pPr>
            <a:r>
              <a:rPr lang="en-GB" sz="2400" b="1" dirty="0">
                <a:solidFill>
                  <a:srgbClr val="FFFF00"/>
                </a:solidFill>
                <a:latin typeface="Calibri" panose="020F0502020204030204" pitchFamily="34" charset="0"/>
                <a:cs typeface="Calibri" panose="020F0502020204030204" pitchFamily="34" charset="0"/>
              </a:rPr>
              <a:t>Yellow x1     </a:t>
            </a:r>
            <a:r>
              <a:rPr lang="en-GB" sz="2400" b="1" dirty="0">
                <a:solidFill>
                  <a:srgbClr val="FFC000"/>
                </a:solidFill>
                <a:latin typeface="Calibri" panose="020F0502020204030204" pitchFamily="34" charset="0"/>
                <a:cs typeface="Calibri" panose="020F0502020204030204" pitchFamily="34" charset="0"/>
              </a:rPr>
              <a:t>Orange x2</a:t>
            </a:r>
            <a:r>
              <a:rPr lang="en-GB" sz="2400" b="1" dirty="0">
                <a:solidFill>
                  <a:srgbClr val="EA157A"/>
                </a:solidFill>
                <a:latin typeface="Calibri" panose="020F0502020204030204" pitchFamily="34" charset="0"/>
                <a:cs typeface="Calibri" panose="020F0502020204030204" pitchFamily="34" charset="0"/>
              </a:rPr>
              <a:t>     </a:t>
            </a:r>
            <a:r>
              <a:rPr lang="en-GB" sz="2400" b="1" dirty="0">
                <a:solidFill>
                  <a:srgbClr val="FF0000"/>
                </a:solidFill>
                <a:latin typeface="Calibri" panose="020F0502020204030204" pitchFamily="34" charset="0"/>
                <a:cs typeface="Calibri" panose="020F0502020204030204" pitchFamily="34" charset="0"/>
              </a:rPr>
              <a:t>Red x3</a:t>
            </a:r>
          </a:p>
        </p:txBody>
      </p:sp>
    </p:spTree>
    <p:extLst>
      <p:ext uri="{BB962C8B-B14F-4D97-AF65-F5344CB8AC3E}">
        <p14:creationId xmlns:p14="http://schemas.microsoft.com/office/powerpoint/2010/main" val="370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16794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Colour  Theory</a:t>
            </a:r>
          </a:p>
        </p:txBody>
      </p:sp>
      <p:sp>
        <p:nvSpPr>
          <p:cNvPr id="4" name="Rectangle 3"/>
          <p:cNvSpPr txBox="1">
            <a:spLocks noChangeArrowheads="1"/>
          </p:cNvSpPr>
          <p:nvPr/>
        </p:nvSpPr>
        <p:spPr>
          <a:xfrm>
            <a:off x="225547" y="2992678"/>
            <a:ext cx="7125554"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566928" indent="-457200">
              <a:spcBef>
                <a:spcPts val="400"/>
              </a:spcBef>
              <a:buClr>
                <a:schemeClr val="accent1"/>
              </a:buClr>
              <a:buSzPct val="68000"/>
              <a:buFont typeface="Arial" panose="020B0604020202020204" pitchFamily="34" charset="0"/>
              <a:buChar char="•"/>
              <a:defRPr/>
            </a:pPr>
            <a:r>
              <a:rPr lang="en-US" sz="2700" dirty="0">
                <a:solidFill>
                  <a:schemeClr val="tx1"/>
                </a:solidFill>
                <a:latin typeface="Calibri" panose="020F0502020204030204" pitchFamily="34" charset="0"/>
              </a:rPr>
              <a:t>Primary colors are </a:t>
            </a:r>
          </a:p>
          <a:p>
            <a:pPr marL="109728">
              <a:spcBef>
                <a:spcPts val="400"/>
              </a:spcBef>
              <a:buClr>
                <a:schemeClr val="accent1"/>
              </a:buClr>
              <a:buSzPct val="68000"/>
              <a:defRPr/>
            </a:pPr>
            <a:r>
              <a:rPr lang="en-US" sz="2700" b="1" dirty="0">
                <a:solidFill>
                  <a:srgbClr val="FF0000"/>
                </a:solidFill>
                <a:latin typeface="Calibri" panose="020F0502020204030204" pitchFamily="34" charset="0"/>
              </a:rPr>
              <a:t>	 red</a:t>
            </a:r>
            <a:r>
              <a:rPr lang="en-US" sz="2700" b="1" dirty="0">
                <a:solidFill>
                  <a:schemeClr val="tx1"/>
                </a:solidFill>
                <a:latin typeface="Calibri" panose="020F0502020204030204" pitchFamily="34" charset="0"/>
              </a:rPr>
              <a:t> – </a:t>
            </a:r>
            <a:r>
              <a:rPr lang="en-US" sz="2700" b="1" dirty="0">
                <a:solidFill>
                  <a:srgbClr val="00B050"/>
                </a:solidFill>
                <a:latin typeface="Calibri" panose="020F0502020204030204" pitchFamily="34" charset="0"/>
              </a:rPr>
              <a:t>green</a:t>
            </a:r>
            <a:r>
              <a:rPr lang="en-US" sz="2700" b="1" dirty="0">
                <a:solidFill>
                  <a:schemeClr val="tx1"/>
                </a:solidFill>
                <a:latin typeface="Calibri" panose="020F0502020204030204" pitchFamily="34" charset="0"/>
              </a:rPr>
              <a:t> – </a:t>
            </a:r>
            <a:r>
              <a:rPr lang="en-US" sz="2700" b="1" dirty="0">
                <a:solidFill>
                  <a:srgbClr val="00B0F0"/>
                </a:solidFill>
                <a:latin typeface="Calibri" panose="020F0502020204030204" pitchFamily="34" charset="0"/>
              </a:rPr>
              <a:t>blue</a:t>
            </a:r>
            <a:r>
              <a:rPr lang="en-US" sz="2700" b="1" dirty="0">
                <a:solidFill>
                  <a:schemeClr val="tx1"/>
                </a:solidFill>
                <a:latin typeface="Calibri" panose="020F0502020204030204" pitchFamily="34" charset="0"/>
              </a:rPr>
              <a:t> </a:t>
            </a:r>
          </a:p>
          <a:p>
            <a:pPr marL="566928" indent="-457200">
              <a:spcBef>
                <a:spcPts val="400"/>
              </a:spcBef>
              <a:buClr>
                <a:schemeClr val="accent1"/>
              </a:buClr>
              <a:buSzPct val="68000"/>
              <a:buFont typeface="Arial" panose="020B0604020202020204" pitchFamily="34" charset="0"/>
              <a:buChar char="•"/>
              <a:defRPr/>
            </a:pPr>
            <a:endParaRPr lang="en-US" sz="2700" dirty="0">
              <a:solidFill>
                <a:schemeClr val="tx1"/>
              </a:solidFill>
              <a:latin typeface="Calibri" panose="020F0502020204030204" pitchFamily="34" charset="0"/>
            </a:endParaRPr>
          </a:p>
          <a:p>
            <a:pPr marL="566928" indent="-457200">
              <a:spcBef>
                <a:spcPts val="400"/>
              </a:spcBef>
              <a:buClr>
                <a:schemeClr val="accent1"/>
              </a:buClr>
              <a:buSzPct val="68000"/>
              <a:buFont typeface="Arial" panose="020B0604020202020204" pitchFamily="34" charset="0"/>
              <a:buChar char="•"/>
              <a:defRPr/>
            </a:pPr>
            <a:r>
              <a:rPr lang="en-US" sz="2700" dirty="0">
                <a:solidFill>
                  <a:schemeClr val="tx1"/>
                </a:solidFill>
                <a:latin typeface="Calibri" panose="020F0502020204030204" pitchFamily="34" charset="0"/>
              </a:rPr>
              <a:t>Secondary colors are </a:t>
            </a:r>
          </a:p>
          <a:p>
            <a:pPr marL="109728">
              <a:spcBef>
                <a:spcPts val="400"/>
              </a:spcBef>
              <a:buClr>
                <a:schemeClr val="accent1"/>
              </a:buClr>
              <a:buSzPct val="68000"/>
              <a:defRPr/>
            </a:pPr>
            <a:r>
              <a:rPr lang="en-US" sz="2700" b="1" dirty="0">
                <a:solidFill>
                  <a:schemeClr val="tx1"/>
                </a:solidFill>
                <a:latin typeface="Calibri" panose="020F0502020204030204" pitchFamily="34" charset="0"/>
              </a:rPr>
              <a:t>	 </a:t>
            </a:r>
            <a:r>
              <a:rPr lang="en-US" sz="2700" b="1" dirty="0">
                <a:solidFill>
                  <a:srgbClr val="EC3ED7"/>
                </a:solidFill>
                <a:latin typeface="Calibri" panose="020F0502020204030204" pitchFamily="34" charset="0"/>
              </a:rPr>
              <a:t> magenta </a:t>
            </a:r>
            <a:r>
              <a:rPr lang="en-US" sz="2700" b="1" dirty="0">
                <a:solidFill>
                  <a:schemeClr val="tx1"/>
                </a:solidFill>
                <a:latin typeface="Calibri" panose="020F0502020204030204" pitchFamily="34" charset="0"/>
              </a:rPr>
              <a:t>– </a:t>
            </a:r>
            <a:r>
              <a:rPr lang="en-US" sz="2700" b="1" dirty="0">
                <a:solidFill>
                  <a:srgbClr val="FFFF00"/>
                </a:solidFill>
                <a:latin typeface="Calibri" panose="020F0502020204030204" pitchFamily="34" charset="0"/>
              </a:rPr>
              <a:t>yellow</a:t>
            </a:r>
            <a:r>
              <a:rPr lang="en-US" sz="2700" b="1" dirty="0">
                <a:solidFill>
                  <a:schemeClr val="tx1"/>
                </a:solidFill>
                <a:latin typeface="Calibri" panose="020F0502020204030204" pitchFamily="34" charset="0"/>
              </a:rPr>
              <a:t> – </a:t>
            </a:r>
            <a:r>
              <a:rPr lang="en-US" sz="2700" b="1" dirty="0">
                <a:solidFill>
                  <a:schemeClr val="accent4"/>
                </a:solidFill>
                <a:latin typeface="Calibri" panose="020F0502020204030204" pitchFamily="34" charset="0"/>
              </a:rPr>
              <a:t>cyan</a:t>
            </a:r>
          </a:p>
          <a:p>
            <a:pPr marL="566928" indent="-457200">
              <a:spcBef>
                <a:spcPts val="400"/>
              </a:spcBef>
              <a:buClr>
                <a:schemeClr val="accent1"/>
              </a:buClr>
              <a:buSzPct val="68000"/>
              <a:buFont typeface="Arial" panose="020B0604020202020204" pitchFamily="34" charset="0"/>
              <a:buChar char="•"/>
              <a:defRPr/>
            </a:pPr>
            <a:endParaRPr lang="en-US" sz="2700" b="1" dirty="0">
              <a:solidFill>
                <a:schemeClr val="tx1"/>
              </a:solidFill>
              <a:latin typeface="Calibri" panose="020F0502020204030204" pitchFamily="34" charset="0"/>
            </a:endParaRPr>
          </a:p>
        </p:txBody>
      </p:sp>
      <p:grpSp>
        <p:nvGrpSpPr>
          <p:cNvPr id="5" name="Group 4"/>
          <p:cNvGrpSpPr/>
          <p:nvPr/>
        </p:nvGrpSpPr>
        <p:grpSpPr>
          <a:xfrm>
            <a:off x="8787858" y="3562207"/>
            <a:ext cx="2762051" cy="2483963"/>
            <a:chOff x="7357496" y="1587500"/>
            <a:chExt cx="3827010" cy="3441700"/>
          </a:xfrm>
        </p:grpSpPr>
        <p:sp>
          <p:nvSpPr>
            <p:cNvPr id="57" name="Freeform 56"/>
            <p:cNvSpPr/>
            <p:nvPr/>
          </p:nvSpPr>
          <p:spPr>
            <a:xfrm>
              <a:off x="8039100" y="2565400"/>
              <a:ext cx="1231900" cy="1358072"/>
            </a:xfrm>
            <a:custGeom>
              <a:avLst/>
              <a:gdLst>
                <a:gd name="connsiteX0" fmla="*/ 550295 w 1231900"/>
                <a:gd name="connsiteY0" fmla="*/ 0 h 1358072"/>
                <a:gd name="connsiteX1" fmla="*/ 1137492 w 1231900"/>
                <a:gd name="connsiteY1" fmla="*/ 148684 h 1358072"/>
                <a:gd name="connsiteX2" fmla="*/ 1231900 w 1231900"/>
                <a:gd name="connsiteY2" fmla="*/ 206038 h 1358072"/>
                <a:gd name="connsiteX3" fmla="*/ 1224738 w 1231900"/>
                <a:gd name="connsiteY3" fmla="*/ 210389 h 1358072"/>
                <a:gd name="connsiteX4" fmla="*/ 681605 w 1231900"/>
                <a:gd name="connsiteY4" fmla="*/ 1231900 h 1358072"/>
                <a:gd name="connsiteX5" fmla="*/ 687965 w 1231900"/>
                <a:gd name="connsiteY5" fmla="*/ 1357855 h 1358072"/>
                <a:gd name="connsiteX6" fmla="*/ 687998 w 1231900"/>
                <a:gd name="connsiteY6" fmla="*/ 1358072 h 1358072"/>
                <a:gd name="connsiteX7" fmla="*/ 644703 w 1231900"/>
                <a:gd name="connsiteY7" fmla="*/ 1337216 h 1358072"/>
                <a:gd name="connsiteX8" fmla="*/ 0 w 1231900"/>
                <a:gd name="connsiteY8" fmla="*/ 254000 h 1358072"/>
                <a:gd name="connsiteX9" fmla="*/ 6360 w 1231900"/>
                <a:gd name="connsiteY9" fmla="*/ 128045 h 1358072"/>
                <a:gd name="connsiteX10" fmla="*/ 6393 w 1231900"/>
                <a:gd name="connsiteY10" fmla="*/ 127828 h 1358072"/>
                <a:gd name="connsiteX11" fmla="*/ 70784 w 1231900"/>
                <a:gd name="connsiteY11" fmla="*/ 96809 h 1358072"/>
                <a:gd name="connsiteX12" fmla="*/ 550295 w 1231900"/>
                <a:gd name="connsiteY12" fmla="*/ 0 h 13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1900" h="1358072">
                  <a:moveTo>
                    <a:pt x="550295" y="0"/>
                  </a:moveTo>
                  <a:cubicBezTo>
                    <a:pt x="762908" y="0"/>
                    <a:pt x="962940" y="53861"/>
                    <a:pt x="1137492" y="148684"/>
                  </a:cubicBezTo>
                  <a:lnTo>
                    <a:pt x="1231900" y="206038"/>
                  </a:lnTo>
                  <a:lnTo>
                    <a:pt x="1224738" y="210389"/>
                  </a:lnTo>
                  <a:cubicBezTo>
                    <a:pt x="897050" y="431770"/>
                    <a:pt x="681605" y="806675"/>
                    <a:pt x="681605" y="1231900"/>
                  </a:cubicBezTo>
                  <a:cubicBezTo>
                    <a:pt x="681605" y="1274423"/>
                    <a:pt x="683759" y="1316442"/>
                    <a:pt x="687965" y="1357855"/>
                  </a:cubicBezTo>
                  <a:lnTo>
                    <a:pt x="687998" y="1358072"/>
                  </a:lnTo>
                  <a:lnTo>
                    <a:pt x="644703" y="1337216"/>
                  </a:lnTo>
                  <a:cubicBezTo>
                    <a:pt x="260689" y="1128608"/>
                    <a:pt x="0" y="721748"/>
                    <a:pt x="0" y="254000"/>
                  </a:cubicBezTo>
                  <a:cubicBezTo>
                    <a:pt x="0" y="211478"/>
                    <a:pt x="2155" y="169458"/>
                    <a:pt x="6360" y="128045"/>
                  </a:cubicBezTo>
                  <a:lnTo>
                    <a:pt x="6393" y="127828"/>
                  </a:lnTo>
                  <a:lnTo>
                    <a:pt x="70784" y="96809"/>
                  </a:lnTo>
                  <a:cubicBezTo>
                    <a:pt x="218166" y="34471"/>
                    <a:pt x="380205" y="0"/>
                    <a:pt x="550295" y="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6" name="Freeform 55"/>
            <p:cNvSpPr/>
            <p:nvPr/>
          </p:nvSpPr>
          <p:spPr>
            <a:xfrm>
              <a:off x="9271000" y="2565400"/>
              <a:ext cx="1231900" cy="1358072"/>
            </a:xfrm>
            <a:custGeom>
              <a:avLst/>
              <a:gdLst>
                <a:gd name="connsiteX0" fmla="*/ 681605 w 1231900"/>
                <a:gd name="connsiteY0" fmla="*/ 0 h 1358072"/>
                <a:gd name="connsiteX1" fmla="*/ 1161116 w 1231900"/>
                <a:gd name="connsiteY1" fmla="*/ 96809 h 1358072"/>
                <a:gd name="connsiteX2" fmla="*/ 1225507 w 1231900"/>
                <a:gd name="connsiteY2" fmla="*/ 127828 h 1358072"/>
                <a:gd name="connsiteX3" fmla="*/ 1225540 w 1231900"/>
                <a:gd name="connsiteY3" fmla="*/ 128045 h 1358072"/>
                <a:gd name="connsiteX4" fmla="*/ 1231900 w 1231900"/>
                <a:gd name="connsiteY4" fmla="*/ 254000 h 1358072"/>
                <a:gd name="connsiteX5" fmla="*/ 587197 w 1231900"/>
                <a:gd name="connsiteY5" fmla="*/ 1337216 h 1358072"/>
                <a:gd name="connsiteX6" fmla="*/ 543902 w 1231900"/>
                <a:gd name="connsiteY6" fmla="*/ 1358072 h 1358072"/>
                <a:gd name="connsiteX7" fmla="*/ 543935 w 1231900"/>
                <a:gd name="connsiteY7" fmla="*/ 1357855 h 1358072"/>
                <a:gd name="connsiteX8" fmla="*/ 550295 w 1231900"/>
                <a:gd name="connsiteY8" fmla="*/ 1231900 h 1358072"/>
                <a:gd name="connsiteX9" fmla="*/ 7162 w 1231900"/>
                <a:gd name="connsiteY9" fmla="*/ 210389 h 1358072"/>
                <a:gd name="connsiteX10" fmla="*/ 0 w 1231900"/>
                <a:gd name="connsiteY10" fmla="*/ 206038 h 1358072"/>
                <a:gd name="connsiteX11" fmla="*/ 94408 w 1231900"/>
                <a:gd name="connsiteY11" fmla="*/ 148684 h 1358072"/>
                <a:gd name="connsiteX12" fmla="*/ 681605 w 1231900"/>
                <a:gd name="connsiteY12" fmla="*/ 0 h 13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1900" h="1358072">
                  <a:moveTo>
                    <a:pt x="681605" y="0"/>
                  </a:moveTo>
                  <a:cubicBezTo>
                    <a:pt x="851695" y="0"/>
                    <a:pt x="1013734" y="34471"/>
                    <a:pt x="1161116" y="96809"/>
                  </a:cubicBezTo>
                  <a:lnTo>
                    <a:pt x="1225507" y="127828"/>
                  </a:lnTo>
                  <a:lnTo>
                    <a:pt x="1225540" y="128045"/>
                  </a:lnTo>
                  <a:cubicBezTo>
                    <a:pt x="1229746" y="169458"/>
                    <a:pt x="1231900" y="211478"/>
                    <a:pt x="1231900" y="254000"/>
                  </a:cubicBezTo>
                  <a:cubicBezTo>
                    <a:pt x="1231900" y="721748"/>
                    <a:pt x="971211" y="1128608"/>
                    <a:pt x="587197" y="1337216"/>
                  </a:cubicBezTo>
                  <a:lnTo>
                    <a:pt x="543902" y="1358072"/>
                  </a:lnTo>
                  <a:lnTo>
                    <a:pt x="543935" y="1357855"/>
                  </a:lnTo>
                  <a:cubicBezTo>
                    <a:pt x="548141" y="1316442"/>
                    <a:pt x="550295" y="1274423"/>
                    <a:pt x="550295" y="1231900"/>
                  </a:cubicBezTo>
                  <a:cubicBezTo>
                    <a:pt x="550295" y="806675"/>
                    <a:pt x="334850" y="431770"/>
                    <a:pt x="7162" y="210389"/>
                  </a:cubicBezTo>
                  <a:lnTo>
                    <a:pt x="0" y="206038"/>
                  </a:lnTo>
                  <a:lnTo>
                    <a:pt x="94408" y="148684"/>
                  </a:lnTo>
                  <a:cubicBezTo>
                    <a:pt x="268960" y="53861"/>
                    <a:pt x="468992" y="0"/>
                    <a:pt x="681605" y="0"/>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5" name="Freeform 54"/>
            <p:cNvSpPr/>
            <p:nvPr/>
          </p:nvSpPr>
          <p:spPr>
            <a:xfrm>
              <a:off x="8727098" y="3923472"/>
              <a:ext cx="1087804" cy="899690"/>
            </a:xfrm>
            <a:custGeom>
              <a:avLst/>
              <a:gdLst>
                <a:gd name="connsiteX0" fmla="*/ 0 w 1087804"/>
                <a:gd name="connsiteY0" fmla="*/ 0 h 899690"/>
                <a:gd name="connsiteX1" fmla="*/ 64391 w 1087804"/>
                <a:gd name="connsiteY1" fmla="*/ 31019 h 899690"/>
                <a:gd name="connsiteX2" fmla="*/ 543902 w 1087804"/>
                <a:gd name="connsiteY2" fmla="*/ 127828 h 899690"/>
                <a:gd name="connsiteX3" fmla="*/ 1023413 w 1087804"/>
                <a:gd name="connsiteY3" fmla="*/ 31019 h 899690"/>
                <a:gd name="connsiteX4" fmla="*/ 1087804 w 1087804"/>
                <a:gd name="connsiteY4" fmla="*/ 0 h 899690"/>
                <a:gd name="connsiteX5" fmla="*/ 1069169 w 1087804"/>
                <a:gd name="connsiteY5" fmla="*/ 122099 h 899690"/>
                <a:gd name="connsiteX6" fmla="*/ 551064 w 1087804"/>
                <a:gd name="connsiteY6" fmla="*/ 895339 h 899690"/>
                <a:gd name="connsiteX7" fmla="*/ 543902 w 1087804"/>
                <a:gd name="connsiteY7" fmla="*/ 899690 h 899690"/>
                <a:gd name="connsiteX8" fmla="*/ 536740 w 1087804"/>
                <a:gd name="connsiteY8" fmla="*/ 895339 h 899690"/>
                <a:gd name="connsiteX9" fmla="*/ 18635 w 1087804"/>
                <a:gd name="connsiteY9" fmla="*/ 122099 h 899690"/>
                <a:gd name="connsiteX10" fmla="*/ 0 w 1087804"/>
                <a:gd name="connsiteY10" fmla="*/ 0 h 89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04" h="899690">
                  <a:moveTo>
                    <a:pt x="0" y="0"/>
                  </a:moveTo>
                  <a:lnTo>
                    <a:pt x="64391" y="31019"/>
                  </a:lnTo>
                  <a:cubicBezTo>
                    <a:pt x="211773" y="93357"/>
                    <a:pt x="373812" y="127828"/>
                    <a:pt x="543902" y="127828"/>
                  </a:cubicBezTo>
                  <a:cubicBezTo>
                    <a:pt x="713992" y="127828"/>
                    <a:pt x="876031" y="93357"/>
                    <a:pt x="1023413" y="31019"/>
                  </a:cubicBezTo>
                  <a:lnTo>
                    <a:pt x="1087804" y="0"/>
                  </a:lnTo>
                  <a:lnTo>
                    <a:pt x="1069169" y="122099"/>
                  </a:lnTo>
                  <a:cubicBezTo>
                    <a:pt x="1003529" y="442874"/>
                    <a:pt x="813214" y="718234"/>
                    <a:pt x="551064" y="895339"/>
                  </a:cubicBezTo>
                  <a:lnTo>
                    <a:pt x="543902" y="899690"/>
                  </a:lnTo>
                  <a:lnTo>
                    <a:pt x="536740" y="895339"/>
                  </a:lnTo>
                  <a:cubicBezTo>
                    <a:pt x="274590" y="718234"/>
                    <a:pt x="84275" y="442874"/>
                    <a:pt x="18635" y="122099"/>
                  </a:cubicBezTo>
                  <a:lnTo>
                    <a:pt x="0" y="0"/>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4" name="Freeform 53"/>
            <p:cNvSpPr/>
            <p:nvPr/>
          </p:nvSpPr>
          <p:spPr>
            <a:xfrm>
              <a:off x="8045493" y="1587500"/>
              <a:ext cx="2451014" cy="1183938"/>
            </a:xfrm>
            <a:custGeom>
              <a:avLst/>
              <a:gdLst>
                <a:gd name="connsiteX0" fmla="*/ 1225507 w 2451014"/>
                <a:gd name="connsiteY0" fmla="*/ 0 h 1183938"/>
                <a:gd name="connsiteX1" fmla="*/ 2432379 w 2451014"/>
                <a:gd name="connsiteY1" fmla="*/ 983629 h 1183938"/>
                <a:gd name="connsiteX2" fmla="*/ 2451014 w 2451014"/>
                <a:gd name="connsiteY2" fmla="*/ 1105728 h 1183938"/>
                <a:gd name="connsiteX3" fmla="*/ 2386623 w 2451014"/>
                <a:gd name="connsiteY3" fmla="*/ 1074709 h 1183938"/>
                <a:gd name="connsiteX4" fmla="*/ 1907112 w 2451014"/>
                <a:gd name="connsiteY4" fmla="*/ 977900 h 1183938"/>
                <a:gd name="connsiteX5" fmla="*/ 1319915 w 2451014"/>
                <a:gd name="connsiteY5" fmla="*/ 1126584 h 1183938"/>
                <a:gd name="connsiteX6" fmla="*/ 1225507 w 2451014"/>
                <a:gd name="connsiteY6" fmla="*/ 1183938 h 1183938"/>
                <a:gd name="connsiteX7" fmla="*/ 1131099 w 2451014"/>
                <a:gd name="connsiteY7" fmla="*/ 1126584 h 1183938"/>
                <a:gd name="connsiteX8" fmla="*/ 543902 w 2451014"/>
                <a:gd name="connsiteY8" fmla="*/ 977900 h 1183938"/>
                <a:gd name="connsiteX9" fmla="*/ 64391 w 2451014"/>
                <a:gd name="connsiteY9" fmla="*/ 1074709 h 1183938"/>
                <a:gd name="connsiteX10" fmla="*/ 0 w 2451014"/>
                <a:gd name="connsiteY10" fmla="*/ 1105728 h 1183938"/>
                <a:gd name="connsiteX11" fmla="*/ 18635 w 2451014"/>
                <a:gd name="connsiteY11" fmla="*/ 983629 h 1183938"/>
                <a:gd name="connsiteX12" fmla="*/ 1225507 w 2451014"/>
                <a:gd name="connsiteY12" fmla="*/ 0 h 118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014" h="1183938">
                  <a:moveTo>
                    <a:pt x="1225507" y="0"/>
                  </a:moveTo>
                  <a:cubicBezTo>
                    <a:pt x="1820822" y="0"/>
                    <a:pt x="2317509" y="422273"/>
                    <a:pt x="2432379" y="983629"/>
                  </a:cubicBezTo>
                  <a:lnTo>
                    <a:pt x="2451014" y="1105728"/>
                  </a:lnTo>
                  <a:lnTo>
                    <a:pt x="2386623" y="1074709"/>
                  </a:lnTo>
                  <a:cubicBezTo>
                    <a:pt x="2239241" y="1012371"/>
                    <a:pt x="2077202" y="977900"/>
                    <a:pt x="1907112" y="977900"/>
                  </a:cubicBezTo>
                  <a:cubicBezTo>
                    <a:pt x="1694499" y="977900"/>
                    <a:pt x="1494467" y="1031761"/>
                    <a:pt x="1319915" y="1126584"/>
                  </a:cubicBezTo>
                  <a:lnTo>
                    <a:pt x="1225507" y="1183938"/>
                  </a:lnTo>
                  <a:lnTo>
                    <a:pt x="1131099" y="1126584"/>
                  </a:lnTo>
                  <a:cubicBezTo>
                    <a:pt x="956547" y="1031761"/>
                    <a:pt x="756515" y="977900"/>
                    <a:pt x="543902" y="977900"/>
                  </a:cubicBezTo>
                  <a:cubicBezTo>
                    <a:pt x="373812" y="977900"/>
                    <a:pt x="211773" y="1012371"/>
                    <a:pt x="64391" y="1074709"/>
                  </a:cubicBezTo>
                  <a:lnTo>
                    <a:pt x="0" y="1105728"/>
                  </a:lnTo>
                  <a:lnTo>
                    <a:pt x="18635" y="983629"/>
                  </a:lnTo>
                  <a:cubicBezTo>
                    <a:pt x="133505" y="422273"/>
                    <a:pt x="630192" y="0"/>
                    <a:pt x="1225507" y="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latin typeface="Calibri" panose="020F0502020204030204" pitchFamily="34" charset="0"/>
                </a:rPr>
                <a:t>Y</a:t>
              </a:r>
            </a:p>
          </p:txBody>
        </p:sp>
        <p:sp>
          <p:nvSpPr>
            <p:cNvPr id="53" name="Freeform 52"/>
            <p:cNvSpPr/>
            <p:nvPr/>
          </p:nvSpPr>
          <p:spPr>
            <a:xfrm>
              <a:off x="7357496" y="2693228"/>
              <a:ext cx="1913505" cy="2335972"/>
            </a:xfrm>
            <a:custGeom>
              <a:avLst/>
              <a:gdLst>
                <a:gd name="connsiteX0" fmla="*/ 687998 w 1913505"/>
                <a:gd name="connsiteY0" fmla="*/ 0 h 2335972"/>
                <a:gd name="connsiteX1" fmla="*/ 687965 w 1913505"/>
                <a:gd name="connsiteY1" fmla="*/ 217 h 2335972"/>
                <a:gd name="connsiteX2" fmla="*/ 681605 w 1913505"/>
                <a:gd name="connsiteY2" fmla="*/ 126172 h 2335972"/>
                <a:gd name="connsiteX3" fmla="*/ 1326308 w 1913505"/>
                <a:gd name="connsiteY3" fmla="*/ 1209388 h 2335972"/>
                <a:gd name="connsiteX4" fmla="*/ 1369603 w 1913505"/>
                <a:gd name="connsiteY4" fmla="*/ 1230244 h 2335972"/>
                <a:gd name="connsiteX5" fmla="*/ 1388238 w 1913505"/>
                <a:gd name="connsiteY5" fmla="*/ 1352343 h 2335972"/>
                <a:gd name="connsiteX6" fmla="*/ 1906343 w 1913505"/>
                <a:gd name="connsiteY6" fmla="*/ 2125583 h 2335972"/>
                <a:gd name="connsiteX7" fmla="*/ 1913505 w 1913505"/>
                <a:gd name="connsiteY7" fmla="*/ 2129934 h 2335972"/>
                <a:gd name="connsiteX8" fmla="*/ 1819097 w 1913505"/>
                <a:gd name="connsiteY8" fmla="*/ 2187288 h 2335972"/>
                <a:gd name="connsiteX9" fmla="*/ 1231900 w 1913505"/>
                <a:gd name="connsiteY9" fmla="*/ 2335972 h 2335972"/>
                <a:gd name="connsiteX10" fmla="*/ 0 w 1913505"/>
                <a:gd name="connsiteY10" fmla="*/ 1104072 h 2335972"/>
                <a:gd name="connsiteX11" fmla="*/ 644703 w 1913505"/>
                <a:gd name="connsiteY11" fmla="*/ 20856 h 2335972"/>
                <a:gd name="connsiteX12" fmla="*/ 687998 w 1913505"/>
                <a:gd name="connsiteY12" fmla="*/ 0 h 233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3505" h="2335972">
                  <a:moveTo>
                    <a:pt x="687998" y="0"/>
                  </a:moveTo>
                  <a:lnTo>
                    <a:pt x="687965" y="217"/>
                  </a:lnTo>
                  <a:cubicBezTo>
                    <a:pt x="683760" y="41630"/>
                    <a:pt x="681605" y="83650"/>
                    <a:pt x="681605" y="126172"/>
                  </a:cubicBezTo>
                  <a:cubicBezTo>
                    <a:pt x="681605" y="593920"/>
                    <a:pt x="942294" y="1000780"/>
                    <a:pt x="1326308" y="1209388"/>
                  </a:cubicBezTo>
                  <a:lnTo>
                    <a:pt x="1369603" y="1230244"/>
                  </a:lnTo>
                  <a:lnTo>
                    <a:pt x="1388238" y="1352343"/>
                  </a:lnTo>
                  <a:cubicBezTo>
                    <a:pt x="1453878" y="1673118"/>
                    <a:pt x="1644193" y="1948478"/>
                    <a:pt x="1906343" y="2125583"/>
                  </a:cubicBezTo>
                  <a:lnTo>
                    <a:pt x="1913505" y="2129934"/>
                  </a:lnTo>
                  <a:lnTo>
                    <a:pt x="1819097" y="2187288"/>
                  </a:lnTo>
                  <a:cubicBezTo>
                    <a:pt x="1644545" y="2282111"/>
                    <a:pt x="1444513" y="2335972"/>
                    <a:pt x="1231900" y="2335972"/>
                  </a:cubicBezTo>
                  <a:cubicBezTo>
                    <a:pt x="551540" y="2335972"/>
                    <a:pt x="0" y="1784432"/>
                    <a:pt x="0" y="1104072"/>
                  </a:cubicBezTo>
                  <a:cubicBezTo>
                    <a:pt x="0" y="636325"/>
                    <a:pt x="260689" y="229465"/>
                    <a:pt x="644703" y="20856"/>
                  </a:cubicBezTo>
                  <a:lnTo>
                    <a:pt x="687998" y="0"/>
                  </a:lnTo>
                  <a:close/>
                </a:path>
              </a:pathLst>
            </a:custGeom>
            <a:solidFill>
              <a:srgbClr val="EC3ED7"/>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b="1" dirty="0">
                  <a:latin typeface="Calibri" panose="020F0502020204030204" pitchFamily="34" charset="0"/>
                </a:rPr>
                <a:t>	</a:t>
              </a:r>
              <a:r>
                <a:rPr lang="en-GB" sz="2400" b="1" dirty="0">
                  <a:latin typeface="Calibri" panose="020F0502020204030204" pitchFamily="34" charset="0"/>
                </a:rPr>
                <a:t>M</a:t>
              </a:r>
            </a:p>
            <a:p>
              <a:endParaRPr lang="en-GB" b="1" dirty="0">
                <a:latin typeface="Calibri" panose="020F0502020204030204" pitchFamily="34" charset="0"/>
              </a:endParaRPr>
            </a:p>
          </p:txBody>
        </p:sp>
        <p:sp>
          <p:nvSpPr>
            <p:cNvPr id="52" name="Freeform 51"/>
            <p:cNvSpPr/>
            <p:nvPr/>
          </p:nvSpPr>
          <p:spPr>
            <a:xfrm>
              <a:off x="9271001" y="2693228"/>
              <a:ext cx="1913505" cy="2335972"/>
            </a:xfrm>
            <a:custGeom>
              <a:avLst/>
              <a:gdLst>
                <a:gd name="connsiteX0" fmla="*/ 1225507 w 1913505"/>
                <a:gd name="connsiteY0" fmla="*/ 0 h 2335972"/>
                <a:gd name="connsiteX1" fmla="*/ 1268802 w 1913505"/>
                <a:gd name="connsiteY1" fmla="*/ 20856 h 2335972"/>
                <a:gd name="connsiteX2" fmla="*/ 1913505 w 1913505"/>
                <a:gd name="connsiteY2" fmla="*/ 1104072 h 2335972"/>
                <a:gd name="connsiteX3" fmla="*/ 681605 w 1913505"/>
                <a:gd name="connsiteY3" fmla="*/ 2335972 h 2335972"/>
                <a:gd name="connsiteX4" fmla="*/ 94408 w 1913505"/>
                <a:gd name="connsiteY4" fmla="*/ 2187288 h 2335972"/>
                <a:gd name="connsiteX5" fmla="*/ 0 w 1913505"/>
                <a:gd name="connsiteY5" fmla="*/ 2129934 h 2335972"/>
                <a:gd name="connsiteX6" fmla="*/ 7162 w 1913505"/>
                <a:gd name="connsiteY6" fmla="*/ 2125583 h 2335972"/>
                <a:gd name="connsiteX7" fmla="*/ 525267 w 1913505"/>
                <a:gd name="connsiteY7" fmla="*/ 1352343 h 2335972"/>
                <a:gd name="connsiteX8" fmla="*/ 543902 w 1913505"/>
                <a:gd name="connsiteY8" fmla="*/ 1230244 h 2335972"/>
                <a:gd name="connsiteX9" fmla="*/ 587197 w 1913505"/>
                <a:gd name="connsiteY9" fmla="*/ 1209388 h 2335972"/>
                <a:gd name="connsiteX10" fmla="*/ 1231900 w 1913505"/>
                <a:gd name="connsiteY10" fmla="*/ 126172 h 2335972"/>
                <a:gd name="connsiteX11" fmla="*/ 1225540 w 1913505"/>
                <a:gd name="connsiteY11" fmla="*/ 217 h 2335972"/>
                <a:gd name="connsiteX12" fmla="*/ 1225507 w 1913505"/>
                <a:gd name="connsiteY12" fmla="*/ 0 h 233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3505" h="2335972">
                  <a:moveTo>
                    <a:pt x="1225507" y="0"/>
                  </a:moveTo>
                  <a:lnTo>
                    <a:pt x="1268802" y="20856"/>
                  </a:lnTo>
                  <a:cubicBezTo>
                    <a:pt x="1652816" y="229465"/>
                    <a:pt x="1913505" y="636325"/>
                    <a:pt x="1913505" y="1104072"/>
                  </a:cubicBezTo>
                  <a:cubicBezTo>
                    <a:pt x="1913505" y="1784432"/>
                    <a:pt x="1361965" y="2335972"/>
                    <a:pt x="681605" y="2335972"/>
                  </a:cubicBezTo>
                  <a:cubicBezTo>
                    <a:pt x="468992" y="2335972"/>
                    <a:pt x="268960" y="2282111"/>
                    <a:pt x="94408" y="2187288"/>
                  </a:cubicBezTo>
                  <a:lnTo>
                    <a:pt x="0" y="2129934"/>
                  </a:lnTo>
                  <a:lnTo>
                    <a:pt x="7162" y="2125583"/>
                  </a:lnTo>
                  <a:cubicBezTo>
                    <a:pt x="269312" y="1948478"/>
                    <a:pt x="459627" y="1673118"/>
                    <a:pt x="525267" y="1352343"/>
                  </a:cubicBezTo>
                  <a:lnTo>
                    <a:pt x="543902" y="1230244"/>
                  </a:lnTo>
                  <a:lnTo>
                    <a:pt x="587197" y="1209388"/>
                  </a:lnTo>
                  <a:cubicBezTo>
                    <a:pt x="971211" y="1000780"/>
                    <a:pt x="1231900" y="593920"/>
                    <a:pt x="1231900" y="126172"/>
                  </a:cubicBezTo>
                  <a:cubicBezTo>
                    <a:pt x="1231900" y="83650"/>
                    <a:pt x="1229746" y="41630"/>
                    <a:pt x="1225540" y="217"/>
                  </a:cubicBezTo>
                  <a:lnTo>
                    <a:pt x="1225507"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400" b="1" dirty="0">
                  <a:latin typeface="Calibri" panose="020F0502020204030204" pitchFamily="34" charset="0"/>
                </a:rPr>
                <a:t>  C		</a:t>
              </a:r>
            </a:p>
            <a:p>
              <a:pPr algn="r"/>
              <a:endParaRPr lang="en-GB" b="1" dirty="0">
                <a:latin typeface="Calibri" panose="020F0502020204030204" pitchFamily="34" charset="0"/>
              </a:endParaRPr>
            </a:p>
          </p:txBody>
        </p:sp>
        <p:sp>
          <p:nvSpPr>
            <p:cNvPr id="51" name="Freeform 50"/>
            <p:cNvSpPr/>
            <p:nvPr/>
          </p:nvSpPr>
          <p:spPr>
            <a:xfrm>
              <a:off x="8720705" y="2771438"/>
              <a:ext cx="1100590" cy="1279862"/>
            </a:xfrm>
            <a:custGeom>
              <a:avLst/>
              <a:gdLst>
                <a:gd name="connsiteX0" fmla="*/ 550295 w 1100590"/>
                <a:gd name="connsiteY0" fmla="*/ 0 h 1279862"/>
                <a:gd name="connsiteX1" fmla="*/ 557457 w 1100590"/>
                <a:gd name="connsiteY1" fmla="*/ 4351 h 1279862"/>
                <a:gd name="connsiteX2" fmla="*/ 1100590 w 1100590"/>
                <a:gd name="connsiteY2" fmla="*/ 1025862 h 1279862"/>
                <a:gd name="connsiteX3" fmla="*/ 1094230 w 1100590"/>
                <a:gd name="connsiteY3" fmla="*/ 1151817 h 1279862"/>
                <a:gd name="connsiteX4" fmla="*/ 1094197 w 1100590"/>
                <a:gd name="connsiteY4" fmla="*/ 1152034 h 1279862"/>
                <a:gd name="connsiteX5" fmla="*/ 1029806 w 1100590"/>
                <a:gd name="connsiteY5" fmla="*/ 1183053 h 1279862"/>
                <a:gd name="connsiteX6" fmla="*/ 550295 w 1100590"/>
                <a:gd name="connsiteY6" fmla="*/ 1279862 h 1279862"/>
                <a:gd name="connsiteX7" fmla="*/ 70784 w 1100590"/>
                <a:gd name="connsiteY7" fmla="*/ 1183053 h 1279862"/>
                <a:gd name="connsiteX8" fmla="*/ 6393 w 1100590"/>
                <a:gd name="connsiteY8" fmla="*/ 1152034 h 1279862"/>
                <a:gd name="connsiteX9" fmla="*/ 6360 w 1100590"/>
                <a:gd name="connsiteY9" fmla="*/ 1151817 h 1279862"/>
                <a:gd name="connsiteX10" fmla="*/ 0 w 1100590"/>
                <a:gd name="connsiteY10" fmla="*/ 1025862 h 1279862"/>
                <a:gd name="connsiteX11" fmla="*/ 543133 w 1100590"/>
                <a:gd name="connsiteY11" fmla="*/ 4351 h 1279862"/>
                <a:gd name="connsiteX12" fmla="*/ 550295 w 1100590"/>
                <a:gd name="connsiteY12" fmla="*/ 0 h 127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0590" h="1279862">
                  <a:moveTo>
                    <a:pt x="550295" y="0"/>
                  </a:moveTo>
                  <a:lnTo>
                    <a:pt x="557457" y="4351"/>
                  </a:lnTo>
                  <a:cubicBezTo>
                    <a:pt x="885145" y="225732"/>
                    <a:pt x="1100590" y="600637"/>
                    <a:pt x="1100590" y="1025862"/>
                  </a:cubicBezTo>
                  <a:cubicBezTo>
                    <a:pt x="1100590" y="1068385"/>
                    <a:pt x="1098436" y="1110404"/>
                    <a:pt x="1094230" y="1151817"/>
                  </a:cubicBezTo>
                  <a:lnTo>
                    <a:pt x="1094197" y="1152034"/>
                  </a:lnTo>
                  <a:lnTo>
                    <a:pt x="1029806" y="1183053"/>
                  </a:lnTo>
                  <a:cubicBezTo>
                    <a:pt x="882424" y="1245391"/>
                    <a:pt x="720385" y="1279862"/>
                    <a:pt x="550295" y="1279862"/>
                  </a:cubicBezTo>
                  <a:cubicBezTo>
                    <a:pt x="380205" y="1279862"/>
                    <a:pt x="218166" y="1245391"/>
                    <a:pt x="70784" y="1183053"/>
                  </a:cubicBezTo>
                  <a:lnTo>
                    <a:pt x="6393" y="1152034"/>
                  </a:lnTo>
                  <a:lnTo>
                    <a:pt x="6360" y="1151817"/>
                  </a:lnTo>
                  <a:cubicBezTo>
                    <a:pt x="2154" y="1110404"/>
                    <a:pt x="0" y="1068385"/>
                    <a:pt x="0" y="1025862"/>
                  </a:cubicBezTo>
                  <a:cubicBezTo>
                    <a:pt x="0" y="600637"/>
                    <a:pt x="215445" y="225732"/>
                    <a:pt x="543133" y="4351"/>
                  </a:cubicBezTo>
                  <a:lnTo>
                    <a:pt x="550295"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grpSp>
        <p:nvGrpSpPr>
          <p:cNvPr id="3" name="Group 2"/>
          <p:cNvGrpSpPr/>
          <p:nvPr/>
        </p:nvGrpSpPr>
        <p:grpSpPr>
          <a:xfrm>
            <a:off x="6379207" y="898674"/>
            <a:ext cx="2855662" cy="2568149"/>
            <a:chOff x="7509896" y="1739900"/>
            <a:chExt cx="3827010" cy="3441700"/>
          </a:xfrm>
        </p:grpSpPr>
        <p:sp>
          <p:nvSpPr>
            <p:cNvPr id="11" name="Freeform 10"/>
            <p:cNvSpPr/>
            <p:nvPr/>
          </p:nvSpPr>
          <p:spPr>
            <a:xfrm>
              <a:off x="8191500" y="2717800"/>
              <a:ext cx="1231900" cy="1358072"/>
            </a:xfrm>
            <a:custGeom>
              <a:avLst/>
              <a:gdLst>
                <a:gd name="connsiteX0" fmla="*/ 550295 w 1231900"/>
                <a:gd name="connsiteY0" fmla="*/ 0 h 1358072"/>
                <a:gd name="connsiteX1" fmla="*/ 1137492 w 1231900"/>
                <a:gd name="connsiteY1" fmla="*/ 148684 h 1358072"/>
                <a:gd name="connsiteX2" fmla="*/ 1231900 w 1231900"/>
                <a:gd name="connsiteY2" fmla="*/ 206038 h 1358072"/>
                <a:gd name="connsiteX3" fmla="*/ 1224738 w 1231900"/>
                <a:gd name="connsiteY3" fmla="*/ 210389 h 1358072"/>
                <a:gd name="connsiteX4" fmla="*/ 681605 w 1231900"/>
                <a:gd name="connsiteY4" fmla="*/ 1231900 h 1358072"/>
                <a:gd name="connsiteX5" fmla="*/ 687965 w 1231900"/>
                <a:gd name="connsiteY5" fmla="*/ 1357855 h 1358072"/>
                <a:gd name="connsiteX6" fmla="*/ 687998 w 1231900"/>
                <a:gd name="connsiteY6" fmla="*/ 1358072 h 1358072"/>
                <a:gd name="connsiteX7" fmla="*/ 644703 w 1231900"/>
                <a:gd name="connsiteY7" fmla="*/ 1337216 h 1358072"/>
                <a:gd name="connsiteX8" fmla="*/ 0 w 1231900"/>
                <a:gd name="connsiteY8" fmla="*/ 254000 h 1358072"/>
                <a:gd name="connsiteX9" fmla="*/ 6360 w 1231900"/>
                <a:gd name="connsiteY9" fmla="*/ 128045 h 1358072"/>
                <a:gd name="connsiteX10" fmla="*/ 6393 w 1231900"/>
                <a:gd name="connsiteY10" fmla="*/ 127828 h 1358072"/>
                <a:gd name="connsiteX11" fmla="*/ 70784 w 1231900"/>
                <a:gd name="connsiteY11" fmla="*/ 96809 h 1358072"/>
                <a:gd name="connsiteX12" fmla="*/ 550295 w 1231900"/>
                <a:gd name="connsiteY12" fmla="*/ 0 h 13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1900" h="1358072">
                  <a:moveTo>
                    <a:pt x="550295" y="0"/>
                  </a:moveTo>
                  <a:cubicBezTo>
                    <a:pt x="762908" y="0"/>
                    <a:pt x="962940" y="53861"/>
                    <a:pt x="1137492" y="148684"/>
                  </a:cubicBezTo>
                  <a:lnTo>
                    <a:pt x="1231900" y="206038"/>
                  </a:lnTo>
                  <a:lnTo>
                    <a:pt x="1224738" y="210389"/>
                  </a:lnTo>
                  <a:cubicBezTo>
                    <a:pt x="897050" y="431770"/>
                    <a:pt x="681605" y="806675"/>
                    <a:pt x="681605" y="1231900"/>
                  </a:cubicBezTo>
                  <a:cubicBezTo>
                    <a:pt x="681605" y="1274423"/>
                    <a:pt x="683759" y="1316442"/>
                    <a:pt x="687965" y="1357855"/>
                  </a:cubicBezTo>
                  <a:lnTo>
                    <a:pt x="687998" y="1358072"/>
                  </a:lnTo>
                  <a:lnTo>
                    <a:pt x="644703" y="1337216"/>
                  </a:lnTo>
                  <a:cubicBezTo>
                    <a:pt x="260689" y="1128608"/>
                    <a:pt x="0" y="721748"/>
                    <a:pt x="0" y="254000"/>
                  </a:cubicBezTo>
                  <a:cubicBezTo>
                    <a:pt x="0" y="211478"/>
                    <a:pt x="2155" y="169458"/>
                    <a:pt x="6360" y="128045"/>
                  </a:cubicBezTo>
                  <a:lnTo>
                    <a:pt x="6393" y="127828"/>
                  </a:lnTo>
                  <a:lnTo>
                    <a:pt x="70784" y="96809"/>
                  </a:lnTo>
                  <a:cubicBezTo>
                    <a:pt x="218166" y="34471"/>
                    <a:pt x="380205" y="0"/>
                    <a:pt x="550295" y="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2" name="Freeform 11"/>
            <p:cNvSpPr/>
            <p:nvPr/>
          </p:nvSpPr>
          <p:spPr>
            <a:xfrm>
              <a:off x="9423400" y="2717800"/>
              <a:ext cx="1231900" cy="1358072"/>
            </a:xfrm>
            <a:custGeom>
              <a:avLst/>
              <a:gdLst>
                <a:gd name="connsiteX0" fmla="*/ 681605 w 1231900"/>
                <a:gd name="connsiteY0" fmla="*/ 0 h 1358072"/>
                <a:gd name="connsiteX1" fmla="*/ 1161116 w 1231900"/>
                <a:gd name="connsiteY1" fmla="*/ 96809 h 1358072"/>
                <a:gd name="connsiteX2" fmla="*/ 1225507 w 1231900"/>
                <a:gd name="connsiteY2" fmla="*/ 127828 h 1358072"/>
                <a:gd name="connsiteX3" fmla="*/ 1225540 w 1231900"/>
                <a:gd name="connsiteY3" fmla="*/ 128045 h 1358072"/>
                <a:gd name="connsiteX4" fmla="*/ 1231900 w 1231900"/>
                <a:gd name="connsiteY4" fmla="*/ 254000 h 1358072"/>
                <a:gd name="connsiteX5" fmla="*/ 587197 w 1231900"/>
                <a:gd name="connsiteY5" fmla="*/ 1337216 h 1358072"/>
                <a:gd name="connsiteX6" fmla="*/ 543902 w 1231900"/>
                <a:gd name="connsiteY6" fmla="*/ 1358072 h 1358072"/>
                <a:gd name="connsiteX7" fmla="*/ 543935 w 1231900"/>
                <a:gd name="connsiteY7" fmla="*/ 1357855 h 1358072"/>
                <a:gd name="connsiteX8" fmla="*/ 550295 w 1231900"/>
                <a:gd name="connsiteY8" fmla="*/ 1231900 h 1358072"/>
                <a:gd name="connsiteX9" fmla="*/ 7162 w 1231900"/>
                <a:gd name="connsiteY9" fmla="*/ 210389 h 1358072"/>
                <a:gd name="connsiteX10" fmla="*/ 0 w 1231900"/>
                <a:gd name="connsiteY10" fmla="*/ 206038 h 1358072"/>
                <a:gd name="connsiteX11" fmla="*/ 94408 w 1231900"/>
                <a:gd name="connsiteY11" fmla="*/ 148684 h 1358072"/>
                <a:gd name="connsiteX12" fmla="*/ 681605 w 1231900"/>
                <a:gd name="connsiteY12" fmla="*/ 0 h 13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1900" h="1358072">
                  <a:moveTo>
                    <a:pt x="681605" y="0"/>
                  </a:moveTo>
                  <a:cubicBezTo>
                    <a:pt x="851695" y="0"/>
                    <a:pt x="1013734" y="34471"/>
                    <a:pt x="1161116" y="96809"/>
                  </a:cubicBezTo>
                  <a:lnTo>
                    <a:pt x="1225507" y="127828"/>
                  </a:lnTo>
                  <a:lnTo>
                    <a:pt x="1225540" y="128045"/>
                  </a:lnTo>
                  <a:cubicBezTo>
                    <a:pt x="1229746" y="169458"/>
                    <a:pt x="1231900" y="211478"/>
                    <a:pt x="1231900" y="254000"/>
                  </a:cubicBezTo>
                  <a:cubicBezTo>
                    <a:pt x="1231900" y="721748"/>
                    <a:pt x="971211" y="1128608"/>
                    <a:pt x="587197" y="1337216"/>
                  </a:cubicBezTo>
                  <a:lnTo>
                    <a:pt x="543902" y="1358072"/>
                  </a:lnTo>
                  <a:lnTo>
                    <a:pt x="543935" y="1357855"/>
                  </a:lnTo>
                  <a:cubicBezTo>
                    <a:pt x="548141" y="1316442"/>
                    <a:pt x="550295" y="1274423"/>
                    <a:pt x="550295" y="1231900"/>
                  </a:cubicBezTo>
                  <a:cubicBezTo>
                    <a:pt x="550295" y="806675"/>
                    <a:pt x="334850" y="431770"/>
                    <a:pt x="7162" y="210389"/>
                  </a:cubicBezTo>
                  <a:lnTo>
                    <a:pt x="0" y="206038"/>
                  </a:lnTo>
                  <a:lnTo>
                    <a:pt x="94408" y="148684"/>
                  </a:lnTo>
                  <a:cubicBezTo>
                    <a:pt x="268960" y="53861"/>
                    <a:pt x="468992" y="0"/>
                    <a:pt x="681605" y="0"/>
                  </a:cubicBezTo>
                  <a:close/>
                </a:path>
              </a:pathLst>
            </a:custGeom>
            <a:solidFill>
              <a:srgbClr val="EC3E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3" name="Freeform 12"/>
            <p:cNvSpPr/>
            <p:nvPr/>
          </p:nvSpPr>
          <p:spPr>
            <a:xfrm>
              <a:off x="8879498" y="4075872"/>
              <a:ext cx="1087804" cy="899690"/>
            </a:xfrm>
            <a:custGeom>
              <a:avLst/>
              <a:gdLst>
                <a:gd name="connsiteX0" fmla="*/ 0 w 1087804"/>
                <a:gd name="connsiteY0" fmla="*/ 0 h 899690"/>
                <a:gd name="connsiteX1" fmla="*/ 64391 w 1087804"/>
                <a:gd name="connsiteY1" fmla="*/ 31019 h 899690"/>
                <a:gd name="connsiteX2" fmla="*/ 543902 w 1087804"/>
                <a:gd name="connsiteY2" fmla="*/ 127828 h 899690"/>
                <a:gd name="connsiteX3" fmla="*/ 1023413 w 1087804"/>
                <a:gd name="connsiteY3" fmla="*/ 31019 h 899690"/>
                <a:gd name="connsiteX4" fmla="*/ 1087804 w 1087804"/>
                <a:gd name="connsiteY4" fmla="*/ 0 h 899690"/>
                <a:gd name="connsiteX5" fmla="*/ 1069169 w 1087804"/>
                <a:gd name="connsiteY5" fmla="*/ 122099 h 899690"/>
                <a:gd name="connsiteX6" fmla="*/ 551064 w 1087804"/>
                <a:gd name="connsiteY6" fmla="*/ 895339 h 899690"/>
                <a:gd name="connsiteX7" fmla="*/ 543902 w 1087804"/>
                <a:gd name="connsiteY7" fmla="*/ 899690 h 899690"/>
                <a:gd name="connsiteX8" fmla="*/ 536740 w 1087804"/>
                <a:gd name="connsiteY8" fmla="*/ 895339 h 899690"/>
                <a:gd name="connsiteX9" fmla="*/ 18635 w 1087804"/>
                <a:gd name="connsiteY9" fmla="*/ 122099 h 899690"/>
                <a:gd name="connsiteX10" fmla="*/ 0 w 1087804"/>
                <a:gd name="connsiteY10" fmla="*/ 0 h 89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04" h="899690">
                  <a:moveTo>
                    <a:pt x="0" y="0"/>
                  </a:moveTo>
                  <a:lnTo>
                    <a:pt x="64391" y="31019"/>
                  </a:lnTo>
                  <a:cubicBezTo>
                    <a:pt x="211773" y="93357"/>
                    <a:pt x="373812" y="127828"/>
                    <a:pt x="543902" y="127828"/>
                  </a:cubicBezTo>
                  <a:cubicBezTo>
                    <a:pt x="713992" y="127828"/>
                    <a:pt x="876031" y="93357"/>
                    <a:pt x="1023413" y="31019"/>
                  </a:cubicBezTo>
                  <a:lnTo>
                    <a:pt x="1087804" y="0"/>
                  </a:lnTo>
                  <a:lnTo>
                    <a:pt x="1069169" y="122099"/>
                  </a:lnTo>
                  <a:cubicBezTo>
                    <a:pt x="1003529" y="442874"/>
                    <a:pt x="813214" y="718234"/>
                    <a:pt x="551064" y="895339"/>
                  </a:cubicBezTo>
                  <a:lnTo>
                    <a:pt x="543902" y="899690"/>
                  </a:lnTo>
                  <a:lnTo>
                    <a:pt x="536740" y="895339"/>
                  </a:lnTo>
                  <a:cubicBezTo>
                    <a:pt x="274590" y="718234"/>
                    <a:pt x="84275" y="442874"/>
                    <a:pt x="18635" y="122099"/>
                  </a:cubicBezTo>
                  <a:lnTo>
                    <a:pt x="0" y="0"/>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4" name="Freeform 13"/>
            <p:cNvSpPr/>
            <p:nvPr/>
          </p:nvSpPr>
          <p:spPr>
            <a:xfrm>
              <a:off x="8197893" y="1739900"/>
              <a:ext cx="2451014" cy="1183938"/>
            </a:xfrm>
            <a:custGeom>
              <a:avLst/>
              <a:gdLst>
                <a:gd name="connsiteX0" fmla="*/ 1225507 w 2451014"/>
                <a:gd name="connsiteY0" fmla="*/ 0 h 1183938"/>
                <a:gd name="connsiteX1" fmla="*/ 2432379 w 2451014"/>
                <a:gd name="connsiteY1" fmla="*/ 983629 h 1183938"/>
                <a:gd name="connsiteX2" fmla="*/ 2451014 w 2451014"/>
                <a:gd name="connsiteY2" fmla="*/ 1105728 h 1183938"/>
                <a:gd name="connsiteX3" fmla="*/ 2386623 w 2451014"/>
                <a:gd name="connsiteY3" fmla="*/ 1074709 h 1183938"/>
                <a:gd name="connsiteX4" fmla="*/ 1907112 w 2451014"/>
                <a:gd name="connsiteY4" fmla="*/ 977900 h 1183938"/>
                <a:gd name="connsiteX5" fmla="*/ 1319915 w 2451014"/>
                <a:gd name="connsiteY5" fmla="*/ 1126584 h 1183938"/>
                <a:gd name="connsiteX6" fmla="*/ 1225507 w 2451014"/>
                <a:gd name="connsiteY6" fmla="*/ 1183938 h 1183938"/>
                <a:gd name="connsiteX7" fmla="*/ 1131099 w 2451014"/>
                <a:gd name="connsiteY7" fmla="*/ 1126584 h 1183938"/>
                <a:gd name="connsiteX8" fmla="*/ 543902 w 2451014"/>
                <a:gd name="connsiteY8" fmla="*/ 977900 h 1183938"/>
                <a:gd name="connsiteX9" fmla="*/ 64391 w 2451014"/>
                <a:gd name="connsiteY9" fmla="*/ 1074709 h 1183938"/>
                <a:gd name="connsiteX10" fmla="*/ 0 w 2451014"/>
                <a:gd name="connsiteY10" fmla="*/ 1105728 h 1183938"/>
                <a:gd name="connsiteX11" fmla="*/ 18635 w 2451014"/>
                <a:gd name="connsiteY11" fmla="*/ 983629 h 1183938"/>
                <a:gd name="connsiteX12" fmla="*/ 1225507 w 2451014"/>
                <a:gd name="connsiteY12" fmla="*/ 0 h 118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014" h="1183938">
                  <a:moveTo>
                    <a:pt x="1225507" y="0"/>
                  </a:moveTo>
                  <a:cubicBezTo>
                    <a:pt x="1820822" y="0"/>
                    <a:pt x="2317509" y="422273"/>
                    <a:pt x="2432379" y="983629"/>
                  </a:cubicBezTo>
                  <a:lnTo>
                    <a:pt x="2451014" y="1105728"/>
                  </a:lnTo>
                  <a:lnTo>
                    <a:pt x="2386623" y="1074709"/>
                  </a:lnTo>
                  <a:cubicBezTo>
                    <a:pt x="2239241" y="1012371"/>
                    <a:pt x="2077202" y="977900"/>
                    <a:pt x="1907112" y="977900"/>
                  </a:cubicBezTo>
                  <a:cubicBezTo>
                    <a:pt x="1694499" y="977900"/>
                    <a:pt x="1494467" y="1031761"/>
                    <a:pt x="1319915" y="1126584"/>
                  </a:cubicBezTo>
                  <a:lnTo>
                    <a:pt x="1225507" y="1183938"/>
                  </a:lnTo>
                  <a:lnTo>
                    <a:pt x="1131099" y="1126584"/>
                  </a:lnTo>
                  <a:cubicBezTo>
                    <a:pt x="956547" y="1031761"/>
                    <a:pt x="756515" y="977900"/>
                    <a:pt x="543902" y="977900"/>
                  </a:cubicBezTo>
                  <a:cubicBezTo>
                    <a:pt x="373812" y="977900"/>
                    <a:pt x="211773" y="1012371"/>
                    <a:pt x="64391" y="1074709"/>
                  </a:cubicBezTo>
                  <a:lnTo>
                    <a:pt x="0" y="1105728"/>
                  </a:lnTo>
                  <a:lnTo>
                    <a:pt x="18635" y="983629"/>
                  </a:lnTo>
                  <a:cubicBezTo>
                    <a:pt x="133505" y="422273"/>
                    <a:pt x="630192" y="0"/>
                    <a:pt x="1225507" y="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rPr>
                <a:t>R</a:t>
              </a:r>
            </a:p>
          </p:txBody>
        </p:sp>
        <p:sp>
          <p:nvSpPr>
            <p:cNvPr id="15" name="Freeform 14"/>
            <p:cNvSpPr/>
            <p:nvPr/>
          </p:nvSpPr>
          <p:spPr>
            <a:xfrm>
              <a:off x="7509896" y="2845628"/>
              <a:ext cx="1913505" cy="2335972"/>
            </a:xfrm>
            <a:custGeom>
              <a:avLst/>
              <a:gdLst>
                <a:gd name="connsiteX0" fmla="*/ 687998 w 1913505"/>
                <a:gd name="connsiteY0" fmla="*/ 0 h 2335972"/>
                <a:gd name="connsiteX1" fmla="*/ 687965 w 1913505"/>
                <a:gd name="connsiteY1" fmla="*/ 217 h 2335972"/>
                <a:gd name="connsiteX2" fmla="*/ 681605 w 1913505"/>
                <a:gd name="connsiteY2" fmla="*/ 126172 h 2335972"/>
                <a:gd name="connsiteX3" fmla="*/ 1326308 w 1913505"/>
                <a:gd name="connsiteY3" fmla="*/ 1209388 h 2335972"/>
                <a:gd name="connsiteX4" fmla="*/ 1369603 w 1913505"/>
                <a:gd name="connsiteY4" fmla="*/ 1230244 h 2335972"/>
                <a:gd name="connsiteX5" fmla="*/ 1388238 w 1913505"/>
                <a:gd name="connsiteY5" fmla="*/ 1352343 h 2335972"/>
                <a:gd name="connsiteX6" fmla="*/ 1906343 w 1913505"/>
                <a:gd name="connsiteY6" fmla="*/ 2125583 h 2335972"/>
                <a:gd name="connsiteX7" fmla="*/ 1913505 w 1913505"/>
                <a:gd name="connsiteY7" fmla="*/ 2129934 h 2335972"/>
                <a:gd name="connsiteX8" fmla="*/ 1819097 w 1913505"/>
                <a:gd name="connsiteY8" fmla="*/ 2187288 h 2335972"/>
                <a:gd name="connsiteX9" fmla="*/ 1231900 w 1913505"/>
                <a:gd name="connsiteY9" fmla="*/ 2335972 h 2335972"/>
                <a:gd name="connsiteX10" fmla="*/ 0 w 1913505"/>
                <a:gd name="connsiteY10" fmla="*/ 1104072 h 2335972"/>
                <a:gd name="connsiteX11" fmla="*/ 644703 w 1913505"/>
                <a:gd name="connsiteY11" fmla="*/ 20856 h 2335972"/>
                <a:gd name="connsiteX12" fmla="*/ 687998 w 1913505"/>
                <a:gd name="connsiteY12" fmla="*/ 0 h 233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3505" h="2335972">
                  <a:moveTo>
                    <a:pt x="687998" y="0"/>
                  </a:moveTo>
                  <a:lnTo>
                    <a:pt x="687965" y="217"/>
                  </a:lnTo>
                  <a:cubicBezTo>
                    <a:pt x="683760" y="41630"/>
                    <a:pt x="681605" y="83650"/>
                    <a:pt x="681605" y="126172"/>
                  </a:cubicBezTo>
                  <a:cubicBezTo>
                    <a:pt x="681605" y="593920"/>
                    <a:pt x="942294" y="1000780"/>
                    <a:pt x="1326308" y="1209388"/>
                  </a:cubicBezTo>
                  <a:lnTo>
                    <a:pt x="1369603" y="1230244"/>
                  </a:lnTo>
                  <a:lnTo>
                    <a:pt x="1388238" y="1352343"/>
                  </a:lnTo>
                  <a:cubicBezTo>
                    <a:pt x="1453878" y="1673118"/>
                    <a:pt x="1644193" y="1948478"/>
                    <a:pt x="1906343" y="2125583"/>
                  </a:cubicBezTo>
                  <a:lnTo>
                    <a:pt x="1913505" y="2129934"/>
                  </a:lnTo>
                  <a:lnTo>
                    <a:pt x="1819097" y="2187288"/>
                  </a:lnTo>
                  <a:cubicBezTo>
                    <a:pt x="1644545" y="2282111"/>
                    <a:pt x="1444513" y="2335972"/>
                    <a:pt x="1231900" y="2335972"/>
                  </a:cubicBezTo>
                  <a:cubicBezTo>
                    <a:pt x="551540" y="2335972"/>
                    <a:pt x="0" y="1784432"/>
                    <a:pt x="0" y="1104072"/>
                  </a:cubicBezTo>
                  <a:cubicBezTo>
                    <a:pt x="0" y="636325"/>
                    <a:pt x="260689" y="229465"/>
                    <a:pt x="644703" y="20856"/>
                  </a:cubicBezTo>
                  <a:lnTo>
                    <a:pt x="687998"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b="1" dirty="0">
                  <a:latin typeface="Calibri" panose="020F0502020204030204" pitchFamily="34" charset="0"/>
                </a:rPr>
                <a:t>	G</a:t>
              </a:r>
            </a:p>
            <a:p>
              <a:endParaRPr lang="en-GB" sz="2400" b="1" dirty="0">
                <a:latin typeface="Calibri" panose="020F0502020204030204" pitchFamily="34" charset="0"/>
              </a:endParaRPr>
            </a:p>
          </p:txBody>
        </p:sp>
        <p:sp>
          <p:nvSpPr>
            <p:cNvPr id="16" name="Freeform 15"/>
            <p:cNvSpPr/>
            <p:nvPr/>
          </p:nvSpPr>
          <p:spPr>
            <a:xfrm>
              <a:off x="9423401" y="2845628"/>
              <a:ext cx="1913505" cy="2335972"/>
            </a:xfrm>
            <a:custGeom>
              <a:avLst/>
              <a:gdLst>
                <a:gd name="connsiteX0" fmla="*/ 1225507 w 1913505"/>
                <a:gd name="connsiteY0" fmla="*/ 0 h 2335972"/>
                <a:gd name="connsiteX1" fmla="*/ 1268802 w 1913505"/>
                <a:gd name="connsiteY1" fmla="*/ 20856 h 2335972"/>
                <a:gd name="connsiteX2" fmla="*/ 1913505 w 1913505"/>
                <a:gd name="connsiteY2" fmla="*/ 1104072 h 2335972"/>
                <a:gd name="connsiteX3" fmla="*/ 681605 w 1913505"/>
                <a:gd name="connsiteY3" fmla="*/ 2335972 h 2335972"/>
                <a:gd name="connsiteX4" fmla="*/ 94408 w 1913505"/>
                <a:gd name="connsiteY4" fmla="*/ 2187288 h 2335972"/>
                <a:gd name="connsiteX5" fmla="*/ 0 w 1913505"/>
                <a:gd name="connsiteY5" fmla="*/ 2129934 h 2335972"/>
                <a:gd name="connsiteX6" fmla="*/ 7162 w 1913505"/>
                <a:gd name="connsiteY6" fmla="*/ 2125583 h 2335972"/>
                <a:gd name="connsiteX7" fmla="*/ 525267 w 1913505"/>
                <a:gd name="connsiteY7" fmla="*/ 1352343 h 2335972"/>
                <a:gd name="connsiteX8" fmla="*/ 543902 w 1913505"/>
                <a:gd name="connsiteY8" fmla="*/ 1230244 h 2335972"/>
                <a:gd name="connsiteX9" fmla="*/ 587197 w 1913505"/>
                <a:gd name="connsiteY9" fmla="*/ 1209388 h 2335972"/>
                <a:gd name="connsiteX10" fmla="*/ 1231900 w 1913505"/>
                <a:gd name="connsiteY10" fmla="*/ 126172 h 2335972"/>
                <a:gd name="connsiteX11" fmla="*/ 1225540 w 1913505"/>
                <a:gd name="connsiteY11" fmla="*/ 217 h 2335972"/>
                <a:gd name="connsiteX12" fmla="*/ 1225507 w 1913505"/>
                <a:gd name="connsiteY12" fmla="*/ 0 h 233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3505" h="2335972">
                  <a:moveTo>
                    <a:pt x="1225507" y="0"/>
                  </a:moveTo>
                  <a:lnTo>
                    <a:pt x="1268802" y="20856"/>
                  </a:lnTo>
                  <a:cubicBezTo>
                    <a:pt x="1652816" y="229465"/>
                    <a:pt x="1913505" y="636325"/>
                    <a:pt x="1913505" y="1104072"/>
                  </a:cubicBezTo>
                  <a:cubicBezTo>
                    <a:pt x="1913505" y="1784432"/>
                    <a:pt x="1361965" y="2335972"/>
                    <a:pt x="681605" y="2335972"/>
                  </a:cubicBezTo>
                  <a:cubicBezTo>
                    <a:pt x="468992" y="2335972"/>
                    <a:pt x="268960" y="2282111"/>
                    <a:pt x="94408" y="2187288"/>
                  </a:cubicBezTo>
                  <a:lnTo>
                    <a:pt x="0" y="2129934"/>
                  </a:lnTo>
                  <a:lnTo>
                    <a:pt x="7162" y="2125583"/>
                  </a:lnTo>
                  <a:cubicBezTo>
                    <a:pt x="269312" y="1948478"/>
                    <a:pt x="459627" y="1673118"/>
                    <a:pt x="525267" y="1352343"/>
                  </a:cubicBezTo>
                  <a:lnTo>
                    <a:pt x="543902" y="1230244"/>
                  </a:lnTo>
                  <a:lnTo>
                    <a:pt x="587197" y="1209388"/>
                  </a:lnTo>
                  <a:cubicBezTo>
                    <a:pt x="971211" y="1000780"/>
                    <a:pt x="1231900" y="593920"/>
                    <a:pt x="1231900" y="126172"/>
                  </a:cubicBezTo>
                  <a:cubicBezTo>
                    <a:pt x="1231900" y="83650"/>
                    <a:pt x="1229746" y="41630"/>
                    <a:pt x="1225540" y="217"/>
                  </a:cubicBezTo>
                  <a:lnTo>
                    <a:pt x="1225507"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400" b="1" dirty="0">
                  <a:latin typeface="Calibri" panose="020F0502020204030204" pitchFamily="34" charset="0"/>
                </a:rPr>
                <a:t>  B		</a:t>
              </a:r>
            </a:p>
            <a:p>
              <a:pPr algn="r"/>
              <a:endParaRPr lang="en-GB" sz="2400" b="1" dirty="0">
                <a:latin typeface="Calibri" panose="020F0502020204030204" pitchFamily="34" charset="0"/>
              </a:endParaRPr>
            </a:p>
          </p:txBody>
        </p:sp>
        <p:sp>
          <p:nvSpPr>
            <p:cNvPr id="17" name="Freeform 16"/>
            <p:cNvSpPr/>
            <p:nvPr/>
          </p:nvSpPr>
          <p:spPr>
            <a:xfrm>
              <a:off x="8873105" y="2923838"/>
              <a:ext cx="1100590" cy="1279862"/>
            </a:xfrm>
            <a:custGeom>
              <a:avLst/>
              <a:gdLst>
                <a:gd name="connsiteX0" fmla="*/ 550295 w 1100590"/>
                <a:gd name="connsiteY0" fmla="*/ 0 h 1279862"/>
                <a:gd name="connsiteX1" fmla="*/ 557457 w 1100590"/>
                <a:gd name="connsiteY1" fmla="*/ 4351 h 1279862"/>
                <a:gd name="connsiteX2" fmla="*/ 1100590 w 1100590"/>
                <a:gd name="connsiteY2" fmla="*/ 1025862 h 1279862"/>
                <a:gd name="connsiteX3" fmla="*/ 1094230 w 1100590"/>
                <a:gd name="connsiteY3" fmla="*/ 1151817 h 1279862"/>
                <a:gd name="connsiteX4" fmla="*/ 1094197 w 1100590"/>
                <a:gd name="connsiteY4" fmla="*/ 1152034 h 1279862"/>
                <a:gd name="connsiteX5" fmla="*/ 1029806 w 1100590"/>
                <a:gd name="connsiteY5" fmla="*/ 1183053 h 1279862"/>
                <a:gd name="connsiteX6" fmla="*/ 550295 w 1100590"/>
                <a:gd name="connsiteY6" fmla="*/ 1279862 h 1279862"/>
                <a:gd name="connsiteX7" fmla="*/ 70784 w 1100590"/>
                <a:gd name="connsiteY7" fmla="*/ 1183053 h 1279862"/>
                <a:gd name="connsiteX8" fmla="*/ 6393 w 1100590"/>
                <a:gd name="connsiteY8" fmla="*/ 1152034 h 1279862"/>
                <a:gd name="connsiteX9" fmla="*/ 6360 w 1100590"/>
                <a:gd name="connsiteY9" fmla="*/ 1151817 h 1279862"/>
                <a:gd name="connsiteX10" fmla="*/ 0 w 1100590"/>
                <a:gd name="connsiteY10" fmla="*/ 1025862 h 1279862"/>
                <a:gd name="connsiteX11" fmla="*/ 543133 w 1100590"/>
                <a:gd name="connsiteY11" fmla="*/ 4351 h 1279862"/>
                <a:gd name="connsiteX12" fmla="*/ 550295 w 1100590"/>
                <a:gd name="connsiteY12" fmla="*/ 0 h 127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0590" h="1279862">
                  <a:moveTo>
                    <a:pt x="550295" y="0"/>
                  </a:moveTo>
                  <a:lnTo>
                    <a:pt x="557457" y="4351"/>
                  </a:lnTo>
                  <a:cubicBezTo>
                    <a:pt x="885145" y="225732"/>
                    <a:pt x="1100590" y="600637"/>
                    <a:pt x="1100590" y="1025862"/>
                  </a:cubicBezTo>
                  <a:cubicBezTo>
                    <a:pt x="1100590" y="1068385"/>
                    <a:pt x="1098436" y="1110404"/>
                    <a:pt x="1094230" y="1151817"/>
                  </a:cubicBezTo>
                  <a:lnTo>
                    <a:pt x="1094197" y="1152034"/>
                  </a:lnTo>
                  <a:lnTo>
                    <a:pt x="1029806" y="1183053"/>
                  </a:lnTo>
                  <a:cubicBezTo>
                    <a:pt x="882424" y="1245391"/>
                    <a:pt x="720385" y="1279862"/>
                    <a:pt x="550295" y="1279862"/>
                  </a:cubicBezTo>
                  <a:cubicBezTo>
                    <a:pt x="380205" y="1279862"/>
                    <a:pt x="218166" y="1245391"/>
                    <a:pt x="70784" y="1183053"/>
                  </a:cubicBezTo>
                  <a:lnTo>
                    <a:pt x="6393" y="1152034"/>
                  </a:lnTo>
                  <a:lnTo>
                    <a:pt x="6360" y="1151817"/>
                  </a:lnTo>
                  <a:cubicBezTo>
                    <a:pt x="2154" y="1110404"/>
                    <a:pt x="0" y="1068385"/>
                    <a:pt x="0" y="1025862"/>
                  </a:cubicBezTo>
                  <a:cubicBezTo>
                    <a:pt x="0" y="600637"/>
                    <a:pt x="215445" y="225732"/>
                    <a:pt x="543133" y="4351"/>
                  </a:cubicBezTo>
                  <a:lnTo>
                    <a:pt x="550295"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spTree>
    <p:extLst>
      <p:ext uri="{BB962C8B-B14F-4D97-AF65-F5344CB8AC3E}">
        <p14:creationId xmlns:p14="http://schemas.microsoft.com/office/powerpoint/2010/main" val="375355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5909317" y="1419022"/>
            <a:ext cx="5449968" cy="4299628"/>
          </a:xfrm>
          <a:prstGeom prst="rect">
            <a:avLst/>
          </a:prstGeom>
          <a:ln w="38100" cap="sq">
            <a:solidFill>
              <a:srgbClr val="000000"/>
            </a:solidFill>
            <a:prstDash val="solid"/>
            <a:miter lim="800000"/>
          </a:ln>
          <a:effectLst/>
        </p:spPr>
      </p:pic>
      <p:pic>
        <p:nvPicPr>
          <p:cNvPr id="8"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767826" y="1419022"/>
            <a:ext cx="5449969" cy="4299629"/>
          </a:xfrm>
          <a:prstGeom prst="rect">
            <a:avLst/>
          </a:prstGeom>
          <a:ln w="38100" cap="sq">
            <a:solidFill>
              <a:srgbClr val="000000"/>
            </a:solidFill>
            <a:prstDash val="solid"/>
            <a:miter lim="800000"/>
          </a:ln>
          <a:effectLst/>
        </p:spPr>
      </p:pic>
      <p:sp>
        <p:nvSpPr>
          <p:cNvPr id="2" name="Rectangle 1"/>
          <p:cNvSpPr/>
          <p:nvPr/>
        </p:nvSpPr>
        <p:spPr>
          <a:xfrm>
            <a:off x="396458" y="225362"/>
            <a:ext cx="8991382" cy="523220"/>
          </a:xfrm>
          <a:prstGeom prst="rect">
            <a:avLst/>
          </a:prstGeom>
        </p:spPr>
        <p:txBody>
          <a:bodyPr wrap="square">
            <a:spAutoFit/>
          </a:bodyPr>
          <a:lstStyle/>
          <a:p>
            <a:pPr fontAlgn="base">
              <a:spcBef>
                <a:spcPct val="0"/>
              </a:spcBef>
              <a:spcAft>
                <a:spcPct val="0"/>
              </a:spcAft>
            </a:pPr>
            <a:r>
              <a:rPr lang="en-GB" sz="2800" dirty="0">
                <a:solidFill>
                  <a:prstClr val="white"/>
                </a:solidFill>
                <a:latin typeface="Calibri" panose="020F0502020204030204" pitchFamily="34" charset="0"/>
                <a:cs typeface="Calibri" panose="020F0502020204030204" pitchFamily="34" charset="0"/>
              </a:rPr>
              <a:t>Background removal – Multiple Colours – Light + Digital</a:t>
            </a:r>
          </a:p>
        </p:txBody>
      </p:sp>
    </p:spTree>
    <p:extLst>
      <p:ext uri="{BB962C8B-B14F-4D97-AF65-F5344CB8AC3E}">
        <p14:creationId xmlns:p14="http://schemas.microsoft.com/office/powerpoint/2010/main" val="317524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728686" y="1924779"/>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R</a:t>
            </a:r>
          </a:p>
        </p:txBody>
      </p:sp>
      <p:sp>
        <p:nvSpPr>
          <p:cNvPr id="7" name="Rectangle 6"/>
          <p:cNvSpPr/>
          <p:nvPr/>
        </p:nvSpPr>
        <p:spPr>
          <a:xfrm>
            <a:off x="2728686" y="3066143"/>
            <a:ext cx="914400"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G</a:t>
            </a:r>
          </a:p>
        </p:txBody>
      </p:sp>
      <p:sp>
        <p:nvSpPr>
          <p:cNvPr id="9" name="Rectangle 8"/>
          <p:cNvSpPr/>
          <p:nvPr/>
        </p:nvSpPr>
        <p:spPr>
          <a:xfrm>
            <a:off x="2728686" y="4316880"/>
            <a:ext cx="9144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B</a:t>
            </a:r>
          </a:p>
        </p:txBody>
      </p:sp>
      <p:cxnSp>
        <p:nvCxnSpPr>
          <p:cNvPr id="4" name="Straight Arrow Connector 3"/>
          <p:cNvCxnSpPr/>
          <p:nvPr/>
        </p:nvCxnSpPr>
        <p:spPr>
          <a:xfrm>
            <a:off x="3947886" y="3501570"/>
            <a:ext cx="2148114"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947886" y="2376713"/>
            <a:ext cx="4339771" cy="181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947886" y="4786084"/>
            <a:ext cx="2148114" cy="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96000" y="1611086"/>
            <a:ext cx="551543" cy="381725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6" descr="C:\WINDOWS\IMAGES\bug1.bmp"/>
          <p:cNvPicPr>
            <a:picLocks noChangeAspect="1" noChangeArrowheads="1"/>
          </p:cNvPicPr>
          <p:nvPr/>
        </p:nvPicPr>
        <p:blipFill>
          <a:blip r:embed="rId4" cstate="print"/>
          <a:srcRect/>
          <a:stretch>
            <a:fillRect/>
          </a:stretch>
        </p:blipFill>
        <p:spPr bwMode="auto">
          <a:xfrm>
            <a:off x="285720" y="2500306"/>
            <a:ext cx="1870376" cy="2286016"/>
          </a:xfrm>
          <a:prstGeom prst="rect">
            <a:avLst/>
          </a:prstGeom>
          <a:ln>
            <a:noFill/>
          </a:ln>
          <a:effectLst/>
        </p:spPr>
      </p:pic>
      <p:pic>
        <p:nvPicPr>
          <p:cNvPr id="21" name="bug4.avi">
            <a:hlinkClick r:id="" action="ppaction://ole?verb=0"/>
          </p:cNvPr>
          <p:cNvPicPr>
            <a:picLocks noRot="1" noChangeAspect="1" noChangeArrowheads="1"/>
          </p:cNvPicPr>
          <p:nvPr>
            <a:videoFile r:link="rId1"/>
          </p:nvPr>
        </p:nvPicPr>
        <p:blipFill>
          <a:blip r:embed="rId5" cstate="print">
            <a:grayscl/>
          </a:blip>
          <a:srcRect/>
          <a:stretch>
            <a:fillRect/>
          </a:stretch>
        </p:blipFill>
        <p:spPr bwMode="auto">
          <a:xfrm>
            <a:off x="8889275" y="2195514"/>
            <a:ext cx="2714612" cy="2895600"/>
          </a:xfrm>
          <a:prstGeom prst="rect">
            <a:avLst/>
          </a:prstGeom>
          <a:ln>
            <a:noFill/>
          </a:ln>
          <a:effectLst/>
        </p:spPr>
      </p:pic>
      <p:sp>
        <p:nvSpPr>
          <p:cNvPr id="22" name="Title 1"/>
          <p:cNvSpPr txBox="1">
            <a:spLocks/>
          </p:cNvSpPr>
          <p:nvPr/>
        </p:nvSpPr>
        <p:spPr>
          <a:xfrm>
            <a:off x="375841" y="886662"/>
            <a:ext cx="11498377"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				From a 										to b</a:t>
            </a:r>
          </a:p>
        </p:txBody>
      </p:sp>
    </p:spTree>
    <p:extLst>
      <p:ext uri="{BB962C8B-B14F-4D97-AF65-F5344CB8AC3E}">
        <p14:creationId xmlns:p14="http://schemas.microsoft.com/office/powerpoint/2010/main" val="102659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100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2000"/>
                            </p:stCondLst>
                            <p:childTnLst>
                              <p:par>
                                <p:cTn id="13" presetID="1" presetClass="mediacall" presetSubtype="0" fill="hold" nodeType="afterEffect">
                                  <p:stCondLst>
                                    <p:cond delay="1000"/>
                                  </p:stCondLst>
                                  <p:childTnLst>
                                    <p:cmd type="call" cmd="playFrom(0.0)">
                                      <p:cBhvr>
                                        <p:cTn id="14"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1"/>
                                        </p:tgtEl>
                                      </p:cBhvr>
                                    </p:cmd>
                                  </p:childTnLst>
                                </p:cTn>
                              </p:par>
                            </p:childTnLst>
                          </p:cTn>
                        </p:par>
                      </p:childTnLst>
                    </p:cTn>
                  </p:par>
                </p:childTnLst>
              </p:cTn>
              <p:nextCondLst>
                <p:cond evt="onClick" delay="0">
                  <p:tgtEl>
                    <p:spTgt spid="21"/>
                  </p:tgtEl>
                </p:cond>
              </p:nextCondLst>
            </p:seq>
            <p:video>
              <p:cMediaNode>
                <p:cTn id="20" fill="hold" display="0">
                  <p:stCondLst>
                    <p:cond delay="indefinite"/>
                  </p:stCondLst>
                  <p:endCondLst>
                    <p:cond evt="onPrev" delay="0">
                      <p:tgtEl>
                        <p:sldTgt/>
                      </p:tgtEl>
                    </p:cond>
                  </p:endCondLst>
                </p:cTn>
                <p:tgtEl>
                  <p:spTgt spid="21"/>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728686" y="1924779"/>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R</a:t>
            </a:r>
          </a:p>
        </p:txBody>
      </p:sp>
      <p:sp>
        <p:nvSpPr>
          <p:cNvPr id="7" name="Rectangle 6"/>
          <p:cNvSpPr/>
          <p:nvPr/>
        </p:nvSpPr>
        <p:spPr>
          <a:xfrm>
            <a:off x="2728686" y="3066143"/>
            <a:ext cx="914400"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G</a:t>
            </a:r>
          </a:p>
        </p:txBody>
      </p:sp>
      <p:sp>
        <p:nvSpPr>
          <p:cNvPr id="9" name="Rectangle 8"/>
          <p:cNvSpPr/>
          <p:nvPr/>
        </p:nvSpPr>
        <p:spPr>
          <a:xfrm>
            <a:off x="2728686" y="4316880"/>
            <a:ext cx="9144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B</a:t>
            </a:r>
          </a:p>
        </p:txBody>
      </p:sp>
      <p:cxnSp>
        <p:nvCxnSpPr>
          <p:cNvPr id="4" name="Straight Arrow Connector 3"/>
          <p:cNvCxnSpPr/>
          <p:nvPr/>
        </p:nvCxnSpPr>
        <p:spPr>
          <a:xfrm>
            <a:off x="3947886" y="3501570"/>
            <a:ext cx="2148114" cy="0"/>
          </a:xfrm>
          <a:prstGeom prst="straightConnector1">
            <a:avLst/>
          </a:prstGeom>
          <a:ln w="762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947886" y="2376713"/>
            <a:ext cx="4339771" cy="181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947886" y="4786084"/>
            <a:ext cx="2148114" cy="0"/>
          </a:xfrm>
          <a:prstGeom prst="straightConnector1">
            <a:avLst/>
          </a:prstGeom>
          <a:ln w="76200">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20" name="Picture 6" descr="C:\WINDOWS\IMAGES\bug1.bmp"/>
          <p:cNvPicPr>
            <a:picLocks noChangeAspect="1" noChangeArrowheads="1"/>
          </p:cNvPicPr>
          <p:nvPr/>
        </p:nvPicPr>
        <p:blipFill>
          <a:blip r:embed="rId3" cstate="print"/>
          <a:srcRect/>
          <a:stretch>
            <a:fillRect/>
          </a:stretch>
        </p:blipFill>
        <p:spPr bwMode="auto">
          <a:xfrm>
            <a:off x="285720" y="2500306"/>
            <a:ext cx="1870376" cy="2286016"/>
          </a:xfrm>
          <a:prstGeom prst="rect">
            <a:avLst/>
          </a:prstGeom>
          <a:ln>
            <a:noFill/>
          </a:ln>
          <a:effectLst/>
        </p:spPr>
      </p:pic>
      <p:sp>
        <p:nvSpPr>
          <p:cNvPr id="22" name="Title 1"/>
          <p:cNvSpPr txBox="1">
            <a:spLocks/>
          </p:cNvSpPr>
          <p:nvPr/>
        </p:nvSpPr>
        <p:spPr>
          <a:xfrm>
            <a:off x="375841" y="886662"/>
            <a:ext cx="11498377"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				From a 				Daylight					to b</a:t>
            </a:r>
          </a:p>
        </p:txBody>
      </p:sp>
      <p:cxnSp>
        <p:nvCxnSpPr>
          <p:cNvPr id="12" name="Straight Arrow Connector 11"/>
          <p:cNvCxnSpPr/>
          <p:nvPr/>
        </p:nvCxnSpPr>
        <p:spPr>
          <a:xfrm>
            <a:off x="6647543" y="3501570"/>
            <a:ext cx="2148114"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647543" y="4786084"/>
            <a:ext cx="2148114" cy="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6" descr="C:\WINDOWS\IMAGES\bug1.bmp"/>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Lst>
          </a:blip>
          <a:srcRect/>
          <a:stretch>
            <a:fillRect/>
          </a:stretch>
        </p:blipFill>
        <p:spPr bwMode="auto">
          <a:xfrm>
            <a:off x="9330637" y="2091818"/>
            <a:ext cx="2485522" cy="3037861"/>
          </a:xfrm>
          <a:prstGeom prst="rect">
            <a:avLst/>
          </a:prstGeom>
          <a:ln>
            <a:noFill/>
          </a:ln>
          <a:effectLst/>
        </p:spPr>
      </p:pic>
      <p:sp>
        <p:nvSpPr>
          <p:cNvPr id="10" name="Rectangle 9"/>
          <p:cNvSpPr/>
          <p:nvPr/>
        </p:nvSpPr>
        <p:spPr>
          <a:xfrm>
            <a:off x="6096000" y="1611086"/>
            <a:ext cx="551543" cy="381725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521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22" name="Picture 1030" descr="D:\presentations\images\10poundoriginal.jpg"/>
          <p:cNvPicPr>
            <a:picLocks noChangeAspect="1" noChangeArrowheads="1"/>
          </p:cNvPicPr>
          <p:nvPr/>
        </p:nvPicPr>
        <p:blipFill>
          <a:blip r:embed="rId3" cstate="screen">
            <a:lum bright="5000" contrast="39000"/>
            <a:extLst>
              <a:ext uri="{28A0092B-C50C-407E-A947-70E740481C1C}">
                <a14:useLocalDpi xmlns:a14="http://schemas.microsoft.com/office/drawing/2010/main"/>
              </a:ext>
            </a:extLst>
          </a:blip>
          <a:srcRect/>
          <a:stretch>
            <a:fillRect/>
          </a:stretch>
        </p:blipFill>
        <p:spPr bwMode="auto">
          <a:xfrm>
            <a:off x="4307100" y="500278"/>
            <a:ext cx="3816957" cy="540852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5192770" y="5734635"/>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Original</a:t>
            </a:r>
          </a:p>
        </p:txBody>
      </p:sp>
    </p:spTree>
    <p:extLst>
      <p:ext uri="{BB962C8B-B14F-4D97-AF65-F5344CB8AC3E}">
        <p14:creationId xmlns:p14="http://schemas.microsoft.com/office/powerpoint/2010/main" val="1960453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716925" y="1240742"/>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Colour modelling</a:t>
            </a:r>
          </a:p>
        </p:txBody>
      </p:sp>
      <p:sp>
        <p:nvSpPr>
          <p:cNvPr id="4" name="Rectangle 3"/>
          <p:cNvSpPr txBox="1">
            <a:spLocks noChangeArrowheads="1"/>
          </p:cNvSpPr>
          <p:nvPr/>
        </p:nvSpPr>
        <p:spPr>
          <a:xfrm>
            <a:off x="716925" y="2240850"/>
            <a:ext cx="10758149"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r>
              <a:rPr lang="en-GB" sz="2800" dirty="0">
                <a:solidFill>
                  <a:schemeClr val="tx1"/>
                </a:solidFill>
                <a:latin typeface="Arial" panose="020B0604020202020204" pitchFamily="34" charset="0"/>
              </a:rPr>
              <a:t>An abstract mathematical model describing the way colours can be represented as tuples of numbers, typically as three or four values or colour components. When this model is associated with a precise description of how the components are to be interpreted (viewing conditions, etc.), the resulting set of colours is called colour space. This section describes ways in which human colour vision can be modelled.</a:t>
            </a:r>
            <a:endParaRPr lang="en-GB" sz="2800" dirty="0">
              <a:solidFill>
                <a:schemeClr val="tx1"/>
              </a:solidFill>
            </a:endParaRPr>
          </a:p>
          <a:p>
            <a:pPr>
              <a:buFont typeface="Arial" panose="020B0604020202020204" pitchFamily="34" charset="0"/>
              <a:buChar char="•"/>
            </a:pPr>
            <a:endParaRPr lang="en-GB"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352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sl-hsv models.sv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1642" b="1962"/>
          <a:stretch/>
        </p:blipFill>
        <p:spPr bwMode="auto">
          <a:xfrm>
            <a:off x="2293258" y="137288"/>
            <a:ext cx="7620000" cy="658342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729589" y="3292969"/>
            <a:ext cx="1518983"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b="1" spc="300" dirty="0" err="1">
                <a:solidFill>
                  <a:schemeClr val="tx1"/>
                </a:solidFill>
                <a:effectLst>
                  <a:glow rad="38100">
                    <a:schemeClr val="bg1">
                      <a:lumMod val="65000"/>
                      <a:lumOff val="35000"/>
                      <a:alpha val="40000"/>
                    </a:schemeClr>
                  </a:glow>
                </a:effectLst>
                <a:cs typeface="Calibri" panose="020F0502020204030204" pitchFamily="34" charset="0"/>
              </a:rPr>
              <a:t>hsv</a:t>
            </a:r>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7" name="Title 1"/>
          <p:cNvSpPr txBox="1">
            <a:spLocks/>
          </p:cNvSpPr>
          <p:nvPr/>
        </p:nvSpPr>
        <p:spPr>
          <a:xfrm>
            <a:off x="389646" y="3292969"/>
            <a:ext cx="1518983"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b="1" spc="300" dirty="0" err="1">
                <a:solidFill>
                  <a:schemeClr val="tx1"/>
                </a:solidFill>
                <a:effectLst>
                  <a:glow rad="38100">
                    <a:schemeClr val="bg1">
                      <a:lumMod val="65000"/>
                      <a:lumOff val="35000"/>
                      <a:alpha val="40000"/>
                    </a:schemeClr>
                  </a:glow>
                </a:effectLst>
                <a:cs typeface="Calibri" panose="020F0502020204030204" pitchFamily="34" charset="0"/>
              </a:rPr>
              <a:t>hsl</a:t>
            </a:r>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Tree>
    <p:extLst>
      <p:ext uri="{BB962C8B-B14F-4D97-AF65-F5344CB8AC3E}">
        <p14:creationId xmlns:p14="http://schemas.microsoft.com/office/powerpoint/2010/main" val="151144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1576387" y="0"/>
            <a:ext cx="8809038" cy="6624637"/>
            <a:chOff x="98" y="119"/>
            <a:chExt cx="5549" cy="4173"/>
          </a:xfrm>
        </p:grpSpPr>
        <p:pic>
          <p:nvPicPr>
            <p:cNvPr id="145410" name="Picture 2" descr="YIQ_component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0" y="446"/>
              <a:ext cx="1290" cy="3846"/>
            </a:xfrm>
            <a:prstGeom prst="rect">
              <a:avLst/>
            </a:prstGeom>
            <a:noFill/>
          </p:spPr>
        </p:pic>
        <p:sp>
          <p:nvSpPr>
            <p:cNvPr id="145411" name="Text Box 3"/>
            <p:cNvSpPr txBox="1">
              <a:spLocks noChangeArrowheads="1"/>
            </p:cNvSpPr>
            <p:nvPr/>
          </p:nvSpPr>
          <p:spPr bwMode="auto">
            <a:xfrm>
              <a:off x="249" y="119"/>
              <a:ext cx="5307" cy="288"/>
            </a:xfrm>
            <a:prstGeom prst="rect">
              <a:avLst/>
            </a:prstGeom>
            <a:noFill/>
            <a:ln w="9525">
              <a:noFill/>
              <a:miter lim="800000"/>
              <a:headEnd/>
              <a:tailEnd/>
            </a:ln>
            <a:effectLst/>
          </p:spPr>
          <p:txBody>
            <a:bodyPr>
              <a:spAutoFit/>
            </a:bodyPr>
            <a:lstStyle/>
            <a:p>
              <a:pPr eaLnBrk="0" fontAlgn="base" hangingPunct="0">
                <a:spcBef>
                  <a:spcPct val="0"/>
                </a:spcBef>
                <a:spcAft>
                  <a:spcPct val="0"/>
                </a:spcAft>
                <a:tabLst>
                  <a:tab pos="534988" algn="l"/>
                  <a:tab pos="2690813" algn="l"/>
                  <a:tab pos="4937125" algn="l"/>
                  <a:tab pos="6910388" algn="l"/>
                </a:tabLst>
              </a:pPr>
              <a:r>
                <a:rPr lang="en-US" sz="2400" dirty="0">
                  <a:solidFill>
                    <a:prstClr val="white"/>
                  </a:solidFill>
                  <a:latin typeface="Arial" pitchFamily="34" charset="0"/>
                </a:rPr>
                <a:t>	 </a:t>
              </a:r>
              <a:r>
                <a:rPr lang="en-US" sz="2400" b="1" dirty="0">
                  <a:solidFill>
                    <a:prstClr val="white"/>
                  </a:solidFill>
                  <a:latin typeface="Arial" pitchFamily="34" charset="0"/>
                </a:rPr>
                <a:t>RGB</a:t>
              </a:r>
              <a:r>
                <a:rPr lang="en-US" sz="2400" dirty="0">
                  <a:solidFill>
                    <a:prstClr val="white"/>
                  </a:solidFill>
                  <a:latin typeface="Arial" pitchFamily="34" charset="0"/>
                </a:rPr>
                <a:t> 	</a:t>
              </a:r>
              <a:r>
                <a:rPr lang="en-US" sz="2400" b="1" dirty="0">
                  <a:solidFill>
                    <a:prstClr val="white"/>
                  </a:solidFill>
                  <a:latin typeface="Arial" pitchFamily="34" charset="0"/>
                </a:rPr>
                <a:t>YIQ	HSI	HSV</a:t>
              </a:r>
              <a:endParaRPr lang="en-US" sz="2400" dirty="0">
                <a:solidFill>
                  <a:prstClr val="white"/>
                </a:solidFill>
                <a:latin typeface="Arial" pitchFamily="34" charset="0"/>
              </a:endParaRPr>
            </a:p>
          </p:txBody>
        </p:sp>
        <p:pic>
          <p:nvPicPr>
            <p:cNvPr id="145412" name="Picture 4" descr="201px-Barns_grand_tetons_HSL_separation">
              <a:hlinkClick r:id="rId5"/>
            </p:cNvPr>
            <p:cNvPicPr>
              <a:picLocks noChangeAspect="1" noChangeArrowheads="1"/>
            </p:cNvPicPr>
            <p:nvPr/>
          </p:nvPicPr>
          <p:blipFill>
            <a:blip r:embed="rId6" cstate="print"/>
            <a:srcRect/>
            <a:stretch>
              <a:fillRect/>
            </a:stretch>
          </p:blipFill>
          <p:spPr bwMode="auto">
            <a:xfrm>
              <a:off x="2957" y="436"/>
              <a:ext cx="1298" cy="3856"/>
            </a:xfrm>
            <a:prstGeom prst="rect">
              <a:avLst/>
            </a:prstGeom>
            <a:noFill/>
          </p:spPr>
        </p:pic>
        <p:pic>
          <p:nvPicPr>
            <p:cNvPr id="145413" name="Picture 5" descr="200px-Barns_grand_tetons_HSV_separation">
              <a:hlinkClick r:id="rId7"/>
            </p:cNvPr>
            <p:cNvPicPr>
              <a:picLocks noChangeAspect="1" noChangeArrowheads="1"/>
            </p:cNvPicPr>
            <p:nvPr/>
          </p:nvPicPr>
          <p:blipFill>
            <a:blip r:embed="rId8" cstate="print"/>
            <a:srcRect/>
            <a:stretch>
              <a:fillRect/>
            </a:stretch>
          </p:blipFill>
          <p:spPr bwMode="auto">
            <a:xfrm>
              <a:off x="4363" y="436"/>
              <a:ext cx="1284" cy="3838"/>
            </a:xfrm>
            <a:prstGeom prst="rect">
              <a:avLst/>
            </a:prstGeom>
            <a:noFill/>
          </p:spPr>
        </p:pic>
        <p:pic>
          <p:nvPicPr>
            <p:cNvPr id="145414" name="Picture 6" descr="200px-Barn_grand_tetons_rgb_separation">
              <a:hlinkClick r:id="rId9"/>
            </p:cNvPr>
            <p:cNvPicPr>
              <a:picLocks noChangeAspect="1" noChangeArrowheads="1"/>
            </p:cNvPicPr>
            <p:nvPr/>
          </p:nvPicPr>
          <p:blipFill>
            <a:blip r:embed="rId10" cstate="print"/>
            <a:srcRect/>
            <a:stretch>
              <a:fillRect/>
            </a:stretch>
          </p:blipFill>
          <p:spPr bwMode="auto">
            <a:xfrm>
              <a:off x="98" y="449"/>
              <a:ext cx="1285" cy="3843"/>
            </a:xfrm>
            <a:prstGeom prst="rect">
              <a:avLst/>
            </a:prstGeom>
            <a:noFill/>
          </p:spPr>
        </p:pic>
      </p:grpSp>
      <p:pic>
        <p:nvPicPr>
          <p:cNvPr id="145419" name="slide 66.wav">
            <a:hlinkClick r:id="" action="ppaction://media"/>
          </p:cNvPr>
          <p:cNvPicPr>
            <a:picLocks noRot="1" noChangeAspect="1" noChangeArrowheads="1"/>
          </p:cNvPicPr>
          <p:nvPr>
            <a:audioFile r:link="rId1"/>
          </p:nvPr>
        </p:nvPicPr>
        <p:blipFill>
          <a:blip r:embed="rId11" cstate="print"/>
          <a:srcRect/>
          <a:stretch>
            <a:fillRect/>
          </a:stretch>
        </p:blipFill>
        <p:spPr bwMode="auto">
          <a:xfrm>
            <a:off x="10080625" y="6253163"/>
            <a:ext cx="304800" cy="304800"/>
          </a:xfrm>
          <a:prstGeom prst="rect">
            <a:avLst/>
          </a:prstGeom>
          <a:noFill/>
        </p:spPr>
      </p:pic>
    </p:spTree>
    <p:extLst>
      <p:ext uri="{BB962C8B-B14F-4D97-AF65-F5344CB8AC3E}">
        <p14:creationId xmlns:p14="http://schemas.microsoft.com/office/powerpoint/2010/main" val="2595749399"/>
      </p:ext>
    </p:extLst>
  </p:cSld>
  <p:clrMapOvr>
    <a:masterClrMapping/>
  </p:clrMapOvr>
  <p:transition advClick="0" advTm="12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89" fill="hold"/>
                                        <p:tgtEl>
                                          <p:spTgt spid="1454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541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26" name="Text Box 10"/>
          <p:cNvSpPr txBox="1">
            <a:spLocks noChangeArrowheads="1"/>
          </p:cNvSpPr>
          <p:nvPr/>
        </p:nvSpPr>
        <p:spPr bwMode="auto">
          <a:xfrm>
            <a:off x="382944" y="3784592"/>
            <a:ext cx="4983140" cy="830997"/>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400" dirty="0">
                <a:latin typeface="Calibri" panose="020F0502020204030204" pitchFamily="34" charset="0"/>
                <a:cs typeface="Calibri" panose="020F0502020204030204" pitchFamily="34" charset="0"/>
              </a:rPr>
              <a:t>To capture ‘all’ possible color information we use a daylight filter</a:t>
            </a:r>
          </a:p>
        </p:txBody>
      </p:sp>
      <p:sp>
        <p:nvSpPr>
          <p:cNvPr id="8" name="Title 1"/>
          <p:cNvSpPr txBox="1">
            <a:spLocks/>
          </p:cNvSpPr>
          <p:nvPr/>
        </p:nvSpPr>
        <p:spPr>
          <a:xfrm>
            <a:off x="382944" y="2931379"/>
            <a:ext cx="5212990"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err="1">
                <a:solidFill>
                  <a:schemeClr val="tx1"/>
                </a:solidFill>
                <a:effectLst>
                  <a:glow rad="38100">
                    <a:schemeClr val="bg1">
                      <a:lumMod val="65000"/>
                      <a:lumOff val="35000"/>
                      <a:alpha val="40000"/>
                    </a:schemeClr>
                  </a:glow>
                </a:effectLst>
                <a:cs typeface="Calibri" panose="020F0502020204030204" pitchFamily="34" charset="0"/>
              </a:rPr>
              <a:t>Rgb</a:t>
            </a:r>
            <a:r>
              <a:rPr lang="en-GB" b="1" spc="300" dirty="0">
                <a:solidFill>
                  <a:schemeClr val="tx1"/>
                </a:solidFill>
                <a:effectLst>
                  <a:glow rad="38100">
                    <a:schemeClr val="bg1">
                      <a:lumMod val="65000"/>
                      <a:lumOff val="35000"/>
                      <a:alpha val="40000"/>
                    </a:schemeClr>
                  </a:glow>
                </a:effectLst>
                <a:cs typeface="Calibri" panose="020F0502020204030204" pitchFamily="34" charset="0"/>
              </a:rPr>
              <a:t> daylight filter</a:t>
            </a:r>
          </a:p>
          <a:p>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pic>
        <p:nvPicPr>
          <p:cNvPr id="6" name="Picture 5" descr="D:\iai_IMages\hsv_original.tif"/>
          <p:cNvPicPr>
            <a:picLocks noChangeAspect="1" noChangeArrowheads="1"/>
          </p:cNvPicPr>
          <p:nvPr/>
        </p:nvPicPr>
        <p:blipFill>
          <a:blip r:embed="rId3" cstate="screen">
            <a:lum bright="10000" contrast="20000"/>
            <a:extLst>
              <a:ext uri="{28A0092B-C50C-407E-A947-70E740481C1C}">
                <a14:useLocalDpi xmlns:a14="http://schemas.microsoft.com/office/drawing/2010/main"/>
              </a:ext>
            </a:extLst>
          </a:blip>
          <a:srcRect/>
          <a:stretch>
            <a:fillRect/>
          </a:stretch>
        </p:blipFill>
        <p:spPr bwMode="auto">
          <a:xfrm>
            <a:off x="6843659" y="299725"/>
            <a:ext cx="4432308" cy="62634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8564261"/>
      </p:ext>
    </p:extLst>
  </p:cSld>
  <p:clrMapOvr>
    <a:masterClrMapping/>
  </p:clrMapOvr>
  <p:transition advClick="0" advTm="12000">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5" name="Picture 5" descr="D:\iai_IMages\red.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6853" y="1752600"/>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2726" name="Picture 6" descr="D:\iai_IMages\green.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1" y="1752600"/>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2727" name="Picture 7" descr="D:\iai_IMages\blue.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14349" y="1752600"/>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1"/>
          <p:cNvSpPr txBox="1">
            <a:spLocks/>
          </p:cNvSpPr>
          <p:nvPr/>
        </p:nvSpPr>
        <p:spPr>
          <a:xfrm>
            <a:off x="4532258" y="526641"/>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400" b="1" spc="300" dirty="0" err="1">
                <a:solidFill>
                  <a:schemeClr val="tx1"/>
                </a:solidFill>
                <a:effectLst>
                  <a:glow rad="38100">
                    <a:schemeClr val="bg1">
                      <a:lumMod val="65000"/>
                      <a:lumOff val="35000"/>
                      <a:alpha val="40000"/>
                    </a:schemeClr>
                  </a:glow>
                </a:effectLst>
                <a:cs typeface="Calibri" panose="020F0502020204030204" pitchFamily="34" charset="0"/>
              </a:rPr>
              <a:t>rgb</a:t>
            </a:r>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13" name="Title 1"/>
          <p:cNvSpPr txBox="1">
            <a:spLocks/>
          </p:cNvSpPr>
          <p:nvPr/>
        </p:nvSpPr>
        <p:spPr>
          <a:xfrm>
            <a:off x="8100123" y="5724283"/>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chemeClr val="accent4"/>
                </a:solidFill>
                <a:effectLst>
                  <a:glow rad="38100">
                    <a:schemeClr val="bg1">
                      <a:lumMod val="65000"/>
                      <a:lumOff val="35000"/>
                      <a:alpha val="40000"/>
                    </a:schemeClr>
                  </a:glow>
                </a:effectLst>
                <a:cs typeface="Calibri" panose="020F0502020204030204" pitchFamily="34" charset="0"/>
              </a:rPr>
              <a:t>blue</a:t>
            </a:r>
            <a:endParaRPr lang="en-GB" sz="2400" b="1" spc="300" dirty="0">
              <a:solidFill>
                <a:schemeClr val="accent4"/>
              </a:solidFill>
              <a:effectLst>
                <a:glow rad="38100">
                  <a:schemeClr val="bg1">
                    <a:lumMod val="65000"/>
                    <a:lumOff val="35000"/>
                    <a:alpha val="40000"/>
                  </a:schemeClr>
                </a:glow>
              </a:effectLst>
              <a:cs typeface="Calibri" panose="020F0502020204030204" pitchFamily="34" charset="0"/>
            </a:endParaRPr>
          </a:p>
        </p:txBody>
      </p:sp>
      <p:sp>
        <p:nvSpPr>
          <p:cNvPr id="14" name="Title 1"/>
          <p:cNvSpPr txBox="1">
            <a:spLocks/>
          </p:cNvSpPr>
          <p:nvPr/>
        </p:nvSpPr>
        <p:spPr>
          <a:xfrm>
            <a:off x="1086853" y="5724283"/>
            <a:ext cx="2733675"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rgbClr val="FF0000"/>
                </a:solidFill>
                <a:effectLst>
                  <a:glow rad="38100">
                    <a:schemeClr val="bg1">
                      <a:lumMod val="65000"/>
                      <a:lumOff val="35000"/>
                      <a:alpha val="40000"/>
                    </a:schemeClr>
                  </a:glow>
                </a:effectLst>
                <a:cs typeface="Calibri" panose="020F0502020204030204" pitchFamily="34" charset="0"/>
              </a:rPr>
              <a:t>red</a:t>
            </a:r>
            <a:endParaRPr lang="en-GB" sz="2400" b="1" spc="300" dirty="0">
              <a:solidFill>
                <a:srgbClr val="FF0000"/>
              </a:solidFill>
              <a:effectLst>
                <a:glow rad="38100">
                  <a:schemeClr val="bg1">
                    <a:lumMod val="65000"/>
                    <a:lumOff val="35000"/>
                    <a:alpha val="40000"/>
                  </a:schemeClr>
                </a:glow>
              </a:effectLst>
              <a:cs typeface="Calibri" panose="020F0502020204030204" pitchFamily="34" charset="0"/>
            </a:endParaRPr>
          </a:p>
        </p:txBody>
      </p:sp>
      <p:sp>
        <p:nvSpPr>
          <p:cNvPr id="15" name="Title 1"/>
          <p:cNvSpPr txBox="1">
            <a:spLocks/>
          </p:cNvSpPr>
          <p:nvPr/>
        </p:nvSpPr>
        <p:spPr>
          <a:xfrm>
            <a:off x="4593487" y="5724283"/>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rgbClr val="00B050"/>
                </a:solidFill>
                <a:effectLst>
                  <a:glow rad="38100">
                    <a:schemeClr val="bg1">
                      <a:lumMod val="65000"/>
                      <a:lumOff val="35000"/>
                      <a:alpha val="40000"/>
                    </a:schemeClr>
                  </a:glow>
                </a:effectLst>
                <a:cs typeface="Calibri" panose="020F0502020204030204" pitchFamily="34" charset="0"/>
              </a:rPr>
              <a:t>green</a:t>
            </a:r>
            <a:endParaRPr lang="en-GB" sz="2400" b="1" spc="300" dirty="0">
              <a:solidFill>
                <a:srgbClr val="00B050"/>
              </a:solidFill>
              <a:effectLst>
                <a:glow rad="38100">
                  <a:schemeClr val="bg1">
                    <a:lumMod val="65000"/>
                    <a:lumOff val="35000"/>
                    <a:alpha val="40000"/>
                  </a:schemeClr>
                </a:glow>
              </a:effectLst>
              <a:cs typeface="Calibri" panose="020F0502020204030204" pitchFamily="34" charset="0"/>
            </a:endParaRPr>
          </a:p>
        </p:txBody>
      </p:sp>
    </p:spTree>
    <p:extLst>
      <p:ext uri="{BB962C8B-B14F-4D97-AF65-F5344CB8AC3E}">
        <p14:creationId xmlns:p14="http://schemas.microsoft.com/office/powerpoint/2010/main" val="3874021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701" name="Picture 1029" descr="D:\iai_IMages\hue.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6852" y="1524000"/>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1702" name="Picture 1030" descr="D:\iai_IMages\sat.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1" y="1524000"/>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1703" name="Picture 1031" descr="D:\iai_IMages\value.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61950" y="1524000"/>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itle 1"/>
          <p:cNvSpPr txBox="1">
            <a:spLocks/>
          </p:cNvSpPr>
          <p:nvPr/>
        </p:nvSpPr>
        <p:spPr>
          <a:xfrm>
            <a:off x="4532258" y="526641"/>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400" b="1" spc="300" dirty="0">
                <a:solidFill>
                  <a:schemeClr val="tx1"/>
                </a:solidFill>
                <a:effectLst>
                  <a:glow rad="38100">
                    <a:schemeClr val="bg1">
                      <a:lumMod val="65000"/>
                      <a:lumOff val="35000"/>
                      <a:alpha val="40000"/>
                    </a:schemeClr>
                  </a:glow>
                </a:effectLst>
                <a:cs typeface="Calibri" panose="020F0502020204030204" pitchFamily="34" charset="0"/>
              </a:rPr>
              <a:t>HSV</a:t>
            </a:r>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14" name="Title 1"/>
          <p:cNvSpPr txBox="1">
            <a:spLocks/>
          </p:cNvSpPr>
          <p:nvPr/>
        </p:nvSpPr>
        <p:spPr>
          <a:xfrm>
            <a:off x="8100123" y="5724283"/>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value</a:t>
            </a:r>
            <a:endParaRPr lang="en-GB" sz="24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15" name="Title 1"/>
          <p:cNvSpPr txBox="1">
            <a:spLocks/>
          </p:cNvSpPr>
          <p:nvPr/>
        </p:nvSpPr>
        <p:spPr>
          <a:xfrm>
            <a:off x="1086853" y="5724283"/>
            <a:ext cx="2733675"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hue</a:t>
            </a:r>
            <a:endParaRPr lang="en-GB" sz="24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16" name="Title 1"/>
          <p:cNvSpPr txBox="1">
            <a:spLocks/>
          </p:cNvSpPr>
          <p:nvPr/>
        </p:nvSpPr>
        <p:spPr>
          <a:xfrm>
            <a:off x="4593487" y="5724283"/>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saturation</a:t>
            </a:r>
            <a:endParaRPr lang="en-GB" sz="24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Tree>
    <p:extLst>
      <p:ext uri="{BB962C8B-B14F-4D97-AF65-F5344CB8AC3E}">
        <p14:creationId xmlns:p14="http://schemas.microsoft.com/office/powerpoint/2010/main" val="2966548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Colour Film – Tri Pack</a:t>
            </a:r>
            <a:br>
              <a:rPr lang="en-GB" dirty="0">
                <a:solidFill>
                  <a:schemeClr val="tx1"/>
                </a:solidFill>
              </a:rPr>
            </a:br>
            <a:endParaRPr lang="en-GB" dirty="0"/>
          </a:p>
        </p:txBody>
      </p:sp>
      <p:sp>
        <p:nvSpPr>
          <p:cNvPr id="5" name="Rectangle 4"/>
          <p:cNvSpPr/>
          <p:nvPr/>
        </p:nvSpPr>
        <p:spPr>
          <a:xfrm>
            <a:off x="429778" y="2514600"/>
            <a:ext cx="4824158" cy="2031325"/>
          </a:xfrm>
          <a:prstGeom prst="rect">
            <a:avLst/>
          </a:prstGeom>
        </p:spPr>
        <p:txBody>
          <a:bodyPr wrap="square">
            <a:spAutoFit/>
          </a:bodyPr>
          <a:lstStyle/>
          <a:p>
            <a:pPr algn="ctr"/>
            <a:r>
              <a:rPr lang="en-GB" dirty="0"/>
              <a:t>Each layer contains silver halide crystals and  dye couplers. One layer for each of the three secondary colours; yellow, cyan and magenta.</a:t>
            </a:r>
          </a:p>
          <a:p>
            <a:pPr algn="ctr"/>
            <a:endParaRPr lang="en-GB" dirty="0"/>
          </a:p>
          <a:p>
            <a:pPr algn="ctr"/>
            <a:r>
              <a:rPr lang="en-GB" dirty="0"/>
              <a:t>Different films, have different colour representation.</a:t>
            </a:r>
          </a:p>
        </p:txBody>
      </p:sp>
      <p:pic>
        <p:nvPicPr>
          <p:cNvPr id="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1108399"/>
            <a:ext cx="5793475" cy="484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472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41" name="Picture 5" descr="D:\iai_IMages\hue_hsi.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6853" y="1526749"/>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51942" name="Picture 6" descr="D:\iai_IMages\sat_hsi.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1" y="1526749"/>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51943" name="Picture 7" descr="D:\iai_IMages\int_hsi.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61949" y="1526749"/>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1"/>
          <p:cNvSpPr txBox="1">
            <a:spLocks/>
          </p:cNvSpPr>
          <p:nvPr/>
        </p:nvSpPr>
        <p:spPr>
          <a:xfrm>
            <a:off x="4532258" y="526641"/>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400" b="1" spc="300" dirty="0" err="1">
                <a:solidFill>
                  <a:schemeClr val="tx1"/>
                </a:solidFill>
                <a:effectLst>
                  <a:glow rad="38100">
                    <a:schemeClr val="bg1">
                      <a:lumMod val="65000"/>
                      <a:lumOff val="35000"/>
                      <a:alpha val="40000"/>
                    </a:schemeClr>
                  </a:glow>
                </a:effectLst>
                <a:cs typeface="Calibri" panose="020F0502020204030204" pitchFamily="34" charset="0"/>
              </a:rPr>
              <a:t>hsi</a:t>
            </a:r>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13" name="Title 1"/>
          <p:cNvSpPr txBox="1">
            <a:spLocks/>
          </p:cNvSpPr>
          <p:nvPr/>
        </p:nvSpPr>
        <p:spPr>
          <a:xfrm>
            <a:off x="8100123" y="5724283"/>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intensity</a:t>
            </a:r>
            <a:endParaRPr lang="en-GB" sz="24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14" name="Title 1"/>
          <p:cNvSpPr txBox="1">
            <a:spLocks/>
          </p:cNvSpPr>
          <p:nvPr/>
        </p:nvSpPr>
        <p:spPr>
          <a:xfrm>
            <a:off x="1086853" y="5724283"/>
            <a:ext cx="2733675"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hue</a:t>
            </a:r>
            <a:endParaRPr lang="en-GB" sz="24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15" name="Title 1"/>
          <p:cNvSpPr txBox="1">
            <a:spLocks/>
          </p:cNvSpPr>
          <p:nvPr/>
        </p:nvSpPr>
        <p:spPr>
          <a:xfrm>
            <a:off x="4593487" y="5724283"/>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saturation</a:t>
            </a:r>
            <a:endParaRPr lang="en-GB" sz="24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Tree>
    <p:extLst>
      <p:ext uri="{BB962C8B-B14F-4D97-AF65-F5344CB8AC3E}">
        <p14:creationId xmlns:p14="http://schemas.microsoft.com/office/powerpoint/2010/main" val="3604696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70" name="Picture 6" descr="D:\iai_IMages\lum.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2896" y="1526749"/>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8871" name="Picture 7" descr="D:\iai_IMages\phase_i.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0443" y="1526749"/>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8872" name="Picture 8" descr="D:\iai_IMages\quad.tif"/>
          <p:cNvPicPr>
            <a:picLocks noChangeAspect="1" noChangeArrowheads="1"/>
          </p:cNvPicPr>
          <p:nvPr/>
        </p:nvPicPr>
        <p:blipFill>
          <a:blip r:embed="rId5" cstate="screen">
            <a:lum bright="7000" contrast="74000"/>
            <a:extLst>
              <a:ext uri="{28A0092B-C50C-407E-A947-70E740481C1C}">
                <a14:useLocalDpi xmlns:a14="http://schemas.microsoft.com/office/drawing/2010/main"/>
              </a:ext>
            </a:extLst>
          </a:blip>
          <a:srcRect/>
          <a:stretch>
            <a:fillRect/>
          </a:stretch>
        </p:blipFill>
        <p:spPr bwMode="auto">
          <a:xfrm>
            <a:off x="8407930" y="1526749"/>
            <a:ext cx="2733675" cy="3862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itle 1"/>
          <p:cNvSpPr txBox="1">
            <a:spLocks/>
          </p:cNvSpPr>
          <p:nvPr/>
        </p:nvSpPr>
        <p:spPr>
          <a:xfrm>
            <a:off x="4532258" y="526641"/>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400" b="1" spc="300" dirty="0">
                <a:solidFill>
                  <a:schemeClr val="tx1"/>
                </a:solidFill>
                <a:effectLst>
                  <a:glow rad="38100">
                    <a:schemeClr val="bg1">
                      <a:lumMod val="65000"/>
                      <a:lumOff val="35000"/>
                      <a:alpha val="40000"/>
                    </a:schemeClr>
                  </a:glow>
                </a:effectLst>
                <a:cs typeface="Calibri" panose="020F0502020204030204" pitchFamily="34" charset="0"/>
              </a:rPr>
              <a:t>YIQ</a:t>
            </a:r>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14" name="Title 1"/>
          <p:cNvSpPr txBox="1">
            <a:spLocks/>
          </p:cNvSpPr>
          <p:nvPr/>
        </p:nvSpPr>
        <p:spPr>
          <a:xfrm>
            <a:off x="7802618" y="5724283"/>
            <a:ext cx="4091877"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Q- quadrature</a:t>
            </a:r>
            <a:endParaRPr lang="en-GB" sz="24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15" name="Title 1"/>
          <p:cNvSpPr txBox="1">
            <a:spLocks/>
          </p:cNvSpPr>
          <p:nvPr/>
        </p:nvSpPr>
        <p:spPr>
          <a:xfrm>
            <a:off x="288758" y="5724283"/>
            <a:ext cx="4243499"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Y- luminance</a:t>
            </a:r>
            <a:endParaRPr lang="en-GB" sz="24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16" name="Title 1"/>
          <p:cNvSpPr txBox="1">
            <a:spLocks/>
          </p:cNvSpPr>
          <p:nvPr/>
        </p:nvSpPr>
        <p:spPr>
          <a:xfrm>
            <a:off x="4593487" y="5724283"/>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b="1" spc="300" dirty="0" err="1">
                <a:solidFill>
                  <a:schemeClr val="tx1"/>
                </a:solidFill>
                <a:effectLst>
                  <a:glow rad="38100">
                    <a:schemeClr val="bg1">
                      <a:lumMod val="65000"/>
                      <a:lumOff val="35000"/>
                      <a:alpha val="40000"/>
                    </a:schemeClr>
                  </a:glow>
                </a:effectLst>
                <a:cs typeface="Calibri" panose="020F0502020204030204" pitchFamily="34" charset="0"/>
              </a:rPr>
              <a:t>i</a:t>
            </a:r>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 phase</a:t>
            </a:r>
            <a:endParaRPr lang="en-GB" sz="24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Tree>
    <p:extLst>
      <p:ext uri="{BB962C8B-B14F-4D97-AF65-F5344CB8AC3E}">
        <p14:creationId xmlns:p14="http://schemas.microsoft.com/office/powerpoint/2010/main" val="2704171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684658" y="679041"/>
            <a:ext cx="3147901"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400" b="1" spc="300" dirty="0" err="1">
                <a:solidFill>
                  <a:schemeClr val="tx1"/>
                </a:solidFill>
                <a:effectLst>
                  <a:glow rad="38100">
                    <a:schemeClr val="bg1">
                      <a:lumMod val="65000"/>
                      <a:lumOff val="35000"/>
                      <a:alpha val="40000"/>
                    </a:schemeClr>
                  </a:glow>
                </a:effectLst>
                <a:cs typeface="Calibri" panose="020F0502020204030204" pitchFamily="34" charset="0"/>
              </a:rPr>
              <a:t>Uk</a:t>
            </a:r>
            <a:r>
              <a:rPr lang="en-GB" sz="4400" b="1" spc="300" dirty="0">
                <a:solidFill>
                  <a:schemeClr val="tx1"/>
                </a:solidFill>
                <a:effectLst>
                  <a:glow rad="38100">
                    <a:schemeClr val="bg1">
                      <a:lumMod val="65000"/>
                      <a:lumOff val="35000"/>
                      <a:alpha val="40000"/>
                    </a:schemeClr>
                  </a:glow>
                </a:effectLst>
                <a:cs typeface="Calibri" panose="020F0502020204030204" pitchFamily="34" charset="0"/>
              </a:rPr>
              <a:t> £ quad</a:t>
            </a:r>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pic>
        <p:nvPicPr>
          <p:cNvPr id="290822" name="Picture 1030" descr="D:\presentations\images\10poundoriginal.jpg"/>
          <p:cNvPicPr>
            <a:picLocks noChangeAspect="1" noChangeArrowheads="1"/>
          </p:cNvPicPr>
          <p:nvPr/>
        </p:nvPicPr>
        <p:blipFill>
          <a:blip r:embed="rId3" cstate="screen">
            <a:lum bright="5000" contrast="39000"/>
            <a:extLst>
              <a:ext uri="{28A0092B-C50C-407E-A947-70E740481C1C}">
                <a14:useLocalDpi xmlns:a14="http://schemas.microsoft.com/office/drawing/2010/main"/>
              </a:ext>
            </a:extLst>
          </a:blip>
          <a:srcRect/>
          <a:stretch>
            <a:fillRect/>
          </a:stretch>
        </p:blipFill>
        <p:spPr bwMode="auto">
          <a:xfrm>
            <a:off x="388243" y="854240"/>
            <a:ext cx="3816957" cy="540852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0823" name="Picture 1031" descr="D:\presentations\images\tenpoundenhanced.jpg"/>
          <p:cNvPicPr>
            <a:picLocks noChangeAspect="1" noChangeArrowheads="1"/>
          </p:cNvPicPr>
          <p:nvPr/>
        </p:nvPicPr>
        <p:blipFill>
          <a:blip r:embed="rId4" cstate="screen">
            <a:lum bright="4000" contrast="73000"/>
            <a:extLst>
              <a:ext uri="{28A0092B-C50C-407E-A947-70E740481C1C}">
                <a14:useLocalDpi xmlns:a14="http://schemas.microsoft.com/office/drawing/2010/main"/>
              </a:ext>
            </a:extLst>
          </a:blip>
          <a:srcRect/>
          <a:stretch>
            <a:fillRect/>
          </a:stretch>
        </p:blipFill>
        <p:spPr bwMode="auto">
          <a:xfrm>
            <a:off x="7888706" y="854240"/>
            <a:ext cx="3982452" cy="540852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1177028" y="5908807"/>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Original</a:t>
            </a:r>
          </a:p>
        </p:txBody>
      </p:sp>
      <p:sp>
        <p:nvSpPr>
          <p:cNvPr id="10" name="Rectangle 9"/>
          <p:cNvSpPr/>
          <p:nvPr/>
        </p:nvSpPr>
        <p:spPr>
          <a:xfrm>
            <a:off x="8857124" y="5908807"/>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Quad</a:t>
            </a:r>
          </a:p>
        </p:txBody>
      </p:sp>
    </p:spTree>
    <p:extLst>
      <p:ext uri="{BB962C8B-B14F-4D97-AF65-F5344CB8AC3E}">
        <p14:creationId xmlns:p14="http://schemas.microsoft.com/office/powerpoint/2010/main" val="24933262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lincs.jpg"/>
          <p:cNvPicPr>
            <a:picLocks noChangeAspect="1"/>
          </p:cNvPicPr>
          <p:nvPr/>
        </p:nvPicPr>
        <p:blipFill>
          <a:blip r:embed="rId3" cstate="print"/>
          <a:stretch>
            <a:fillRect/>
          </a:stretch>
        </p:blipFill>
        <p:spPr>
          <a:xfrm rot="10800000">
            <a:off x="7269390" y="652533"/>
            <a:ext cx="3875617" cy="5552933"/>
          </a:xfrm>
          <a:prstGeom prst="roundRect">
            <a:avLst>
              <a:gd name="adj" fmla="val 8594"/>
            </a:avLst>
          </a:prstGeom>
          <a:solidFill>
            <a:srgbClr val="FFFFFF">
              <a:shade val="85000"/>
            </a:srgbClr>
          </a:solidFill>
          <a:ln>
            <a:noFill/>
          </a:ln>
          <a:effectLst/>
        </p:spPr>
      </p:pic>
      <p:pic>
        <p:nvPicPr>
          <p:cNvPr id="7" name="Picture 1"/>
          <p:cNvPicPr>
            <a:picLocks noChangeAspect="1" noChangeArrowheads="1"/>
          </p:cNvPicPr>
          <p:nvPr/>
        </p:nvPicPr>
        <p:blipFill>
          <a:blip r:embed="rId4" cstate="print"/>
          <a:srcRect/>
          <a:stretch>
            <a:fillRect/>
          </a:stretch>
        </p:blipFill>
        <p:spPr bwMode="auto">
          <a:xfrm rot="10800000">
            <a:off x="4560083" y="3513188"/>
            <a:ext cx="3071834" cy="2811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324699" y="835532"/>
            <a:ext cx="6042509" cy="2677656"/>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fontAlgn="base">
              <a:spcBef>
                <a:spcPct val="0"/>
              </a:spcBef>
              <a:spcAft>
                <a:spcPct val="0"/>
              </a:spcAft>
            </a:pPr>
            <a:r>
              <a:rPr lang="en-GB" sz="2800" dirty="0">
                <a:solidFill>
                  <a:prstClr val="white"/>
                </a:solidFill>
                <a:latin typeface="Calibri" panose="020F0502020204030204" pitchFamily="34" charset="0"/>
                <a:cs typeface="Calibri" panose="020F0502020204030204" pitchFamily="34" charset="0"/>
              </a:rPr>
              <a:t>Background removal</a:t>
            </a:r>
          </a:p>
          <a:p>
            <a:pPr fontAlgn="base">
              <a:spcBef>
                <a:spcPct val="0"/>
              </a:spcBef>
              <a:spcAft>
                <a:spcPct val="0"/>
              </a:spcAft>
            </a:pPr>
            <a:endParaRPr lang="en-GB" sz="2800" dirty="0">
              <a:solidFill>
                <a:prstClr val="white"/>
              </a:solidFill>
              <a:latin typeface="Calibri" panose="020F0502020204030204" pitchFamily="34" charset="0"/>
              <a:cs typeface="Calibri" panose="020F0502020204030204" pitchFamily="34" charset="0"/>
            </a:endParaRPr>
          </a:p>
          <a:p>
            <a:pPr fontAlgn="base">
              <a:spcBef>
                <a:spcPct val="0"/>
              </a:spcBef>
              <a:spcAft>
                <a:spcPct val="0"/>
              </a:spcAft>
            </a:pPr>
            <a:r>
              <a:rPr lang="en-GB" sz="2800" dirty="0">
                <a:solidFill>
                  <a:prstClr val="white"/>
                </a:solidFill>
                <a:latin typeface="Calibri" panose="020F0502020204030204" pitchFamily="34" charset="0"/>
                <a:cs typeface="Calibri" panose="020F0502020204030204" pitchFamily="34" charset="0"/>
              </a:rPr>
              <a:t>Very dark areas contain NO detail. </a:t>
            </a:r>
          </a:p>
          <a:p>
            <a:pPr fontAlgn="base">
              <a:spcBef>
                <a:spcPct val="0"/>
              </a:spcBef>
              <a:spcAft>
                <a:spcPct val="0"/>
              </a:spcAft>
            </a:pPr>
            <a:endParaRPr lang="en-GB" sz="2800" dirty="0">
              <a:solidFill>
                <a:prstClr val="white"/>
              </a:solidFill>
              <a:latin typeface="Calibri" panose="020F0502020204030204" pitchFamily="34" charset="0"/>
              <a:cs typeface="Calibri" panose="020F0502020204030204" pitchFamily="34" charset="0"/>
            </a:endParaRPr>
          </a:p>
          <a:p>
            <a:pPr fontAlgn="base">
              <a:spcBef>
                <a:spcPct val="0"/>
              </a:spcBef>
              <a:spcAft>
                <a:spcPct val="0"/>
              </a:spcAft>
            </a:pPr>
            <a:r>
              <a:rPr lang="en-GB" sz="2800" dirty="0">
                <a:solidFill>
                  <a:prstClr val="white"/>
                </a:solidFill>
                <a:latin typeface="Calibri" panose="020F0502020204030204" pitchFamily="34" charset="0"/>
                <a:cs typeface="Calibri" panose="020F0502020204030204" pitchFamily="34" charset="0"/>
              </a:rPr>
              <a:t>Digital can not enhance information</a:t>
            </a:r>
          </a:p>
          <a:p>
            <a:pPr fontAlgn="base">
              <a:spcBef>
                <a:spcPct val="0"/>
              </a:spcBef>
              <a:spcAft>
                <a:spcPct val="0"/>
              </a:spcAft>
            </a:pPr>
            <a:r>
              <a:rPr lang="en-GB" sz="2800" dirty="0">
                <a:solidFill>
                  <a:prstClr val="white"/>
                </a:solidFill>
                <a:latin typeface="Calibri" panose="020F0502020204030204" pitchFamily="34" charset="0"/>
                <a:cs typeface="Calibri" panose="020F0502020204030204" pitchFamily="34" charset="0"/>
              </a:rPr>
              <a:t>that doesn’t exist</a:t>
            </a:r>
          </a:p>
        </p:txBody>
      </p:sp>
    </p:spTree>
    <p:extLst>
      <p:ext uri="{BB962C8B-B14F-4D97-AF65-F5344CB8AC3E}">
        <p14:creationId xmlns:p14="http://schemas.microsoft.com/office/powerpoint/2010/main" val="381805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lincs.jpg"/>
          <p:cNvPicPr>
            <a:picLocks noChangeAspect="1"/>
          </p:cNvPicPr>
          <p:nvPr/>
        </p:nvPicPr>
        <p:blipFill>
          <a:blip r:embed="rId3" cstate="print"/>
          <a:stretch>
            <a:fillRect/>
          </a:stretch>
        </p:blipFill>
        <p:spPr>
          <a:xfrm rot="10800000">
            <a:off x="7269390" y="652533"/>
            <a:ext cx="3875617" cy="5552933"/>
          </a:xfrm>
          <a:prstGeom prst="roundRect">
            <a:avLst>
              <a:gd name="adj" fmla="val 8594"/>
            </a:avLst>
          </a:prstGeom>
          <a:solidFill>
            <a:srgbClr val="FFFFFF">
              <a:shade val="85000"/>
            </a:srgbClr>
          </a:solidFill>
          <a:ln>
            <a:noFill/>
          </a:ln>
          <a:effectLst/>
        </p:spPr>
      </p:pic>
      <p:sp>
        <p:nvSpPr>
          <p:cNvPr id="10" name="TextBox 9"/>
          <p:cNvSpPr txBox="1"/>
          <p:nvPr/>
        </p:nvSpPr>
        <p:spPr>
          <a:xfrm>
            <a:off x="355220" y="1308309"/>
            <a:ext cx="6042509" cy="1815882"/>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fontAlgn="base">
              <a:spcBef>
                <a:spcPct val="0"/>
              </a:spcBef>
              <a:spcAft>
                <a:spcPct val="0"/>
              </a:spcAft>
            </a:pPr>
            <a:r>
              <a:rPr lang="en-GB" sz="2800" dirty="0">
                <a:solidFill>
                  <a:prstClr val="white"/>
                </a:solidFill>
                <a:latin typeface="Calibri" panose="020F0502020204030204" pitchFamily="34" charset="0"/>
                <a:cs typeface="Calibri" panose="020F0502020204030204" pitchFamily="34" charset="0"/>
              </a:rPr>
              <a:t>Very dark areas contain NO detail. </a:t>
            </a:r>
          </a:p>
          <a:p>
            <a:pPr fontAlgn="base">
              <a:spcBef>
                <a:spcPct val="0"/>
              </a:spcBef>
              <a:spcAft>
                <a:spcPct val="0"/>
              </a:spcAft>
            </a:pPr>
            <a:endParaRPr lang="en-GB" sz="2800" dirty="0">
              <a:solidFill>
                <a:prstClr val="white"/>
              </a:solidFill>
              <a:latin typeface="Calibri" panose="020F0502020204030204" pitchFamily="34" charset="0"/>
              <a:cs typeface="Calibri" panose="020F0502020204030204" pitchFamily="34" charset="0"/>
            </a:endParaRPr>
          </a:p>
          <a:p>
            <a:pPr fontAlgn="base">
              <a:spcBef>
                <a:spcPct val="0"/>
              </a:spcBef>
              <a:spcAft>
                <a:spcPct val="0"/>
              </a:spcAft>
            </a:pPr>
            <a:r>
              <a:rPr lang="en-GB" sz="2800" dirty="0">
                <a:solidFill>
                  <a:prstClr val="white"/>
                </a:solidFill>
                <a:latin typeface="Calibri" panose="020F0502020204030204" pitchFamily="34" charset="0"/>
                <a:cs typeface="Calibri" panose="020F0502020204030204" pitchFamily="34" charset="0"/>
              </a:rPr>
              <a:t>Digital can not enhance information</a:t>
            </a:r>
          </a:p>
          <a:p>
            <a:pPr fontAlgn="base">
              <a:spcBef>
                <a:spcPct val="0"/>
              </a:spcBef>
              <a:spcAft>
                <a:spcPct val="0"/>
              </a:spcAft>
            </a:pPr>
            <a:r>
              <a:rPr lang="en-GB" sz="2800" dirty="0">
                <a:solidFill>
                  <a:prstClr val="white"/>
                </a:solidFill>
                <a:latin typeface="Calibri" panose="020F0502020204030204" pitchFamily="34" charset="0"/>
                <a:cs typeface="Calibri" panose="020F0502020204030204" pitchFamily="34" charset="0"/>
              </a:rPr>
              <a:t>that doesn’t exist</a:t>
            </a:r>
          </a:p>
        </p:txBody>
      </p:sp>
      <p:pic>
        <p:nvPicPr>
          <p:cNvPr id="5" name="Picture 4" descr="finger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4655" y="2942314"/>
            <a:ext cx="3286148" cy="378317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950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296" y="769257"/>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Zone system</a:t>
            </a:r>
          </a:p>
        </p:txBody>
      </p:sp>
      <p:pic>
        <p:nvPicPr>
          <p:cNvPr id="6" name="Picture 4" descr="Image result for zone syste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296" y="1654629"/>
            <a:ext cx="7327504" cy="36811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zone syste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26910" y="1651624"/>
            <a:ext cx="4582694" cy="368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0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296" y="769257"/>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Zone system - exposure</a:t>
            </a:r>
          </a:p>
        </p:txBody>
      </p:sp>
      <p:pic>
        <p:nvPicPr>
          <p:cNvPr id="5" name="Picture 4" descr="Image result for zone system expos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296" y="1769365"/>
            <a:ext cx="7296869" cy="4244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zone system exposu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01770" y="3401850"/>
            <a:ext cx="4129031" cy="2611612"/>
          </a:xfrm>
          <a:prstGeom prst="rect">
            <a:avLst/>
          </a:prstGeom>
          <a:solidFill>
            <a:schemeClr val="tx1"/>
          </a:solidFill>
          <a:extLst/>
        </p:spPr>
      </p:pic>
    </p:spTree>
    <p:extLst>
      <p:ext uri="{BB962C8B-B14F-4D97-AF65-F5344CB8AC3E}">
        <p14:creationId xmlns:p14="http://schemas.microsoft.com/office/powerpoint/2010/main" val="41672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359793" y="510372"/>
            <a:ext cx="9670032"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Aperture | depth of field | diffraction</a:t>
            </a:r>
          </a:p>
        </p:txBody>
      </p:sp>
      <p:pic>
        <p:nvPicPr>
          <p:cNvPr id="11272" name="Picture 8" descr="http://dailywildlifephoto.nathab.com/photography-guide/wp-content/uploads/2015/11/aperture-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2362199" y="1434280"/>
            <a:ext cx="7318375" cy="506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12948" y="1510480"/>
            <a:ext cx="1095375" cy="400110"/>
          </a:xfrm>
          <a:prstGeom prst="rect">
            <a:avLst/>
          </a:prstGeom>
          <a:noFill/>
        </p:spPr>
        <p:txBody>
          <a:bodyPr wrap="square" rtlCol="0">
            <a:spAutoFit/>
          </a:bodyPr>
          <a:lstStyle/>
          <a:p>
            <a:r>
              <a:rPr lang="en-GB" sz="2000" b="1" i="1" dirty="0">
                <a:latin typeface="Calibri" panose="020F0502020204030204" pitchFamily="34" charset="0"/>
                <a:cs typeface="Calibri" panose="020F0502020204030204" pitchFamily="34" charset="0"/>
              </a:rPr>
              <a:t>f/1.8</a:t>
            </a:r>
          </a:p>
        </p:txBody>
      </p:sp>
      <p:sp>
        <p:nvSpPr>
          <p:cNvPr id="30" name="TextBox 29"/>
          <p:cNvSpPr txBox="1"/>
          <p:nvPr/>
        </p:nvSpPr>
        <p:spPr>
          <a:xfrm>
            <a:off x="4563041" y="1510480"/>
            <a:ext cx="1095375" cy="400110"/>
          </a:xfrm>
          <a:prstGeom prst="rect">
            <a:avLst/>
          </a:prstGeom>
          <a:noFill/>
        </p:spPr>
        <p:txBody>
          <a:bodyPr wrap="square" rtlCol="0">
            <a:spAutoFit/>
          </a:bodyPr>
          <a:lstStyle/>
          <a:p>
            <a:r>
              <a:rPr lang="en-GB" sz="2000" b="1" i="1" dirty="0">
                <a:latin typeface="Calibri" panose="020F0502020204030204" pitchFamily="34" charset="0"/>
                <a:cs typeface="Calibri" panose="020F0502020204030204" pitchFamily="34" charset="0"/>
              </a:rPr>
              <a:t>f/2.8</a:t>
            </a:r>
          </a:p>
        </p:txBody>
      </p:sp>
      <p:sp>
        <p:nvSpPr>
          <p:cNvPr id="32" name="TextBox 31"/>
          <p:cNvSpPr txBox="1"/>
          <p:nvPr/>
        </p:nvSpPr>
        <p:spPr>
          <a:xfrm>
            <a:off x="7023098" y="1510480"/>
            <a:ext cx="1095375" cy="400110"/>
          </a:xfrm>
          <a:prstGeom prst="rect">
            <a:avLst/>
          </a:prstGeom>
          <a:noFill/>
        </p:spPr>
        <p:txBody>
          <a:bodyPr wrap="square" rtlCol="0">
            <a:spAutoFit/>
          </a:bodyPr>
          <a:lstStyle/>
          <a:p>
            <a:r>
              <a:rPr lang="en-GB" sz="2000" b="1" i="1" dirty="0">
                <a:latin typeface="Calibri" panose="020F0502020204030204" pitchFamily="34" charset="0"/>
                <a:cs typeface="Calibri" panose="020F0502020204030204" pitchFamily="34" charset="0"/>
              </a:rPr>
              <a:t>f/4.0</a:t>
            </a:r>
          </a:p>
        </p:txBody>
      </p:sp>
      <p:sp>
        <p:nvSpPr>
          <p:cNvPr id="33" name="TextBox 32"/>
          <p:cNvSpPr txBox="1"/>
          <p:nvPr/>
        </p:nvSpPr>
        <p:spPr>
          <a:xfrm>
            <a:off x="2012948" y="4006367"/>
            <a:ext cx="1095375" cy="400110"/>
          </a:xfrm>
          <a:prstGeom prst="rect">
            <a:avLst/>
          </a:prstGeom>
          <a:noFill/>
        </p:spPr>
        <p:txBody>
          <a:bodyPr wrap="square" rtlCol="0">
            <a:spAutoFit/>
          </a:bodyPr>
          <a:lstStyle/>
          <a:p>
            <a:r>
              <a:rPr lang="en-GB" sz="2000" b="1" i="1" dirty="0">
                <a:latin typeface="Calibri" panose="020F0502020204030204" pitchFamily="34" charset="0"/>
                <a:cs typeface="Calibri" panose="020F0502020204030204" pitchFamily="34" charset="0"/>
              </a:rPr>
              <a:t>f/8</a:t>
            </a:r>
          </a:p>
        </p:txBody>
      </p:sp>
      <p:sp>
        <p:nvSpPr>
          <p:cNvPr id="34" name="TextBox 33"/>
          <p:cNvSpPr txBox="1"/>
          <p:nvPr/>
        </p:nvSpPr>
        <p:spPr>
          <a:xfrm>
            <a:off x="4563041" y="4006367"/>
            <a:ext cx="1095375" cy="400110"/>
          </a:xfrm>
          <a:prstGeom prst="rect">
            <a:avLst/>
          </a:prstGeom>
          <a:noFill/>
        </p:spPr>
        <p:txBody>
          <a:bodyPr wrap="square" rtlCol="0">
            <a:spAutoFit/>
          </a:bodyPr>
          <a:lstStyle/>
          <a:p>
            <a:r>
              <a:rPr lang="en-GB" sz="2000" b="1" i="1" dirty="0">
                <a:latin typeface="Calibri" panose="020F0502020204030204" pitchFamily="34" charset="0"/>
                <a:cs typeface="Calibri" panose="020F0502020204030204" pitchFamily="34" charset="0"/>
              </a:rPr>
              <a:t>f/11</a:t>
            </a:r>
          </a:p>
        </p:txBody>
      </p:sp>
      <p:sp>
        <p:nvSpPr>
          <p:cNvPr id="35" name="TextBox 34"/>
          <p:cNvSpPr txBox="1"/>
          <p:nvPr/>
        </p:nvSpPr>
        <p:spPr>
          <a:xfrm>
            <a:off x="7023098" y="4006367"/>
            <a:ext cx="1095375" cy="400110"/>
          </a:xfrm>
          <a:prstGeom prst="rect">
            <a:avLst/>
          </a:prstGeom>
          <a:noFill/>
        </p:spPr>
        <p:txBody>
          <a:bodyPr wrap="square" rtlCol="0">
            <a:spAutoFit/>
          </a:bodyPr>
          <a:lstStyle/>
          <a:p>
            <a:r>
              <a:rPr lang="en-GB" sz="2000" b="1" i="1" dirty="0">
                <a:latin typeface="Calibri" panose="020F0502020204030204" pitchFamily="34" charset="0"/>
                <a:cs typeface="Calibri" panose="020F0502020204030204" pitchFamily="34" charset="0"/>
              </a:rPr>
              <a:t>f/22</a:t>
            </a:r>
          </a:p>
        </p:txBody>
      </p:sp>
    </p:spTree>
    <p:extLst>
      <p:ext uri="{BB962C8B-B14F-4D97-AF65-F5344CB8AC3E}">
        <p14:creationId xmlns:p14="http://schemas.microsoft.com/office/powerpoint/2010/main" val="415261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1743959" y="4722704"/>
            <a:ext cx="8748074"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359793" y="510372"/>
            <a:ext cx="9670032"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Aperture</a:t>
            </a:r>
          </a:p>
        </p:txBody>
      </p:sp>
      <p:pic>
        <p:nvPicPr>
          <p:cNvPr id="11272" name="Picture 8" descr="http://dailywildlifephoto.nathab.com/photography-guide/wp-content/uploads/2015/11/aperture-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0800000">
            <a:off x="1343051" y="1744648"/>
            <a:ext cx="4641039" cy="16105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32874" y="1255831"/>
            <a:ext cx="1414021" cy="400110"/>
          </a:xfrm>
          <a:prstGeom prst="rect">
            <a:avLst/>
          </a:prstGeom>
          <a:noFill/>
        </p:spPr>
        <p:txBody>
          <a:bodyPr wrap="square" rtlCol="0">
            <a:spAutoFit/>
          </a:bodyPr>
          <a:lstStyle/>
          <a:p>
            <a:pPr algn="ctr"/>
            <a:r>
              <a:rPr lang="en-GB" sz="2000" b="1" i="1" dirty="0">
                <a:latin typeface="Calibri" panose="020F0502020204030204" pitchFamily="34" charset="0"/>
                <a:cs typeface="Calibri" panose="020F0502020204030204" pitchFamily="34" charset="0"/>
              </a:rPr>
              <a:t>f/1.8</a:t>
            </a:r>
          </a:p>
        </p:txBody>
      </p:sp>
      <p:sp>
        <p:nvSpPr>
          <p:cNvPr id="30" name="TextBox 29"/>
          <p:cNvSpPr txBox="1"/>
          <p:nvPr/>
        </p:nvSpPr>
        <p:spPr>
          <a:xfrm>
            <a:off x="3059320" y="1254022"/>
            <a:ext cx="1248728" cy="400110"/>
          </a:xfrm>
          <a:prstGeom prst="rect">
            <a:avLst/>
          </a:prstGeom>
          <a:noFill/>
        </p:spPr>
        <p:txBody>
          <a:bodyPr wrap="square" rtlCol="0">
            <a:spAutoFit/>
          </a:bodyPr>
          <a:lstStyle/>
          <a:p>
            <a:pPr algn="ctr"/>
            <a:r>
              <a:rPr lang="en-GB" sz="2000" b="1" i="1" dirty="0">
                <a:latin typeface="Calibri" panose="020F0502020204030204" pitchFamily="34" charset="0"/>
                <a:cs typeface="Calibri" panose="020F0502020204030204" pitchFamily="34" charset="0"/>
              </a:rPr>
              <a:t>f/2.8</a:t>
            </a:r>
          </a:p>
        </p:txBody>
      </p:sp>
      <p:sp>
        <p:nvSpPr>
          <p:cNvPr id="32" name="TextBox 31"/>
          <p:cNvSpPr txBox="1"/>
          <p:nvPr/>
        </p:nvSpPr>
        <p:spPr>
          <a:xfrm>
            <a:off x="4698655" y="1260854"/>
            <a:ext cx="1095375" cy="400110"/>
          </a:xfrm>
          <a:prstGeom prst="rect">
            <a:avLst/>
          </a:prstGeom>
          <a:noFill/>
        </p:spPr>
        <p:txBody>
          <a:bodyPr wrap="square" rtlCol="0">
            <a:spAutoFit/>
          </a:bodyPr>
          <a:lstStyle/>
          <a:p>
            <a:pPr algn="ctr"/>
            <a:r>
              <a:rPr lang="en-GB" sz="2000" b="1" i="1" dirty="0">
                <a:latin typeface="Calibri" panose="020F0502020204030204" pitchFamily="34" charset="0"/>
                <a:cs typeface="Calibri" panose="020F0502020204030204" pitchFamily="34" charset="0"/>
              </a:rPr>
              <a:t>f/4.0</a:t>
            </a:r>
          </a:p>
        </p:txBody>
      </p:sp>
      <p:sp>
        <p:nvSpPr>
          <p:cNvPr id="33" name="TextBox 32"/>
          <p:cNvSpPr txBox="1"/>
          <p:nvPr/>
        </p:nvSpPr>
        <p:spPr>
          <a:xfrm>
            <a:off x="6709423" y="1254022"/>
            <a:ext cx="1095375" cy="400110"/>
          </a:xfrm>
          <a:prstGeom prst="rect">
            <a:avLst/>
          </a:prstGeom>
          <a:noFill/>
        </p:spPr>
        <p:txBody>
          <a:bodyPr wrap="square" rtlCol="0">
            <a:spAutoFit/>
          </a:bodyPr>
          <a:lstStyle/>
          <a:p>
            <a:r>
              <a:rPr lang="en-GB" sz="2000" b="1" i="1" dirty="0">
                <a:latin typeface="Calibri" panose="020F0502020204030204" pitchFamily="34" charset="0"/>
                <a:cs typeface="Calibri" panose="020F0502020204030204" pitchFamily="34" charset="0"/>
              </a:rPr>
              <a:t>f/8</a:t>
            </a:r>
          </a:p>
        </p:txBody>
      </p:sp>
      <p:sp>
        <p:nvSpPr>
          <p:cNvPr id="34" name="TextBox 33"/>
          <p:cNvSpPr txBox="1"/>
          <p:nvPr/>
        </p:nvSpPr>
        <p:spPr>
          <a:xfrm>
            <a:off x="8200865" y="1264549"/>
            <a:ext cx="1095375" cy="400110"/>
          </a:xfrm>
          <a:prstGeom prst="rect">
            <a:avLst/>
          </a:prstGeom>
          <a:noFill/>
        </p:spPr>
        <p:txBody>
          <a:bodyPr wrap="square" rtlCol="0">
            <a:spAutoFit/>
          </a:bodyPr>
          <a:lstStyle/>
          <a:p>
            <a:r>
              <a:rPr lang="en-GB" sz="2000" b="1" i="1" dirty="0">
                <a:latin typeface="Calibri" panose="020F0502020204030204" pitchFamily="34" charset="0"/>
                <a:cs typeface="Calibri" panose="020F0502020204030204" pitchFamily="34" charset="0"/>
              </a:rPr>
              <a:t>f/11</a:t>
            </a:r>
          </a:p>
        </p:txBody>
      </p:sp>
      <p:sp>
        <p:nvSpPr>
          <p:cNvPr id="35" name="TextBox 34"/>
          <p:cNvSpPr txBox="1"/>
          <p:nvPr/>
        </p:nvSpPr>
        <p:spPr>
          <a:xfrm>
            <a:off x="9753067" y="1260854"/>
            <a:ext cx="1095375" cy="400110"/>
          </a:xfrm>
          <a:prstGeom prst="rect">
            <a:avLst/>
          </a:prstGeom>
          <a:noFill/>
        </p:spPr>
        <p:txBody>
          <a:bodyPr wrap="square" rtlCol="0">
            <a:spAutoFit/>
          </a:bodyPr>
          <a:lstStyle/>
          <a:p>
            <a:r>
              <a:rPr lang="en-GB" sz="2000" b="1" i="1" dirty="0">
                <a:latin typeface="Calibri" panose="020F0502020204030204" pitchFamily="34" charset="0"/>
                <a:cs typeface="Calibri" panose="020F0502020204030204" pitchFamily="34" charset="0"/>
              </a:rPr>
              <a:t>f/22</a:t>
            </a:r>
          </a:p>
        </p:txBody>
      </p:sp>
      <p:pic>
        <p:nvPicPr>
          <p:cNvPr id="10" name="Picture 8" descr="http://dailywildlifephoto.nathab.com/photography-guide/wp-content/uploads/2015/11/aperture-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6192943" y="1743242"/>
            <a:ext cx="4641039" cy="1608366"/>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p:cNvSpPr/>
          <p:nvPr/>
        </p:nvSpPr>
        <p:spPr>
          <a:xfrm>
            <a:off x="1427241" y="3839020"/>
            <a:ext cx="9337518" cy="3959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352745" y="3469688"/>
            <a:ext cx="1574277"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Large Aperture</a:t>
            </a:r>
          </a:p>
        </p:txBody>
      </p:sp>
      <p:sp>
        <p:nvSpPr>
          <p:cNvPr id="13" name="TextBox 12"/>
          <p:cNvSpPr txBox="1"/>
          <p:nvPr/>
        </p:nvSpPr>
        <p:spPr>
          <a:xfrm>
            <a:off x="5128186" y="3469688"/>
            <a:ext cx="1934526" cy="369332"/>
          </a:xfrm>
          <a:prstGeom prst="rect">
            <a:avLst/>
          </a:prstGeom>
          <a:noFill/>
        </p:spPr>
        <p:txBody>
          <a:bodyPr wrap="square" rtlCol="0">
            <a:spAutoFit/>
          </a:bodyPr>
          <a:lstStyle/>
          <a:p>
            <a:pPr algn="ctr"/>
            <a:r>
              <a:rPr lang="en-GB" dirty="0">
                <a:latin typeface="Calibri" panose="020F0502020204030204" pitchFamily="34" charset="0"/>
                <a:cs typeface="Calibri" panose="020F0502020204030204" pitchFamily="34" charset="0"/>
              </a:rPr>
              <a:t>Medium Aperture</a:t>
            </a:r>
          </a:p>
        </p:txBody>
      </p:sp>
      <p:sp>
        <p:nvSpPr>
          <p:cNvPr id="14" name="TextBox 13"/>
          <p:cNvSpPr txBox="1"/>
          <p:nvPr/>
        </p:nvSpPr>
        <p:spPr>
          <a:xfrm>
            <a:off x="9216274" y="3410648"/>
            <a:ext cx="1574277"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Small Aperture</a:t>
            </a:r>
          </a:p>
        </p:txBody>
      </p:sp>
      <p:sp useBgFill="1">
        <p:nvSpPr>
          <p:cNvPr id="15" name="TextBox 14"/>
          <p:cNvSpPr txBox="1"/>
          <p:nvPr/>
        </p:nvSpPr>
        <p:spPr>
          <a:xfrm>
            <a:off x="1353463" y="4524009"/>
            <a:ext cx="1574277" cy="369332"/>
          </a:xfrm>
          <a:prstGeom prst="rect">
            <a:avLst/>
          </a:prstGeom>
        </p:spPr>
        <p:txBody>
          <a:bodyPr wrap="square" rtlCol="0">
            <a:spAutoFit/>
          </a:bodyPr>
          <a:lstStyle/>
          <a:p>
            <a:r>
              <a:rPr lang="en-GB" dirty="0">
                <a:latin typeface="Calibri" panose="020F0502020204030204" pitchFamily="34" charset="0"/>
                <a:cs typeface="Calibri" panose="020F0502020204030204" pitchFamily="34" charset="0"/>
              </a:rPr>
              <a:t>Shallow </a:t>
            </a:r>
            <a:r>
              <a:rPr lang="en-GB" dirty="0" err="1">
                <a:latin typeface="Calibri" panose="020F0502020204030204" pitchFamily="34" charset="0"/>
                <a:cs typeface="Calibri" panose="020F0502020204030204" pitchFamily="34" charset="0"/>
              </a:rPr>
              <a:t>D.o.F</a:t>
            </a:r>
            <a:endParaRPr lang="en-GB" dirty="0">
              <a:latin typeface="Calibri" panose="020F0502020204030204" pitchFamily="34" charset="0"/>
              <a:cs typeface="Calibri" panose="020F0502020204030204" pitchFamily="34" charset="0"/>
            </a:endParaRPr>
          </a:p>
        </p:txBody>
      </p:sp>
      <p:sp useBgFill="1">
        <p:nvSpPr>
          <p:cNvPr id="16" name="TextBox 15"/>
          <p:cNvSpPr txBox="1"/>
          <p:nvPr/>
        </p:nvSpPr>
        <p:spPr>
          <a:xfrm>
            <a:off x="5128904" y="4524009"/>
            <a:ext cx="1934526" cy="369332"/>
          </a:xfrm>
          <a:prstGeom prst="rect">
            <a:avLst/>
          </a:prstGeom>
        </p:spPr>
        <p:txBody>
          <a:bodyPr wrap="square" rtlCol="0">
            <a:spAutoFit/>
          </a:bodyPr>
          <a:lstStyle/>
          <a:p>
            <a:pPr algn="ctr"/>
            <a:r>
              <a:rPr lang="en-GB" dirty="0">
                <a:latin typeface="Calibri" panose="020F0502020204030204" pitchFamily="34" charset="0"/>
                <a:cs typeface="Calibri" panose="020F0502020204030204" pitchFamily="34" charset="0"/>
              </a:rPr>
              <a:t>Depth of Field</a:t>
            </a:r>
          </a:p>
        </p:txBody>
      </p:sp>
      <p:sp useBgFill="1">
        <p:nvSpPr>
          <p:cNvPr id="17" name="TextBox 16"/>
          <p:cNvSpPr txBox="1"/>
          <p:nvPr/>
        </p:nvSpPr>
        <p:spPr>
          <a:xfrm>
            <a:off x="9216274" y="4524009"/>
            <a:ext cx="1574277" cy="369332"/>
          </a:xfrm>
          <a:prstGeom prst="rect">
            <a:avLst/>
          </a:prstGeom>
        </p:spPr>
        <p:txBody>
          <a:bodyPr wrap="square" rtlCol="0">
            <a:spAutoFit/>
          </a:bodyPr>
          <a:lstStyle/>
          <a:p>
            <a:r>
              <a:rPr lang="en-GB" dirty="0">
                <a:latin typeface="Calibri" panose="020F0502020204030204" pitchFamily="34" charset="0"/>
                <a:cs typeface="Calibri" panose="020F0502020204030204" pitchFamily="34" charset="0"/>
              </a:rPr>
              <a:t>Greatest </a:t>
            </a:r>
            <a:r>
              <a:rPr lang="en-GB" dirty="0" err="1">
                <a:latin typeface="Calibri" panose="020F0502020204030204" pitchFamily="34" charset="0"/>
                <a:cs typeface="Calibri" panose="020F0502020204030204" pitchFamily="34" charset="0"/>
              </a:rPr>
              <a:t>D.o.F</a:t>
            </a:r>
            <a:endParaRPr lang="en-GB" dirty="0">
              <a:latin typeface="Calibri" panose="020F0502020204030204" pitchFamily="34" charset="0"/>
              <a:cs typeface="Calibri" panose="020F0502020204030204" pitchFamily="34" charset="0"/>
            </a:endParaRPr>
          </a:p>
        </p:txBody>
      </p:sp>
      <p:pic>
        <p:nvPicPr>
          <p:cNvPr id="25" name="Picture 24" descr="Deep-depth-of-field-comparison.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73108" y="4893341"/>
            <a:ext cx="1733550" cy="1666876"/>
          </a:xfrm>
          <a:prstGeom prst="rect">
            <a:avLst/>
          </a:prstGeom>
        </p:spPr>
      </p:pic>
      <p:pic>
        <p:nvPicPr>
          <p:cNvPr id="26" name="Picture 25" descr="Deep-depth-of-field-comparison.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28674" y="4893341"/>
            <a:ext cx="1733551" cy="1666876"/>
          </a:xfrm>
          <a:prstGeom prst="rect">
            <a:avLst/>
          </a:prstGeom>
        </p:spPr>
      </p:pic>
      <p:pic>
        <p:nvPicPr>
          <p:cNvPr id="27" name="Picture 26" descr="Deep-depth-of-field-comparison.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00432" y="4893341"/>
            <a:ext cx="1733550" cy="1666876"/>
          </a:xfrm>
          <a:prstGeom prst="rect">
            <a:avLst/>
          </a:prstGeom>
        </p:spPr>
      </p:pic>
      <p:sp>
        <p:nvSpPr>
          <p:cNvPr id="19" name="TextBox 18"/>
          <p:cNvSpPr txBox="1"/>
          <p:nvPr/>
        </p:nvSpPr>
        <p:spPr>
          <a:xfrm>
            <a:off x="66675" y="1914525"/>
            <a:ext cx="1206433" cy="1015663"/>
          </a:xfrm>
          <a:prstGeom prst="rect">
            <a:avLst/>
          </a:prstGeom>
          <a:noFill/>
        </p:spPr>
        <p:txBody>
          <a:bodyPr wrap="square" rtlCol="0">
            <a:spAutoFit/>
          </a:bodyPr>
          <a:lstStyle/>
          <a:p>
            <a:pPr algn="ctr"/>
            <a:r>
              <a:rPr lang="en-GB" dirty="0">
                <a:solidFill>
                  <a:srgbClr val="FFFF00"/>
                </a:solidFill>
                <a:latin typeface="Calibri" panose="020F0502020204030204" pitchFamily="34" charset="0"/>
                <a:cs typeface="Calibri" panose="020F0502020204030204" pitchFamily="34" charset="0"/>
              </a:rPr>
              <a:t>Lets in </a:t>
            </a:r>
          </a:p>
          <a:p>
            <a:pPr algn="ctr"/>
            <a:r>
              <a:rPr lang="en-GB" sz="2400" u="sng" dirty="0">
                <a:solidFill>
                  <a:srgbClr val="FFFF00"/>
                </a:solidFill>
                <a:latin typeface="Calibri" panose="020F0502020204030204" pitchFamily="34" charset="0"/>
                <a:cs typeface="Calibri" panose="020F0502020204030204" pitchFamily="34" charset="0"/>
              </a:rPr>
              <a:t>more </a:t>
            </a:r>
          </a:p>
          <a:p>
            <a:pPr algn="ctr"/>
            <a:r>
              <a:rPr lang="en-GB" dirty="0">
                <a:solidFill>
                  <a:srgbClr val="FFFF00"/>
                </a:solidFill>
                <a:latin typeface="Calibri" panose="020F0502020204030204" pitchFamily="34" charset="0"/>
                <a:cs typeface="Calibri" panose="020F0502020204030204" pitchFamily="34" charset="0"/>
              </a:rPr>
              <a:t>light</a:t>
            </a:r>
          </a:p>
        </p:txBody>
      </p:sp>
      <p:sp>
        <p:nvSpPr>
          <p:cNvPr id="29" name="TextBox 28"/>
          <p:cNvSpPr txBox="1"/>
          <p:nvPr/>
        </p:nvSpPr>
        <p:spPr>
          <a:xfrm>
            <a:off x="10848442" y="1914524"/>
            <a:ext cx="1206433" cy="1015663"/>
          </a:xfrm>
          <a:prstGeom prst="rect">
            <a:avLst/>
          </a:prstGeom>
          <a:noFill/>
        </p:spPr>
        <p:txBody>
          <a:bodyPr wrap="square" rtlCol="0">
            <a:spAutoFit/>
          </a:bodyPr>
          <a:lstStyle/>
          <a:p>
            <a:pPr algn="ctr"/>
            <a:r>
              <a:rPr lang="en-GB" dirty="0">
                <a:solidFill>
                  <a:srgbClr val="FFFF00"/>
                </a:solidFill>
                <a:latin typeface="Calibri" panose="020F0502020204030204" pitchFamily="34" charset="0"/>
                <a:cs typeface="Calibri" panose="020F0502020204030204" pitchFamily="34" charset="0"/>
              </a:rPr>
              <a:t>Lets in</a:t>
            </a:r>
          </a:p>
          <a:p>
            <a:pPr algn="ctr"/>
            <a:r>
              <a:rPr lang="en-GB" sz="2400" u="sng" dirty="0">
                <a:solidFill>
                  <a:srgbClr val="FFFF00"/>
                </a:solidFill>
                <a:latin typeface="Calibri" panose="020F0502020204030204" pitchFamily="34" charset="0"/>
                <a:cs typeface="Calibri" panose="020F0502020204030204" pitchFamily="34" charset="0"/>
              </a:rPr>
              <a:t>Less </a:t>
            </a:r>
          </a:p>
          <a:p>
            <a:pPr algn="ctr"/>
            <a:r>
              <a:rPr lang="en-GB" dirty="0">
                <a:solidFill>
                  <a:srgbClr val="FFFF00"/>
                </a:solidFill>
                <a:latin typeface="Calibri" panose="020F0502020204030204" pitchFamily="34" charset="0"/>
                <a:cs typeface="Calibri" panose="020F0502020204030204" pitchFamily="34" charset="0"/>
              </a:rPr>
              <a:t>light </a:t>
            </a:r>
          </a:p>
        </p:txBody>
      </p:sp>
    </p:spTree>
    <p:extLst>
      <p:ext uri="{BB962C8B-B14F-4D97-AF65-F5344CB8AC3E}">
        <p14:creationId xmlns:p14="http://schemas.microsoft.com/office/powerpoint/2010/main" val="294867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9793" y="510372"/>
            <a:ext cx="9670032"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What aperture should I use</a:t>
            </a:r>
          </a:p>
        </p:txBody>
      </p:sp>
    </p:spTree>
    <p:extLst>
      <p:ext uri="{BB962C8B-B14F-4D97-AF65-F5344CB8AC3E}">
        <p14:creationId xmlns:p14="http://schemas.microsoft.com/office/powerpoint/2010/main" val="75806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8178" y="561815"/>
            <a:ext cx="8229600" cy="1000108"/>
          </a:xfrm>
        </p:spPr>
        <p:txBody>
          <a:bodyPr/>
          <a:lstStyle/>
          <a:p>
            <a:r>
              <a:rPr lang="en-GB" b="1" spc="300" dirty="0">
                <a:solidFill>
                  <a:schemeClr val="tx1"/>
                </a:solidFill>
                <a:effectLst/>
                <a:cs typeface="Calibri" panose="020F0502020204030204" pitchFamily="34" charset="0"/>
              </a:rPr>
              <a:t>Bayer filtering – the digital image</a:t>
            </a:r>
          </a:p>
        </p:txBody>
      </p:sp>
      <p:sp>
        <p:nvSpPr>
          <p:cNvPr id="4" name="Rectangle 3"/>
          <p:cNvSpPr txBox="1">
            <a:spLocks noChangeArrowheads="1"/>
          </p:cNvSpPr>
          <p:nvPr/>
        </p:nvSpPr>
        <p:spPr>
          <a:xfrm>
            <a:off x="1053297" y="5265978"/>
            <a:ext cx="10104698"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566928" indent="-457200">
              <a:spcBef>
                <a:spcPts val="400"/>
              </a:spcBef>
              <a:buClr>
                <a:schemeClr val="accent1"/>
              </a:buClr>
              <a:buSzPct val="68000"/>
              <a:buFont typeface="Arial" panose="020B0604020202020204" pitchFamily="34" charset="0"/>
              <a:buChar char="•"/>
              <a:defRPr/>
            </a:pPr>
            <a:r>
              <a:rPr lang="en-US" sz="2700" dirty="0">
                <a:solidFill>
                  <a:schemeClr val="tx1"/>
                </a:solidFill>
                <a:latin typeface="Calibri" panose="020F0502020204030204" pitchFamily="34" charset="0"/>
              </a:rPr>
              <a:t>Filter pattern is 50% G, 25% R and 25% B</a:t>
            </a:r>
          </a:p>
          <a:p>
            <a:pPr marL="566928" indent="-457200">
              <a:spcBef>
                <a:spcPts val="400"/>
              </a:spcBef>
              <a:buClr>
                <a:schemeClr val="accent1"/>
              </a:buClr>
              <a:buSzPct val="68000"/>
              <a:buFont typeface="Arial" panose="020B0604020202020204" pitchFamily="34" charset="0"/>
              <a:buChar char="•"/>
              <a:defRPr/>
            </a:pPr>
            <a:r>
              <a:rPr lang="en-US" sz="2700" dirty="0">
                <a:solidFill>
                  <a:schemeClr val="tx1"/>
                </a:solidFill>
                <a:latin typeface="Calibri" panose="020F0502020204030204" pitchFamily="34" charset="0"/>
              </a:rPr>
              <a:t>Known as BGGR, RGBG, GRGB or RGGB</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5" y="1970711"/>
            <a:ext cx="4467849" cy="2886478"/>
          </a:xfrm>
          <a:prstGeom prst="rect">
            <a:avLst/>
          </a:prstGeom>
        </p:spPr>
      </p:pic>
      <p:pic>
        <p:nvPicPr>
          <p:cNvPr id="9" name="Picture 2" descr="https://upload.wikimedia.org/wikipedia/commons/thumb/1/1c/Bayer_pattern_on_sensor_profile.svg/375px-Bayer_pattern_on_sensor_profile.svg.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57938" y="1561923"/>
            <a:ext cx="3389312" cy="31770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779000" y="1970711"/>
            <a:ext cx="2048959" cy="2585323"/>
          </a:xfrm>
          <a:prstGeom prst="rect">
            <a:avLst/>
          </a:prstGeom>
          <a:noFill/>
        </p:spPr>
        <p:txBody>
          <a:bodyPr wrap="none" rtlCol="0">
            <a:spAutoFit/>
          </a:bodyPr>
          <a:lstStyle/>
          <a:p>
            <a:r>
              <a:rPr lang="en-GB" dirty="0"/>
              <a:t>Incoming Light</a:t>
            </a:r>
          </a:p>
          <a:p>
            <a:endParaRPr lang="en-GB" dirty="0"/>
          </a:p>
          <a:p>
            <a:r>
              <a:rPr lang="en-GB" dirty="0"/>
              <a:t>Filter Layer</a:t>
            </a:r>
          </a:p>
          <a:p>
            <a:endParaRPr lang="en-GB" dirty="0"/>
          </a:p>
          <a:p>
            <a:r>
              <a:rPr lang="en-GB" dirty="0"/>
              <a:t>Sensor Array</a:t>
            </a:r>
          </a:p>
          <a:p>
            <a:endParaRPr lang="en-GB" dirty="0"/>
          </a:p>
          <a:p>
            <a:endParaRPr lang="en-GB" dirty="0"/>
          </a:p>
          <a:p>
            <a:endParaRPr lang="en-GB" dirty="0"/>
          </a:p>
          <a:p>
            <a:r>
              <a:rPr lang="en-GB" dirty="0"/>
              <a:t>Resulting Pattern</a:t>
            </a:r>
          </a:p>
        </p:txBody>
      </p:sp>
    </p:spTree>
    <p:extLst>
      <p:ext uri="{BB962C8B-B14F-4D97-AF65-F5344CB8AC3E}">
        <p14:creationId xmlns:p14="http://schemas.microsoft.com/office/powerpoint/2010/main" val="146671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16794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sensors</a:t>
            </a:r>
          </a:p>
        </p:txBody>
      </p:sp>
      <p:sp>
        <p:nvSpPr>
          <p:cNvPr id="4" name="Rectangle 3"/>
          <p:cNvSpPr txBox="1">
            <a:spLocks noChangeArrowheads="1"/>
          </p:cNvSpPr>
          <p:nvPr/>
        </p:nvSpPr>
        <p:spPr>
          <a:xfrm>
            <a:off x="225547" y="2992678"/>
            <a:ext cx="6443949"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457200" indent="-457200">
              <a:buClr>
                <a:schemeClr val="accent2"/>
              </a:buClr>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Fingerprints require a minimum sensor size of APS-c,  Full frame 35mm or medium format. </a:t>
            </a:r>
          </a:p>
          <a:p>
            <a:pPr marL="457200" indent="-457200">
              <a:buClr>
                <a:schemeClr val="accent2"/>
              </a:buClr>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All have advantages and disadvantages </a:t>
            </a:r>
          </a:p>
          <a:p>
            <a:pPr marL="457200" indent="-457200">
              <a:buClr>
                <a:schemeClr val="accent2"/>
              </a:buClr>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Smaller sensors are not recommended</a:t>
            </a:r>
          </a:p>
        </p:txBody>
      </p:sp>
      <p:pic>
        <p:nvPicPr>
          <p:cNvPr id="1026" name="Picture 2" descr="https://www.borrowlenses.com/blog/wp-content/uploads/2017/05/sensor-sizes-examples-char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9625" y="1590674"/>
            <a:ext cx="5524500"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15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857613"/>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Sensor size comparison</a:t>
            </a:r>
          </a:p>
        </p:txBody>
      </p:sp>
      <p:sp>
        <p:nvSpPr>
          <p:cNvPr id="3" name="Rectangle 2"/>
          <p:cNvSpPr/>
          <p:nvPr/>
        </p:nvSpPr>
        <p:spPr>
          <a:xfrm>
            <a:off x="1762560" y="2966194"/>
            <a:ext cx="2912590" cy="1937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999268" y="1954192"/>
            <a:ext cx="4418252" cy="294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rot="16200000">
            <a:off x="645458" y="3914417"/>
            <a:ext cx="1609448" cy="369332"/>
          </a:xfrm>
          <a:prstGeom prst="rect">
            <a:avLst/>
          </a:prstGeom>
          <a:noFill/>
        </p:spPr>
        <p:txBody>
          <a:bodyPr wrap="square" rtlCol="0">
            <a:spAutoFit/>
          </a:bodyPr>
          <a:lstStyle/>
          <a:p>
            <a:r>
              <a:rPr lang="en-GB" spc="300" dirty="0">
                <a:latin typeface="Calibri" panose="020F0502020204030204" pitchFamily="34" charset="0"/>
                <a:cs typeface="Calibri" panose="020F0502020204030204" pitchFamily="34" charset="0"/>
              </a:rPr>
              <a:t>15.70mm</a:t>
            </a:r>
          </a:p>
        </p:txBody>
      </p:sp>
      <p:sp>
        <p:nvSpPr>
          <p:cNvPr id="8" name="TextBox 7"/>
          <p:cNvSpPr txBox="1"/>
          <p:nvPr/>
        </p:nvSpPr>
        <p:spPr>
          <a:xfrm rot="16200000">
            <a:off x="4943638" y="3914417"/>
            <a:ext cx="1609448" cy="369332"/>
          </a:xfrm>
          <a:prstGeom prst="rect">
            <a:avLst/>
          </a:prstGeom>
          <a:noFill/>
        </p:spPr>
        <p:txBody>
          <a:bodyPr wrap="square" rtlCol="0">
            <a:spAutoFit/>
          </a:bodyPr>
          <a:lstStyle/>
          <a:p>
            <a:r>
              <a:rPr lang="en-GB" spc="300" dirty="0">
                <a:latin typeface="Calibri" panose="020F0502020204030204" pitchFamily="34" charset="0"/>
                <a:cs typeface="Calibri" panose="020F0502020204030204" pitchFamily="34" charset="0"/>
              </a:rPr>
              <a:t>23.90mm</a:t>
            </a:r>
          </a:p>
        </p:txBody>
      </p:sp>
      <p:sp>
        <p:nvSpPr>
          <p:cNvPr id="9" name="TextBox 8"/>
          <p:cNvSpPr txBox="1"/>
          <p:nvPr/>
        </p:nvSpPr>
        <p:spPr>
          <a:xfrm>
            <a:off x="1762560" y="2596862"/>
            <a:ext cx="2912590" cy="369332"/>
          </a:xfrm>
          <a:prstGeom prst="rect">
            <a:avLst/>
          </a:prstGeom>
          <a:noFill/>
        </p:spPr>
        <p:txBody>
          <a:bodyPr wrap="square" rtlCol="0">
            <a:spAutoFit/>
          </a:bodyPr>
          <a:lstStyle/>
          <a:p>
            <a:pPr algn="ctr"/>
            <a:r>
              <a:rPr lang="en-GB" spc="300" dirty="0">
                <a:latin typeface="Calibri" panose="020F0502020204030204" pitchFamily="34" charset="0"/>
                <a:cs typeface="Calibri" panose="020F0502020204030204" pitchFamily="34" charset="0"/>
              </a:rPr>
              <a:t>23.60mm</a:t>
            </a:r>
          </a:p>
        </p:txBody>
      </p:sp>
      <p:sp>
        <p:nvSpPr>
          <p:cNvPr id="10" name="TextBox 9"/>
          <p:cNvSpPr txBox="1"/>
          <p:nvPr/>
        </p:nvSpPr>
        <p:spPr>
          <a:xfrm>
            <a:off x="5999268" y="1562025"/>
            <a:ext cx="4418252" cy="369332"/>
          </a:xfrm>
          <a:prstGeom prst="rect">
            <a:avLst/>
          </a:prstGeom>
          <a:noFill/>
        </p:spPr>
        <p:txBody>
          <a:bodyPr wrap="square" rtlCol="0">
            <a:spAutoFit/>
          </a:bodyPr>
          <a:lstStyle/>
          <a:p>
            <a:pPr algn="ctr"/>
            <a:r>
              <a:rPr lang="en-GB" spc="300" dirty="0">
                <a:latin typeface="Calibri" panose="020F0502020204030204" pitchFamily="34" charset="0"/>
                <a:cs typeface="Calibri" panose="020F0502020204030204" pitchFamily="34" charset="0"/>
              </a:rPr>
              <a:t>35.80mm</a:t>
            </a:r>
          </a:p>
        </p:txBody>
      </p:sp>
      <p:sp>
        <p:nvSpPr>
          <p:cNvPr id="7" name="TextBox 6"/>
          <p:cNvSpPr txBox="1"/>
          <p:nvPr/>
        </p:nvSpPr>
        <p:spPr>
          <a:xfrm>
            <a:off x="1762560" y="5156200"/>
            <a:ext cx="2912590" cy="1200329"/>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APS-C</a:t>
            </a:r>
          </a:p>
          <a:p>
            <a:r>
              <a:rPr lang="en-GB" sz="2400" dirty="0">
                <a:latin typeface="Calibri" panose="020F0502020204030204" pitchFamily="34" charset="0"/>
                <a:cs typeface="Calibri" panose="020F0502020204030204" pitchFamily="34" charset="0"/>
              </a:rPr>
              <a:t>16.0MP CMOS</a:t>
            </a:r>
          </a:p>
          <a:p>
            <a:r>
              <a:rPr lang="en-GB" sz="2400" b="1" dirty="0">
                <a:solidFill>
                  <a:srgbClr val="FFFF00"/>
                </a:solidFill>
                <a:latin typeface="Calibri" panose="020F0502020204030204" pitchFamily="34" charset="0"/>
                <a:cs typeface="Calibri" panose="020F0502020204030204" pitchFamily="34" charset="0"/>
              </a:rPr>
              <a:t>Nikon D7000</a:t>
            </a:r>
          </a:p>
        </p:txBody>
      </p:sp>
      <p:sp>
        <p:nvSpPr>
          <p:cNvPr id="12" name="TextBox 11"/>
          <p:cNvSpPr txBox="1"/>
          <p:nvPr/>
        </p:nvSpPr>
        <p:spPr>
          <a:xfrm>
            <a:off x="5999268" y="5156199"/>
            <a:ext cx="2912590" cy="1200329"/>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Full Frame</a:t>
            </a:r>
          </a:p>
          <a:p>
            <a:r>
              <a:rPr lang="en-GB" sz="2400" dirty="0">
                <a:latin typeface="Calibri" panose="020F0502020204030204" pitchFamily="34" charset="0"/>
                <a:cs typeface="Calibri" panose="020F0502020204030204" pitchFamily="34" charset="0"/>
              </a:rPr>
              <a:t>21.0MP CMOS</a:t>
            </a:r>
          </a:p>
          <a:p>
            <a:r>
              <a:rPr lang="en-GB" sz="2400" b="1" dirty="0">
                <a:solidFill>
                  <a:srgbClr val="FFFF00"/>
                </a:solidFill>
                <a:latin typeface="Calibri" panose="020F0502020204030204" pitchFamily="34" charset="0"/>
                <a:cs typeface="Calibri" panose="020F0502020204030204" pitchFamily="34" charset="0"/>
              </a:rPr>
              <a:t>Nikon D5</a:t>
            </a:r>
          </a:p>
        </p:txBody>
      </p:sp>
    </p:spTree>
    <p:extLst>
      <p:ext uri="{BB962C8B-B14F-4D97-AF65-F5344CB8AC3E}">
        <p14:creationId xmlns:p14="http://schemas.microsoft.com/office/powerpoint/2010/main" val="330380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7894" y="870313"/>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Pixel pitch</a:t>
            </a:r>
          </a:p>
        </p:txBody>
      </p:sp>
      <p:graphicFrame>
        <p:nvGraphicFramePr>
          <p:cNvPr id="4" name="Table 3"/>
          <p:cNvGraphicFramePr>
            <a:graphicFrameLocks noGrp="1"/>
          </p:cNvGraphicFramePr>
          <p:nvPr>
            <p:extLst>
              <p:ext uri="{D42A27DB-BD31-4B8C-83A1-F6EECF244321}">
                <p14:modId xmlns:p14="http://schemas.microsoft.com/office/powerpoint/2010/main" val="3891582281"/>
              </p:ext>
            </p:extLst>
          </p:nvPr>
        </p:nvGraphicFramePr>
        <p:xfrm>
          <a:off x="1816100" y="2314921"/>
          <a:ext cx="3540760" cy="35496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gridCol w="208280">
                  <a:extLst>
                    <a:ext uri="{9D8B030D-6E8A-4147-A177-3AD203B41FA5}">
                      <a16:colId xmlns:a16="http://schemas.microsoft.com/office/drawing/2014/main" val="20014"/>
                    </a:ext>
                  </a:extLst>
                </a:gridCol>
                <a:gridCol w="208280">
                  <a:extLst>
                    <a:ext uri="{9D8B030D-6E8A-4147-A177-3AD203B41FA5}">
                      <a16:colId xmlns:a16="http://schemas.microsoft.com/office/drawing/2014/main" val="20015"/>
                    </a:ext>
                  </a:extLst>
                </a:gridCol>
                <a:gridCol w="208280">
                  <a:extLst>
                    <a:ext uri="{9D8B030D-6E8A-4147-A177-3AD203B41FA5}">
                      <a16:colId xmlns:a16="http://schemas.microsoft.com/office/drawing/2014/main" val="20016"/>
                    </a:ext>
                  </a:extLst>
                </a:gridCol>
              </a:tblGrid>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FF6600"/>
                    </a:solidFill>
                  </a:tcPr>
                </a:tc>
                <a:tc>
                  <a:txBody>
                    <a:bodyPr/>
                    <a:lstStyle/>
                    <a:p>
                      <a:endParaRPr lang="en-GB" sz="200" dirty="0"/>
                    </a:p>
                  </a:txBody>
                  <a:tcPr>
                    <a:lnL w="28575" cap="flat" cmpd="sng" algn="ctr">
                      <a:solidFill>
                        <a:schemeClr val="accent5">
                          <a:lumMod val="7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20880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r h="20880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1"/>
                  </a:ext>
                </a:extLst>
              </a:tr>
              <a:tr h="20880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2"/>
                  </a:ext>
                </a:extLst>
              </a:tr>
              <a:tr h="20880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3"/>
                  </a:ext>
                </a:extLst>
              </a:tr>
              <a:tr h="20880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4"/>
                  </a:ext>
                </a:extLst>
              </a:tr>
              <a:tr h="20880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5"/>
                  </a:ext>
                </a:extLst>
              </a:tr>
              <a:tr h="20880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6"/>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54377344"/>
              </p:ext>
            </p:extLst>
          </p:nvPr>
        </p:nvGraphicFramePr>
        <p:xfrm>
          <a:off x="6844414" y="2302221"/>
          <a:ext cx="3542400" cy="3549600"/>
        </p:xfrm>
        <a:graphic>
          <a:graphicData uri="http://schemas.openxmlformats.org/drawingml/2006/table">
            <a:tbl>
              <a:tblPr firstRow="1" bandRow="1">
                <a:tableStyleId>{5C22544A-7EE6-4342-B048-85BDC9FD1C3A}</a:tableStyleId>
              </a:tblPr>
              <a:tblGrid>
                <a:gridCol w="236160">
                  <a:extLst>
                    <a:ext uri="{9D8B030D-6E8A-4147-A177-3AD203B41FA5}">
                      <a16:colId xmlns:a16="http://schemas.microsoft.com/office/drawing/2014/main" val="20000"/>
                    </a:ext>
                  </a:extLst>
                </a:gridCol>
                <a:gridCol w="236160">
                  <a:extLst>
                    <a:ext uri="{9D8B030D-6E8A-4147-A177-3AD203B41FA5}">
                      <a16:colId xmlns:a16="http://schemas.microsoft.com/office/drawing/2014/main" val="20001"/>
                    </a:ext>
                  </a:extLst>
                </a:gridCol>
                <a:gridCol w="236160">
                  <a:extLst>
                    <a:ext uri="{9D8B030D-6E8A-4147-A177-3AD203B41FA5}">
                      <a16:colId xmlns:a16="http://schemas.microsoft.com/office/drawing/2014/main" val="20002"/>
                    </a:ext>
                  </a:extLst>
                </a:gridCol>
                <a:gridCol w="236160">
                  <a:extLst>
                    <a:ext uri="{9D8B030D-6E8A-4147-A177-3AD203B41FA5}">
                      <a16:colId xmlns:a16="http://schemas.microsoft.com/office/drawing/2014/main" val="20003"/>
                    </a:ext>
                  </a:extLst>
                </a:gridCol>
                <a:gridCol w="236160">
                  <a:extLst>
                    <a:ext uri="{9D8B030D-6E8A-4147-A177-3AD203B41FA5}">
                      <a16:colId xmlns:a16="http://schemas.microsoft.com/office/drawing/2014/main" val="20004"/>
                    </a:ext>
                  </a:extLst>
                </a:gridCol>
                <a:gridCol w="236160">
                  <a:extLst>
                    <a:ext uri="{9D8B030D-6E8A-4147-A177-3AD203B41FA5}">
                      <a16:colId xmlns:a16="http://schemas.microsoft.com/office/drawing/2014/main" val="20005"/>
                    </a:ext>
                  </a:extLst>
                </a:gridCol>
                <a:gridCol w="236160">
                  <a:extLst>
                    <a:ext uri="{9D8B030D-6E8A-4147-A177-3AD203B41FA5}">
                      <a16:colId xmlns:a16="http://schemas.microsoft.com/office/drawing/2014/main" val="20006"/>
                    </a:ext>
                  </a:extLst>
                </a:gridCol>
                <a:gridCol w="236160">
                  <a:extLst>
                    <a:ext uri="{9D8B030D-6E8A-4147-A177-3AD203B41FA5}">
                      <a16:colId xmlns:a16="http://schemas.microsoft.com/office/drawing/2014/main" val="20007"/>
                    </a:ext>
                  </a:extLst>
                </a:gridCol>
                <a:gridCol w="236160">
                  <a:extLst>
                    <a:ext uri="{9D8B030D-6E8A-4147-A177-3AD203B41FA5}">
                      <a16:colId xmlns:a16="http://schemas.microsoft.com/office/drawing/2014/main" val="20008"/>
                    </a:ext>
                  </a:extLst>
                </a:gridCol>
                <a:gridCol w="236160">
                  <a:extLst>
                    <a:ext uri="{9D8B030D-6E8A-4147-A177-3AD203B41FA5}">
                      <a16:colId xmlns:a16="http://schemas.microsoft.com/office/drawing/2014/main" val="20009"/>
                    </a:ext>
                  </a:extLst>
                </a:gridCol>
                <a:gridCol w="236160">
                  <a:extLst>
                    <a:ext uri="{9D8B030D-6E8A-4147-A177-3AD203B41FA5}">
                      <a16:colId xmlns:a16="http://schemas.microsoft.com/office/drawing/2014/main" val="20010"/>
                    </a:ext>
                  </a:extLst>
                </a:gridCol>
                <a:gridCol w="236160">
                  <a:extLst>
                    <a:ext uri="{9D8B030D-6E8A-4147-A177-3AD203B41FA5}">
                      <a16:colId xmlns:a16="http://schemas.microsoft.com/office/drawing/2014/main" val="20011"/>
                    </a:ext>
                  </a:extLst>
                </a:gridCol>
                <a:gridCol w="236160">
                  <a:extLst>
                    <a:ext uri="{9D8B030D-6E8A-4147-A177-3AD203B41FA5}">
                      <a16:colId xmlns:a16="http://schemas.microsoft.com/office/drawing/2014/main" val="20012"/>
                    </a:ext>
                  </a:extLst>
                </a:gridCol>
                <a:gridCol w="236160">
                  <a:extLst>
                    <a:ext uri="{9D8B030D-6E8A-4147-A177-3AD203B41FA5}">
                      <a16:colId xmlns:a16="http://schemas.microsoft.com/office/drawing/2014/main" val="20013"/>
                    </a:ext>
                  </a:extLst>
                </a:gridCol>
                <a:gridCol w="236160">
                  <a:extLst>
                    <a:ext uri="{9D8B030D-6E8A-4147-A177-3AD203B41FA5}">
                      <a16:colId xmlns:a16="http://schemas.microsoft.com/office/drawing/2014/main" val="20014"/>
                    </a:ext>
                  </a:extLst>
                </a:gridCol>
              </a:tblGrid>
              <a:tr h="23664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3664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3664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3664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23664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23664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FF6600"/>
                    </a:solidFill>
                  </a:tcPr>
                </a:tc>
                <a:tc>
                  <a:txBody>
                    <a:bodyPr/>
                    <a:lstStyle/>
                    <a:p>
                      <a:endParaRPr lang="en-GB" sz="200" dirty="0"/>
                    </a:p>
                  </a:txBody>
                  <a:tcPr>
                    <a:lnL w="28575" cap="flat" cmpd="sng" algn="ctr">
                      <a:solidFill>
                        <a:schemeClr val="accent5">
                          <a:lumMod val="7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23664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23664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236640">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23664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23664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r h="23664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1"/>
                  </a:ext>
                </a:extLst>
              </a:tr>
              <a:tr h="23664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2"/>
                  </a:ext>
                </a:extLst>
              </a:tr>
              <a:tr h="23664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3"/>
                  </a:ext>
                </a:extLst>
              </a:tr>
              <a:tr h="236640">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tc>
                  <a:txBody>
                    <a:bodyPr/>
                    <a:lstStyle/>
                    <a:p>
                      <a:endParaRPr lang="en-GB" sz="2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10014"/>
                  </a:ext>
                </a:extLst>
              </a:tr>
            </a:tbl>
          </a:graphicData>
        </a:graphic>
      </p:graphicFrame>
      <p:sp>
        <p:nvSpPr>
          <p:cNvPr id="11" name="TextBox 10"/>
          <p:cNvSpPr txBox="1"/>
          <p:nvPr/>
        </p:nvSpPr>
        <p:spPr>
          <a:xfrm>
            <a:off x="6781800" y="1714500"/>
            <a:ext cx="3644900"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Sensor Size 1/ 1.7”</a:t>
            </a:r>
          </a:p>
        </p:txBody>
      </p:sp>
      <p:sp>
        <p:nvSpPr>
          <p:cNvPr id="18" name="TextBox 17"/>
          <p:cNvSpPr txBox="1"/>
          <p:nvPr/>
        </p:nvSpPr>
        <p:spPr>
          <a:xfrm>
            <a:off x="1767397" y="1714500"/>
            <a:ext cx="3644900"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Sensor Size 1/ 2.3”</a:t>
            </a:r>
          </a:p>
        </p:txBody>
      </p:sp>
      <p:sp>
        <p:nvSpPr>
          <p:cNvPr id="19" name="TextBox 18"/>
          <p:cNvSpPr txBox="1"/>
          <p:nvPr/>
        </p:nvSpPr>
        <p:spPr>
          <a:xfrm>
            <a:off x="10528300" y="3746500"/>
            <a:ext cx="1574800" cy="954107"/>
          </a:xfrm>
          <a:prstGeom prst="rect">
            <a:avLst/>
          </a:prstGeom>
          <a:noFill/>
        </p:spPr>
        <p:txBody>
          <a:bodyPr wrap="square" rtlCol="0">
            <a:spAutoFit/>
          </a:bodyPr>
          <a:lstStyle/>
          <a:p>
            <a:r>
              <a:rPr lang="en-GB" sz="2800" dirty="0">
                <a:solidFill>
                  <a:srgbClr val="FFFF00"/>
                </a:solidFill>
                <a:latin typeface="Calibri" panose="020F0502020204030204" pitchFamily="34" charset="0"/>
                <a:cs typeface="Calibri" panose="020F0502020204030204" pitchFamily="34" charset="0"/>
              </a:rPr>
              <a:t>1.85µ</a:t>
            </a:r>
          </a:p>
          <a:p>
            <a:r>
              <a:rPr lang="en-GB" sz="2800" dirty="0">
                <a:latin typeface="Calibri" panose="020F0502020204030204" pitchFamily="34" charset="0"/>
                <a:cs typeface="Calibri" panose="020F0502020204030204" pitchFamily="34" charset="0"/>
              </a:rPr>
              <a:t>pixel</a:t>
            </a:r>
          </a:p>
        </p:txBody>
      </p:sp>
      <p:sp>
        <p:nvSpPr>
          <p:cNvPr id="20" name="TextBox 19"/>
          <p:cNvSpPr txBox="1"/>
          <p:nvPr/>
        </p:nvSpPr>
        <p:spPr>
          <a:xfrm>
            <a:off x="698500" y="3746499"/>
            <a:ext cx="1574800" cy="954107"/>
          </a:xfrm>
          <a:prstGeom prst="rect">
            <a:avLst/>
          </a:prstGeom>
          <a:noFill/>
        </p:spPr>
        <p:txBody>
          <a:bodyPr wrap="square" rtlCol="0">
            <a:spAutoFit/>
          </a:bodyPr>
          <a:lstStyle/>
          <a:p>
            <a:r>
              <a:rPr lang="en-GB" sz="2800" dirty="0">
                <a:solidFill>
                  <a:srgbClr val="FFFF00"/>
                </a:solidFill>
                <a:latin typeface="Calibri" panose="020F0502020204030204" pitchFamily="34" charset="0"/>
                <a:cs typeface="Calibri" panose="020F0502020204030204" pitchFamily="34" charset="0"/>
              </a:rPr>
              <a:t>1.55µ</a:t>
            </a:r>
          </a:p>
          <a:p>
            <a:r>
              <a:rPr lang="en-GB" sz="2800" dirty="0">
                <a:latin typeface="Calibri" panose="020F0502020204030204" pitchFamily="34" charset="0"/>
                <a:cs typeface="Calibri" panose="020F0502020204030204" pitchFamily="34" charset="0"/>
              </a:rPr>
              <a:t>pixel</a:t>
            </a:r>
          </a:p>
        </p:txBody>
      </p:sp>
      <p:cxnSp>
        <p:nvCxnSpPr>
          <p:cNvPr id="22" name="Straight Connector 21"/>
          <p:cNvCxnSpPr>
            <a:endCxn id="20" idx="0"/>
          </p:cNvCxnSpPr>
          <p:nvPr/>
        </p:nvCxnSpPr>
        <p:spPr>
          <a:xfrm flipH="1" flipV="1">
            <a:off x="1485900" y="3746499"/>
            <a:ext cx="1549400" cy="25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20" idx="2"/>
          </p:cNvCxnSpPr>
          <p:nvPr/>
        </p:nvCxnSpPr>
        <p:spPr>
          <a:xfrm flipH="1">
            <a:off x="1485900" y="3975099"/>
            <a:ext cx="1549400" cy="72550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8051800" y="3492499"/>
            <a:ext cx="2425700" cy="228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051800" y="3721099"/>
            <a:ext cx="2476500" cy="97950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91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Freeform 34"/>
          <p:cNvSpPr/>
          <p:nvPr/>
        </p:nvSpPr>
        <p:spPr>
          <a:xfrm>
            <a:off x="9300874" y="5984664"/>
            <a:ext cx="1784850" cy="6156"/>
          </a:xfrm>
          <a:custGeom>
            <a:avLst/>
            <a:gdLst>
              <a:gd name="connsiteX0" fmla="*/ 0 w 1784850"/>
              <a:gd name="connsiteY0" fmla="*/ 0 h 6156"/>
              <a:gd name="connsiteX1" fmla="*/ 1784850 w 1784850"/>
              <a:gd name="connsiteY1" fmla="*/ 0 h 6156"/>
              <a:gd name="connsiteX2" fmla="*/ 1784850 w 1784850"/>
              <a:gd name="connsiteY2" fmla="*/ 6156 h 6156"/>
              <a:gd name="connsiteX3" fmla="*/ 0 w 1784850"/>
              <a:gd name="connsiteY3" fmla="*/ 6156 h 6156"/>
              <a:gd name="connsiteX4" fmla="*/ 0 w 1784850"/>
              <a:gd name="connsiteY4" fmla="*/ 0 h 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850" h="6156">
                <a:moveTo>
                  <a:pt x="0" y="0"/>
                </a:moveTo>
                <a:lnTo>
                  <a:pt x="1784850" y="0"/>
                </a:lnTo>
                <a:lnTo>
                  <a:pt x="1784850" y="6156"/>
                </a:lnTo>
                <a:lnTo>
                  <a:pt x="0" y="6156"/>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p:cNvSpPr/>
          <p:nvPr/>
        </p:nvSpPr>
        <p:spPr>
          <a:xfrm>
            <a:off x="8714143" y="5406298"/>
            <a:ext cx="2957157" cy="729205"/>
          </a:xfrm>
          <a:custGeom>
            <a:avLst/>
            <a:gdLst>
              <a:gd name="connsiteX0" fmla="*/ 0 w 2957157"/>
              <a:gd name="connsiteY0" fmla="*/ 0 h 729205"/>
              <a:gd name="connsiteX1" fmla="*/ 241897 w 2957157"/>
              <a:gd name="connsiteY1" fmla="*/ 0 h 729205"/>
              <a:gd name="connsiteX2" fmla="*/ 241897 w 2957157"/>
              <a:gd name="connsiteY2" fmla="*/ 578367 h 729205"/>
              <a:gd name="connsiteX3" fmla="*/ 586731 w 2957157"/>
              <a:gd name="connsiteY3" fmla="*/ 578367 h 729205"/>
              <a:gd name="connsiteX4" fmla="*/ 586731 w 2957157"/>
              <a:gd name="connsiteY4" fmla="*/ 584523 h 729205"/>
              <a:gd name="connsiteX5" fmla="*/ 2371581 w 2957157"/>
              <a:gd name="connsiteY5" fmla="*/ 584523 h 729205"/>
              <a:gd name="connsiteX6" fmla="*/ 2371581 w 2957157"/>
              <a:gd name="connsiteY6" fmla="*/ 578367 h 729205"/>
              <a:gd name="connsiteX7" fmla="*/ 2677757 w 2957157"/>
              <a:gd name="connsiteY7" fmla="*/ 578367 h 729205"/>
              <a:gd name="connsiteX8" fmla="*/ 2677757 w 2957157"/>
              <a:gd name="connsiteY8" fmla="*/ 0 h 729205"/>
              <a:gd name="connsiteX9" fmla="*/ 2957157 w 2957157"/>
              <a:gd name="connsiteY9" fmla="*/ 0 h 729205"/>
              <a:gd name="connsiteX10" fmla="*/ 2957157 w 2957157"/>
              <a:gd name="connsiteY10" fmla="*/ 607668 h 729205"/>
              <a:gd name="connsiteX11" fmla="*/ 2957157 w 2957157"/>
              <a:gd name="connsiteY11" fmla="*/ 729205 h 729205"/>
              <a:gd name="connsiteX12" fmla="*/ 0 w 2957157"/>
              <a:gd name="connsiteY12" fmla="*/ 729205 h 729205"/>
              <a:gd name="connsiteX13" fmla="*/ 0 w 2957157"/>
              <a:gd name="connsiteY13" fmla="*/ 584523 h 729205"/>
              <a:gd name="connsiteX14" fmla="*/ 0 w 2957157"/>
              <a:gd name="connsiteY14" fmla="*/ 0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7157" h="729205">
                <a:moveTo>
                  <a:pt x="0" y="0"/>
                </a:moveTo>
                <a:lnTo>
                  <a:pt x="241897" y="0"/>
                </a:lnTo>
                <a:lnTo>
                  <a:pt x="241897" y="578367"/>
                </a:lnTo>
                <a:lnTo>
                  <a:pt x="586731" y="578367"/>
                </a:lnTo>
                <a:lnTo>
                  <a:pt x="586731" y="584523"/>
                </a:lnTo>
                <a:lnTo>
                  <a:pt x="2371581" y="584523"/>
                </a:lnTo>
                <a:lnTo>
                  <a:pt x="2371581" y="578367"/>
                </a:lnTo>
                <a:lnTo>
                  <a:pt x="2677757" y="578367"/>
                </a:lnTo>
                <a:lnTo>
                  <a:pt x="2677757" y="0"/>
                </a:lnTo>
                <a:lnTo>
                  <a:pt x="2957157" y="0"/>
                </a:lnTo>
                <a:lnTo>
                  <a:pt x="2957157" y="607668"/>
                </a:lnTo>
                <a:lnTo>
                  <a:pt x="2957157" y="729205"/>
                </a:lnTo>
                <a:lnTo>
                  <a:pt x="0" y="729205"/>
                </a:lnTo>
                <a:lnTo>
                  <a:pt x="0" y="58452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28446" y="1805034"/>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Pixel pitch</a:t>
            </a:r>
          </a:p>
        </p:txBody>
      </p:sp>
      <p:sp>
        <p:nvSpPr>
          <p:cNvPr id="13" name="Rectangle 3"/>
          <p:cNvSpPr txBox="1">
            <a:spLocks noChangeArrowheads="1"/>
          </p:cNvSpPr>
          <p:nvPr/>
        </p:nvSpPr>
        <p:spPr>
          <a:xfrm>
            <a:off x="225547" y="2992678"/>
            <a:ext cx="6443949"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457200" indent="-457200">
              <a:buClr>
                <a:schemeClr val="accent2"/>
              </a:buClr>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Image Noise</a:t>
            </a:r>
          </a:p>
          <a:p>
            <a:pPr marL="457200" indent="-457200">
              <a:buClr>
                <a:schemeClr val="accent2"/>
              </a:buClr>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Lens Diffraction</a:t>
            </a:r>
          </a:p>
        </p:txBody>
      </p:sp>
      <p:pic>
        <p:nvPicPr>
          <p:cNvPr id="2050" name="Picture 2" descr="https://1.img-dpreview.com/files/p/articles/2103331250/Images/sensorscompared.jpe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35340" y="978881"/>
            <a:ext cx="2804160" cy="17830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1.img-dpreview.com/files/p/articles/2103331250/Images/sensorscompared.jpe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10554" y="1870420"/>
            <a:ext cx="982980" cy="8915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910554" y="893793"/>
            <a:ext cx="2912590" cy="830997"/>
          </a:xfrm>
          <a:prstGeom prst="rect">
            <a:avLst/>
          </a:prstGeom>
          <a:noFill/>
        </p:spPr>
        <p:txBody>
          <a:bodyPr wrap="square" rtlCol="0">
            <a:spAutoFit/>
          </a:bodyPr>
          <a:lstStyle/>
          <a:p>
            <a:r>
              <a:rPr lang="en-GB" sz="2400" b="1" dirty="0">
                <a:solidFill>
                  <a:srgbClr val="FFFF00"/>
                </a:solidFill>
                <a:latin typeface="Calibri" panose="020F0502020204030204" pitchFamily="34" charset="0"/>
                <a:cs typeface="Calibri" panose="020F0502020204030204" pitchFamily="34" charset="0"/>
              </a:rPr>
              <a:t>DSC-F828</a:t>
            </a:r>
          </a:p>
          <a:p>
            <a:r>
              <a:rPr lang="en-GB" sz="2400" dirty="0">
                <a:latin typeface="Calibri" panose="020F0502020204030204" pitchFamily="34" charset="0"/>
                <a:cs typeface="Calibri" panose="020F0502020204030204" pitchFamily="34" charset="0"/>
              </a:rPr>
              <a:t>8.8 x 6.6mm CCD</a:t>
            </a:r>
          </a:p>
        </p:txBody>
      </p:sp>
      <p:sp>
        <p:nvSpPr>
          <p:cNvPr id="24" name="TextBox 23"/>
          <p:cNvSpPr txBox="1"/>
          <p:nvPr/>
        </p:nvSpPr>
        <p:spPr>
          <a:xfrm>
            <a:off x="8381125" y="147884"/>
            <a:ext cx="2912590" cy="830997"/>
          </a:xfrm>
          <a:prstGeom prst="rect">
            <a:avLst/>
          </a:prstGeom>
          <a:noFill/>
        </p:spPr>
        <p:txBody>
          <a:bodyPr wrap="square" rtlCol="0">
            <a:spAutoFit/>
          </a:bodyPr>
          <a:lstStyle/>
          <a:p>
            <a:r>
              <a:rPr lang="en-GB" sz="2400" b="1" dirty="0">
                <a:solidFill>
                  <a:srgbClr val="FFFF00"/>
                </a:solidFill>
                <a:latin typeface="Calibri" panose="020F0502020204030204" pitchFamily="34" charset="0"/>
                <a:cs typeface="Calibri" panose="020F0502020204030204" pitchFamily="34" charset="0"/>
              </a:rPr>
              <a:t>DSC-R1</a:t>
            </a:r>
          </a:p>
          <a:p>
            <a:r>
              <a:rPr lang="en-GB" sz="2400" dirty="0">
                <a:latin typeface="Calibri" panose="020F0502020204030204" pitchFamily="34" charset="0"/>
                <a:cs typeface="Calibri" panose="020F0502020204030204" pitchFamily="34" charset="0"/>
              </a:rPr>
              <a:t>21.5 x 14.4mm CMOS</a:t>
            </a:r>
          </a:p>
        </p:txBody>
      </p:sp>
      <p:sp>
        <p:nvSpPr>
          <p:cNvPr id="29" name="Freeform 28"/>
          <p:cNvSpPr/>
          <p:nvPr/>
        </p:nvSpPr>
        <p:spPr>
          <a:xfrm>
            <a:off x="5181349" y="5406298"/>
            <a:ext cx="729205" cy="729205"/>
          </a:xfrm>
          <a:custGeom>
            <a:avLst/>
            <a:gdLst>
              <a:gd name="connsiteX0" fmla="*/ 0 w 729205"/>
              <a:gd name="connsiteY0" fmla="*/ 0 h 729205"/>
              <a:gd name="connsiteX1" fmla="*/ 144682 w 729205"/>
              <a:gd name="connsiteY1" fmla="*/ 0 h 729205"/>
              <a:gd name="connsiteX2" fmla="*/ 144682 w 729205"/>
              <a:gd name="connsiteY2" fmla="*/ 584523 h 729205"/>
              <a:gd name="connsiteX3" fmla="*/ 584808 w 729205"/>
              <a:gd name="connsiteY3" fmla="*/ 584523 h 729205"/>
              <a:gd name="connsiteX4" fmla="*/ 584808 w 729205"/>
              <a:gd name="connsiteY4" fmla="*/ 0 h 729205"/>
              <a:gd name="connsiteX5" fmla="*/ 729205 w 729205"/>
              <a:gd name="connsiteY5" fmla="*/ 0 h 729205"/>
              <a:gd name="connsiteX6" fmla="*/ 729205 w 729205"/>
              <a:gd name="connsiteY6" fmla="*/ 607668 h 729205"/>
              <a:gd name="connsiteX7" fmla="*/ 729205 w 729205"/>
              <a:gd name="connsiteY7" fmla="*/ 729205 h 729205"/>
              <a:gd name="connsiteX8" fmla="*/ 0 w 729205"/>
              <a:gd name="connsiteY8" fmla="*/ 729205 h 729205"/>
              <a:gd name="connsiteX9" fmla="*/ 0 w 729205"/>
              <a:gd name="connsiteY9" fmla="*/ 584523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205" h="729205">
                <a:moveTo>
                  <a:pt x="0" y="0"/>
                </a:moveTo>
                <a:lnTo>
                  <a:pt x="144682" y="0"/>
                </a:lnTo>
                <a:lnTo>
                  <a:pt x="144682" y="584523"/>
                </a:lnTo>
                <a:lnTo>
                  <a:pt x="584808" y="584523"/>
                </a:lnTo>
                <a:lnTo>
                  <a:pt x="584808" y="0"/>
                </a:lnTo>
                <a:lnTo>
                  <a:pt x="729205" y="0"/>
                </a:lnTo>
                <a:lnTo>
                  <a:pt x="729205" y="607668"/>
                </a:lnTo>
                <a:lnTo>
                  <a:pt x="729205" y="729205"/>
                </a:lnTo>
                <a:lnTo>
                  <a:pt x="0" y="729205"/>
                </a:lnTo>
                <a:lnTo>
                  <a:pt x="0" y="58452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29"/>
          <p:cNvSpPr/>
          <p:nvPr/>
        </p:nvSpPr>
        <p:spPr>
          <a:xfrm>
            <a:off x="6688543" y="5406298"/>
            <a:ext cx="1356611" cy="729205"/>
          </a:xfrm>
          <a:custGeom>
            <a:avLst/>
            <a:gdLst>
              <a:gd name="connsiteX0" fmla="*/ 0 w 729205"/>
              <a:gd name="connsiteY0" fmla="*/ 0 h 729205"/>
              <a:gd name="connsiteX1" fmla="*/ 144682 w 729205"/>
              <a:gd name="connsiteY1" fmla="*/ 0 h 729205"/>
              <a:gd name="connsiteX2" fmla="*/ 144682 w 729205"/>
              <a:gd name="connsiteY2" fmla="*/ 584523 h 729205"/>
              <a:gd name="connsiteX3" fmla="*/ 584808 w 729205"/>
              <a:gd name="connsiteY3" fmla="*/ 584523 h 729205"/>
              <a:gd name="connsiteX4" fmla="*/ 584808 w 729205"/>
              <a:gd name="connsiteY4" fmla="*/ 0 h 729205"/>
              <a:gd name="connsiteX5" fmla="*/ 729205 w 729205"/>
              <a:gd name="connsiteY5" fmla="*/ 0 h 729205"/>
              <a:gd name="connsiteX6" fmla="*/ 729205 w 729205"/>
              <a:gd name="connsiteY6" fmla="*/ 607668 h 729205"/>
              <a:gd name="connsiteX7" fmla="*/ 729205 w 729205"/>
              <a:gd name="connsiteY7" fmla="*/ 729205 h 729205"/>
              <a:gd name="connsiteX8" fmla="*/ 0 w 729205"/>
              <a:gd name="connsiteY8" fmla="*/ 729205 h 729205"/>
              <a:gd name="connsiteX9" fmla="*/ 0 w 729205"/>
              <a:gd name="connsiteY9" fmla="*/ 584523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205" h="729205">
                <a:moveTo>
                  <a:pt x="0" y="0"/>
                </a:moveTo>
                <a:lnTo>
                  <a:pt x="144682" y="0"/>
                </a:lnTo>
                <a:lnTo>
                  <a:pt x="144682" y="584523"/>
                </a:lnTo>
                <a:lnTo>
                  <a:pt x="584808" y="584523"/>
                </a:lnTo>
                <a:lnTo>
                  <a:pt x="584808" y="0"/>
                </a:lnTo>
                <a:lnTo>
                  <a:pt x="729205" y="0"/>
                </a:lnTo>
                <a:lnTo>
                  <a:pt x="729205" y="607668"/>
                </a:lnTo>
                <a:lnTo>
                  <a:pt x="729205" y="729205"/>
                </a:lnTo>
                <a:lnTo>
                  <a:pt x="0" y="729205"/>
                </a:lnTo>
                <a:lnTo>
                  <a:pt x="0" y="58452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ardrop 7"/>
          <p:cNvSpPr/>
          <p:nvPr/>
        </p:nvSpPr>
        <p:spPr>
          <a:xfrm>
            <a:off x="5866104" y="3613150"/>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ardrop 37"/>
          <p:cNvSpPr/>
          <p:nvPr/>
        </p:nvSpPr>
        <p:spPr>
          <a:xfrm>
            <a:off x="6402044" y="4140200"/>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ardrop 38"/>
          <p:cNvSpPr/>
          <p:nvPr/>
        </p:nvSpPr>
        <p:spPr>
          <a:xfrm>
            <a:off x="7175500" y="3301221"/>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ardrop 39"/>
          <p:cNvSpPr/>
          <p:nvPr/>
        </p:nvSpPr>
        <p:spPr>
          <a:xfrm>
            <a:off x="7785100" y="3985070"/>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ardrop 40"/>
          <p:cNvSpPr/>
          <p:nvPr/>
        </p:nvSpPr>
        <p:spPr>
          <a:xfrm>
            <a:off x="8292225" y="3429000"/>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ardrop 41"/>
          <p:cNvSpPr/>
          <p:nvPr/>
        </p:nvSpPr>
        <p:spPr>
          <a:xfrm>
            <a:off x="7086600" y="4178300"/>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ardrop 42"/>
          <p:cNvSpPr/>
          <p:nvPr/>
        </p:nvSpPr>
        <p:spPr>
          <a:xfrm>
            <a:off x="6586946" y="3429000"/>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ardrop 43"/>
          <p:cNvSpPr/>
          <p:nvPr/>
        </p:nvSpPr>
        <p:spPr>
          <a:xfrm>
            <a:off x="11435849" y="451963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ardrop 44"/>
          <p:cNvSpPr/>
          <p:nvPr/>
        </p:nvSpPr>
        <p:spPr>
          <a:xfrm>
            <a:off x="7242187" y="451963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ardrop 45"/>
          <p:cNvSpPr/>
          <p:nvPr/>
        </p:nvSpPr>
        <p:spPr>
          <a:xfrm>
            <a:off x="8015643" y="3680660"/>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ardrop 46"/>
          <p:cNvSpPr/>
          <p:nvPr/>
        </p:nvSpPr>
        <p:spPr>
          <a:xfrm>
            <a:off x="11195050" y="3680660"/>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ardrop 47"/>
          <p:cNvSpPr/>
          <p:nvPr/>
        </p:nvSpPr>
        <p:spPr>
          <a:xfrm>
            <a:off x="10362597" y="356713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ardrop 48"/>
          <p:cNvSpPr/>
          <p:nvPr/>
        </p:nvSpPr>
        <p:spPr>
          <a:xfrm>
            <a:off x="7926743" y="455773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ardrop 49"/>
          <p:cNvSpPr/>
          <p:nvPr/>
        </p:nvSpPr>
        <p:spPr>
          <a:xfrm>
            <a:off x="7427089" y="380843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ardrop 50"/>
          <p:cNvSpPr/>
          <p:nvPr/>
        </p:nvSpPr>
        <p:spPr>
          <a:xfrm>
            <a:off x="11186238" y="4336141"/>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ardrop 51"/>
          <p:cNvSpPr/>
          <p:nvPr/>
        </p:nvSpPr>
        <p:spPr>
          <a:xfrm>
            <a:off x="5080800" y="443268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ardrop 52"/>
          <p:cNvSpPr/>
          <p:nvPr/>
        </p:nvSpPr>
        <p:spPr>
          <a:xfrm>
            <a:off x="5854256" y="3593710"/>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ardrop 53"/>
          <p:cNvSpPr/>
          <p:nvPr/>
        </p:nvSpPr>
        <p:spPr>
          <a:xfrm>
            <a:off x="10158329" y="404973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ardrop 54"/>
          <p:cNvSpPr/>
          <p:nvPr/>
        </p:nvSpPr>
        <p:spPr>
          <a:xfrm>
            <a:off x="9327411" y="3325060"/>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ardrop 55"/>
          <p:cNvSpPr/>
          <p:nvPr/>
        </p:nvSpPr>
        <p:spPr>
          <a:xfrm>
            <a:off x="5765356" y="447078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ardrop 56"/>
          <p:cNvSpPr/>
          <p:nvPr/>
        </p:nvSpPr>
        <p:spPr>
          <a:xfrm>
            <a:off x="5265702" y="372148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ardrop 57"/>
          <p:cNvSpPr/>
          <p:nvPr/>
        </p:nvSpPr>
        <p:spPr>
          <a:xfrm>
            <a:off x="8328233" y="3992978"/>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ardrop 58"/>
          <p:cNvSpPr/>
          <p:nvPr/>
        </p:nvSpPr>
        <p:spPr>
          <a:xfrm>
            <a:off x="8864173" y="4520028"/>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ardrop 59"/>
          <p:cNvSpPr/>
          <p:nvPr/>
        </p:nvSpPr>
        <p:spPr>
          <a:xfrm>
            <a:off x="9637629" y="368104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ardrop 60"/>
          <p:cNvSpPr/>
          <p:nvPr/>
        </p:nvSpPr>
        <p:spPr>
          <a:xfrm>
            <a:off x="10618938" y="447078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ardrop 61"/>
          <p:cNvSpPr/>
          <p:nvPr/>
        </p:nvSpPr>
        <p:spPr>
          <a:xfrm>
            <a:off x="10754354" y="3808828"/>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ardrop 62"/>
          <p:cNvSpPr/>
          <p:nvPr/>
        </p:nvSpPr>
        <p:spPr>
          <a:xfrm>
            <a:off x="9548729" y="4558128"/>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ardrop 63"/>
          <p:cNvSpPr/>
          <p:nvPr/>
        </p:nvSpPr>
        <p:spPr>
          <a:xfrm>
            <a:off x="9049075" y="3808828"/>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Document 8"/>
          <p:cNvSpPr/>
          <p:nvPr/>
        </p:nvSpPr>
        <p:spPr>
          <a:xfrm rot="10800000">
            <a:off x="5342307" y="5545218"/>
            <a:ext cx="423049" cy="427278"/>
          </a:xfrm>
          <a:prstGeom prst="flowChartDocument">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lowchart: Document 64"/>
          <p:cNvSpPr/>
          <p:nvPr/>
        </p:nvSpPr>
        <p:spPr>
          <a:xfrm rot="10800000">
            <a:off x="6956054" y="5546698"/>
            <a:ext cx="816345" cy="427278"/>
          </a:xfrm>
          <a:prstGeom prst="flowChartDocument">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lowchart: Document 65"/>
          <p:cNvSpPr/>
          <p:nvPr/>
        </p:nvSpPr>
        <p:spPr>
          <a:xfrm rot="10800000">
            <a:off x="8953072" y="5557386"/>
            <a:ext cx="2482776" cy="427278"/>
          </a:xfrm>
          <a:prstGeom prst="flowChartDocument">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p:cNvSpPr txBox="1"/>
          <p:nvPr/>
        </p:nvSpPr>
        <p:spPr>
          <a:xfrm>
            <a:off x="3664169" y="6271456"/>
            <a:ext cx="3644900"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Small Pixel</a:t>
            </a:r>
          </a:p>
        </p:txBody>
      </p:sp>
      <p:sp>
        <p:nvSpPr>
          <p:cNvPr id="68" name="TextBox 67"/>
          <p:cNvSpPr txBox="1"/>
          <p:nvPr/>
        </p:nvSpPr>
        <p:spPr>
          <a:xfrm>
            <a:off x="6490944" y="6259537"/>
            <a:ext cx="1801281"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Med. Pixel</a:t>
            </a:r>
          </a:p>
        </p:txBody>
      </p:sp>
      <p:sp>
        <p:nvSpPr>
          <p:cNvPr id="69" name="TextBox 68"/>
          <p:cNvSpPr txBox="1"/>
          <p:nvPr/>
        </p:nvSpPr>
        <p:spPr>
          <a:xfrm>
            <a:off x="8714143" y="6259537"/>
            <a:ext cx="2957158"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Large Pixel</a:t>
            </a:r>
          </a:p>
        </p:txBody>
      </p:sp>
      <p:sp>
        <p:nvSpPr>
          <p:cNvPr id="10" name="Rectangle 9"/>
          <p:cNvSpPr/>
          <p:nvPr/>
        </p:nvSpPr>
        <p:spPr>
          <a:xfrm>
            <a:off x="4830912" y="3970963"/>
            <a:ext cx="6922626" cy="1323439"/>
          </a:xfrm>
          <a:prstGeom prst="rect">
            <a:avLst/>
          </a:prstGeom>
          <a:noFill/>
        </p:spPr>
        <p:txBody>
          <a:bodyPr wrap="square" lIns="91440" tIns="45720" rIns="91440" bIns="45720">
            <a:spAutoFit/>
          </a:bodyPr>
          <a:lstStyle/>
          <a:p>
            <a:pPr algn="ctr"/>
            <a:r>
              <a:rPr lang="en-US" sz="8000" b="1" cap="none" spc="0" dirty="0">
                <a:pattFill prst="dkUpDiag">
                  <a:fgClr>
                    <a:schemeClr val="accent5"/>
                  </a:fgClr>
                  <a:bgClr>
                    <a:srgbClr val="13302F"/>
                  </a:bgClr>
                </a:pattFill>
                <a:effectLst>
                  <a:outerShdw blurRad="38100" dist="19050" dir="2700000" algn="tl" rotWithShape="0">
                    <a:schemeClr val="dk1">
                      <a:lumMod val="50000"/>
                      <a:alpha val="40000"/>
                    </a:schemeClr>
                  </a:outerShdw>
                </a:effectLst>
              </a:rPr>
              <a:t>PIXEL RAIN</a:t>
            </a:r>
          </a:p>
        </p:txBody>
      </p:sp>
      <p:sp>
        <p:nvSpPr>
          <p:cNvPr id="70" name="Teardrop 69"/>
          <p:cNvSpPr/>
          <p:nvPr/>
        </p:nvSpPr>
        <p:spPr>
          <a:xfrm>
            <a:off x="5194790" y="4865267"/>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ardrop 70"/>
          <p:cNvSpPr/>
          <p:nvPr/>
        </p:nvSpPr>
        <p:spPr>
          <a:xfrm>
            <a:off x="6210648" y="5256502"/>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ardrop 71"/>
          <p:cNvSpPr/>
          <p:nvPr/>
        </p:nvSpPr>
        <p:spPr>
          <a:xfrm>
            <a:off x="7326971" y="5436199"/>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ardrop 72"/>
          <p:cNvSpPr/>
          <p:nvPr/>
        </p:nvSpPr>
        <p:spPr>
          <a:xfrm>
            <a:off x="9459829" y="5206756"/>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ardrop 73"/>
          <p:cNvSpPr/>
          <p:nvPr/>
        </p:nvSpPr>
        <p:spPr>
          <a:xfrm>
            <a:off x="8430033" y="5602194"/>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ardrop 74"/>
          <p:cNvSpPr/>
          <p:nvPr/>
        </p:nvSpPr>
        <p:spPr>
          <a:xfrm>
            <a:off x="8292715" y="5015202"/>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ardrop 75"/>
          <p:cNvSpPr/>
          <p:nvPr/>
        </p:nvSpPr>
        <p:spPr>
          <a:xfrm>
            <a:off x="10918954" y="5053103"/>
            <a:ext cx="88900" cy="241300"/>
          </a:xfrm>
          <a:prstGeom prst="teardrop">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975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16794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noise</a:t>
            </a:r>
          </a:p>
        </p:txBody>
      </p:sp>
      <p:sp>
        <p:nvSpPr>
          <p:cNvPr id="4" name="Rectangle 3"/>
          <p:cNvSpPr txBox="1">
            <a:spLocks noChangeArrowheads="1"/>
          </p:cNvSpPr>
          <p:nvPr/>
        </p:nvSpPr>
        <p:spPr>
          <a:xfrm>
            <a:off x="225548" y="2992678"/>
            <a:ext cx="5876692"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566928" indent="-457200">
              <a:spcBef>
                <a:spcPts val="400"/>
              </a:spcBef>
              <a:buClr>
                <a:schemeClr val="accent1"/>
              </a:buClr>
              <a:buSzPct val="68000"/>
              <a:buFont typeface="Arial" panose="020B0604020202020204" pitchFamily="34" charset="0"/>
              <a:buChar char="•"/>
              <a:defRPr/>
            </a:pPr>
            <a:r>
              <a:rPr lang="en-US" sz="2800" dirty="0">
                <a:solidFill>
                  <a:schemeClr val="tx1"/>
                </a:solidFill>
                <a:latin typeface="Calibri" panose="020F0502020204030204" pitchFamily="34" charset="0"/>
              </a:rPr>
              <a:t>High ISO performance is limited by the size of the pixel pitch and the camera electronics ability to control dark current noise</a:t>
            </a:r>
          </a:p>
        </p:txBody>
      </p:sp>
      <p:pic>
        <p:nvPicPr>
          <p:cNvPr id="29" name="Picture 4" descr="D:\luminol\mail\nikon.jpg"/>
          <p:cNvPicPr>
            <a:picLocks noChangeAspect="1" noChangeArrowheads="1"/>
          </p:cNvPicPr>
          <p:nvPr/>
        </p:nvPicPr>
        <p:blipFill>
          <a:blip r:embed="rId3" cstate="print"/>
          <a:srcRect/>
          <a:stretch>
            <a:fillRect/>
          </a:stretch>
        </p:blipFill>
        <p:spPr bwMode="auto">
          <a:xfrm>
            <a:off x="6565134" y="428035"/>
            <a:ext cx="5021071" cy="2928958"/>
          </a:xfrm>
          <a:prstGeom prst="rect">
            <a:avLst/>
          </a:prstGeom>
          <a:ln>
            <a:noFill/>
          </a:ln>
          <a:effectLst/>
        </p:spPr>
      </p:pic>
      <p:pic>
        <p:nvPicPr>
          <p:cNvPr id="31" name="Picture 3" descr="D:\luminol\mail\fuji.jpg"/>
          <p:cNvPicPr>
            <a:picLocks noChangeAspect="1" noChangeArrowheads="1"/>
          </p:cNvPicPr>
          <p:nvPr/>
        </p:nvPicPr>
        <p:blipFill>
          <a:blip r:embed="rId4" cstate="print"/>
          <a:srcRect/>
          <a:stretch>
            <a:fillRect/>
          </a:stretch>
        </p:blipFill>
        <p:spPr bwMode="auto">
          <a:xfrm>
            <a:off x="6565134" y="3661229"/>
            <a:ext cx="5034783" cy="2819541"/>
          </a:xfrm>
          <a:prstGeom prst="rect">
            <a:avLst/>
          </a:prstGeom>
          <a:ln>
            <a:noFill/>
          </a:ln>
          <a:effectLst/>
        </p:spPr>
      </p:pic>
    </p:spTree>
    <p:extLst>
      <p:ext uri="{BB962C8B-B14F-4D97-AF65-F5344CB8AC3E}">
        <p14:creationId xmlns:p14="http://schemas.microsoft.com/office/powerpoint/2010/main" val="364640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16794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Signal to noise</a:t>
            </a:r>
          </a:p>
        </p:txBody>
      </p:sp>
      <p:sp>
        <p:nvSpPr>
          <p:cNvPr id="4" name="Rectangle 3"/>
          <p:cNvSpPr txBox="1">
            <a:spLocks noChangeArrowheads="1"/>
          </p:cNvSpPr>
          <p:nvPr/>
        </p:nvSpPr>
        <p:spPr>
          <a:xfrm>
            <a:off x="225547" y="2992678"/>
            <a:ext cx="6117196"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566928" indent="-457200">
              <a:spcBef>
                <a:spcPts val="400"/>
              </a:spcBef>
              <a:buClr>
                <a:schemeClr val="accent1"/>
              </a:buClr>
              <a:buSzPct val="68000"/>
              <a:buFont typeface="Arial" panose="020B0604020202020204" pitchFamily="34" charset="0"/>
              <a:buChar char="•"/>
              <a:defRPr/>
            </a:pPr>
            <a:r>
              <a:rPr lang="en-GB" sz="2800" dirty="0">
                <a:latin typeface="Calibri" panose="020F0502020204030204" pitchFamily="34" charset="0"/>
                <a:ea typeface="Verdana" pitchFamily="34" charset="0"/>
                <a:cs typeface="Calibri" panose="020F0502020204030204" pitchFamily="34" charset="0"/>
              </a:rPr>
              <a:t>The top above has a sufficiently high SNR to clearly separate the image information from background noise.  </a:t>
            </a:r>
          </a:p>
          <a:p>
            <a:pPr marL="109728">
              <a:spcBef>
                <a:spcPts val="400"/>
              </a:spcBef>
              <a:buClr>
                <a:schemeClr val="accent1"/>
              </a:buClr>
              <a:buSzPct val="68000"/>
              <a:defRPr/>
            </a:pPr>
            <a:endParaRPr lang="en-US" sz="2700" dirty="0">
              <a:solidFill>
                <a:schemeClr val="tx1"/>
              </a:solidFill>
              <a:latin typeface="Calibri" panose="020F0502020204030204" pitchFamily="34" charset="0"/>
              <a:cs typeface="Calibri" panose="020F0502020204030204" pitchFamily="34" charset="0"/>
            </a:endParaRPr>
          </a:p>
        </p:txBody>
      </p:sp>
      <p:pic>
        <p:nvPicPr>
          <p:cNvPr id="6" name="Picture 3"/>
          <p:cNvPicPr>
            <a:picLocks noChangeAspect="1" noChangeArrowheads="1"/>
          </p:cNvPicPr>
          <p:nvPr/>
        </p:nvPicPr>
        <p:blipFill>
          <a:blip r:embed="rId3" cstate="print"/>
          <a:srcRect/>
          <a:stretch>
            <a:fillRect/>
          </a:stretch>
        </p:blipFill>
        <p:spPr bwMode="auto">
          <a:xfrm>
            <a:off x="7265959" y="660074"/>
            <a:ext cx="3810000" cy="2505075"/>
          </a:xfrm>
          <a:prstGeom prst="roundRect">
            <a:avLst>
              <a:gd name="adj" fmla="val 8594"/>
            </a:avLst>
          </a:prstGeom>
          <a:solidFill>
            <a:srgbClr val="FFFFFF">
              <a:shade val="85000"/>
            </a:srgbClr>
          </a:solidFill>
          <a:ln>
            <a:solidFill>
              <a:schemeClr val="accent2"/>
            </a:solidFill>
          </a:ln>
          <a:effectLst/>
        </p:spPr>
      </p:pic>
      <p:pic>
        <p:nvPicPr>
          <p:cNvPr id="7" name="Picture 5"/>
          <p:cNvPicPr>
            <a:picLocks noChangeAspect="1" noChangeArrowheads="1"/>
          </p:cNvPicPr>
          <p:nvPr/>
        </p:nvPicPr>
        <p:blipFill>
          <a:blip r:embed="rId4" cstate="print"/>
          <a:srcRect/>
          <a:stretch>
            <a:fillRect/>
          </a:stretch>
        </p:blipFill>
        <p:spPr bwMode="auto">
          <a:xfrm>
            <a:off x="7265959" y="3669836"/>
            <a:ext cx="3810000" cy="2571750"/>
          </a:xfrm>
          <a:prstGeom prst="roundRect">
            <a:avLst>
              <a:gd name="adj" fmla="val 8594"/>
            </a:avLst>
          </a:prstGeom>
          <a:solidFill>
            <a:srgbClr val="FFFFFF">
              <a:shade val="85000"/>
            </a:srgbClr>
          </a:solidFill>
          <a:ln>
            <a:solidFill>
              <a:schemeClr val="accent2"/>
            </a:solidFill>
          </a:ln>
          <a:effectLst/>
        </p:spPr>
      </p:pic>
    </p:spTree>
    <p:extLst>
      <p:ext uri="{BB962C8B-B14F-4D97-AF65-F5344CB8AC3E}">
        <p14:creationId xmlns:p14="http://schemas.microsoft.com/office/powerpoint/2010/main" val="9654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16794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Signal to noise</a:t>
            </a:r>
          </a:p>
        </p:txBody>
      </p:sp>
      <p:sp>
        <p:nvSpPr>
          <p:cNvPr id="4" name="Rectangle 3"/>
          <p:cNvSpPr txBox="1">
            <a:spLocks noChangeArrowheads="1"/>
          </p:cNvSpPr>
          <p:nvPr/>
        </p:nvSpPr>
        <p:spPr>
          <a:xfrm>
            <a:off x="225548" y="2992678"/>
            <a:ext cx="5876692"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109728">
              <a:spcBef>
                <a:spcPts val="400"/>
              </a:spcBef>
              <a:buClr>
                <a:schemeClr val="accent1"/>
              </a:buClr>
              <a:buSzPct val="68000"/>
              <a:defRPr/>
            </a:pPr>
            <a:r>
              <a:rPr lang="en-GB" sz="2800" dirty="0">
                <a:latin typeface="Calibri" panose="020F0502020204030204" pitchFamily="34" charset="0"/>
                <a:ea typeface="Verdana" pitchFamily="34" charset="0"/>
                <a:cs typeface="Calibri" panose="020F0502020204030204" pitchFamily="34" charset="0"/>
              </a:rPr>
              <a:t> </a:t>
            </a:r>
          </a:p>
          <a:p>
            <a:pPr marL="566928" indent="-457200">
              <a:spcBef>
                <a:spcPts val="400"/>
              </a:spcBef>
              <a:buClr>
                <a:schemeClr val="accent1"/>
              </a:buClr>
              <a:buSzPct val="68000"/>
              <a:buFont typeface="Arial" panose="020B0604020202020204" pitchFamily="34" charset="0"/>
              <a:buChar char="•"/>
              <a:defRPr/>
            </a:pPr>
            <a:r>
              <a:rPr lang="en-GB" sz="2800" dirty="0">
                <a:latin typeface="Calibri" panose="020F0502020204030204" pitchFamily="34" charset="0"/>
                <a:ea typeface="Verdana" pitchFamily="34" charset="0"/>
                <a:cs typeface="Calibri" panose="020F0502020204030204" pitchFamily="34" charset="0"/>
              </a:rPr>
              <a:t>A low SNR would produce an image where the "signal" and noise are more comparable and thus harder to discern from one another.</a:t>
            </a:r>
            <a:endParaRPr lang="en-US" sz="2700" dirty="0">
              <a:solidFill>
                <a:schemeClr val="tx1"/>
              </a:solidFill>
              <a:latin typeface="Calibri" panose="020F0502020204030204" pitchFamily="34" charset="0"/>
              <a:cs typeface="Calibri" panose="020F0502020204030204" pitchFamily="34" charset="0"/>
            </a:endParaRPr>
          </a:p>
        </p:txBody>
      </p:sp>
      <p:pic>
        <p:nvPicPr>
          <p:cNvPr id="6" name="Picture 3"/>
          <p:cNvPicPr>
            <a:picLocks noChangeAspect="1" noChangeArrowheads="1"/>
          </p:cNvPicPr>
          <p:nvPr/>
        </p:nvPicPr>
        <p:blipFill>
          <a:blip r:embed="rId3" cstate="print"/>
          <a:srcRect/>
          <a:stretch>
            <a:fillRect/>
          </a:stretch>
        </p:blipFill>
        <p:spPr bwMode="auto">
          <a:xfrm>
            <a:off x="7265959" y="660074"/>
            <a:ext cx="3810000" cy="2505075"/>
          </a:xfrm>
          <a:prstGeom prst="roundRect">
            <a:avLst>
              <a:gd name="adj" fmla="val 8594"/>
            </a:avLst>
          </a:prstGeom>
          <a:solidFill>
            <a:srgbClr val="FFFFFF">
              <a:shade val="85000"/>
            </a:srgbClr>
          </a:solidFill>
          <a:ln>
            <a:solidFill>
              <a:schemeClr val="accent2"/>
            </a:solidFill>
          </a:ln>
          <a:effectLst/>
        </p:spPr>
      </p:pic>
      <p:pic>
        <p:nvPicPr>
          <p:cNvPr id="7" name="Picture 5"/>
          <p:cNvPicPr>
            <a:picLocks noChangeAspect="1" noChangeArrowheads="1"/>
          </p:cNvPicPr>
          <p:nvPr/>
        </p:nvPicPr>
        <p:blipFill>
          <a:blip r:embed="rId4" cstate="print"/>
          <a:srcRect/>
          <a:stretch>
            <a:fillRect/>
          </a:stretch>
        </p:blipFill>
        <p:spPr bwMode="auto">
          <a:xfrm>
            <a:off x="7265959" y="3669836"/>
            <a:ext cx="3810000" cy="2571750"/>
          </a:xfrm>
          <a:prstGeom prst="roundRect">
            <a:avLst>
              <a:gd name="adj" fmla="val 8594"/>
            </a:avLst>
          </a:prstGeom>
          <a:solidFill>
            <a:srgbClr val="FFFFFF">
              <a:shade val="85000"/>
            </a:srgbClr>
          </a:solidFill>
          <a:ln>
            <a:solidFill>
              <a:schemeClr val="accent2"/>
            </a:solidFill>
          </a:ln>
          <a:effectLst/>
        </p:spPr>
      </p:pic>
    </p:spTree>
    <p:extLst>
      <p:ext uri="{BB962C8B-B14F-4D97-AF65-F5344CB8AC3E}">
        <p14:creationId xmlns:p14="http://schemas.microsoft.com/office/powerpoint/2010/main" val="349471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arallelogram 4"/>
          <p:cNvSpPr/>
          <p:nvPr/>
        </p:nvSpPr>
        <p:spPr>
          <a:xfrm>
            <a:off x="7474857" y="0"/>
            <a:ext cx="4717143" cy="6858000"/>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59794" y="16794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ISO &amp; image noise</a:t>
            </a:r>
          </a:p>
        </p:txBody>
      </p:sp>
      <p:sp>
        <p:nvSpPr>
          <p:cNvPr id="4" name="Rectangle 3"/>
          <p:cNvSpPr txBox="1">
            <a:spLocks noChangeArrowheads="1"/>
          </p:cNvSpPr>
          <p:nvPr/>
        </p:nvSpPr>
        <p:spPr>
          <a:xfrm>
            <a:off x="225547" y="2905594"/>
            <a:ext cx="6160739"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109728">
              <a:spcBef>
                <a:spcPts val="400"/>
              </a:spcBef>
              <a:buClr>
                <a:schemeClr val="accent2"/>
              </a:buClr>
              <a:buSzPct val="68000"/>
              <a:defRPr/>
            </a:pPr>
            <a:r>
              <a:rPr lang="en-GB" sz="2800" dirty="0">
                <a:latin typeface="Calibri" panose="020F0502020204030204" pitchFamily="34" charset="0"/>
                <a:ea typeface="Verdana" pitchFamily="34" charset="0"/>
                <a:cs typeface="Calibri" panose="020F0502020204030204" pitchFamily="34" charset="0"/>
              </a:rPr>
              <a:t> </a:t>
            </a:r>
          </a:p>
          <a:p>
            <a:pPr marL="285750" indent="-285750">
              <a:buClr>
                <a:schemeClr val="accent2"/>
              </a:buClr>
              <a:buFont typeface="Arial" panose="020B0604020202020204" pitchFamily="34" charset="0"/>
              <a:buChar char="•"/>
            </a:pPr>
            <a:r>
              <a:rPr lang="en-GB" sz="2800" dirty="0">
                <a:latin typeface="Calibri" panose="020F0502020204030204" pitchFamily="34" charset="0"/>
                <a:ea typeface="Verdana" pitchFamily="34" charset="0"/>
                <a:cs typeface="Calibri" panose="020F0502020204030204" pitchFamily="34" charset="0"/>
              </a:rPr>
              <a:t>Small pixels = low signal, high noise at high ISO settings. </a:t>
            </a:r>
          </a:p>
          <a:p>
            <a:pPr marL="285750" indent="-285750">
              <a:buClr>
                <a:schemeClr val="accent2"/>
              </a:buClr>
              <a:buFont typeface="Arial" panose="020B0604020202020204" pitchFamily="34" charset="0"/>
              <a:buChar char="•"/>
            </a:pPr>
            <a:endParaRPr lang="en-GB" sz="2800" dirty="0">
              <a:latin typeface="Calibri" panose="020F0502020204030204" pitchFamily="34" charset="0"/>
              <a:ea typeface="Verdana" pitchFamily="34" charset="0"/>
              <a:cs typeface="Calibri" panose="020F0502020204030204" pitchFamily="34" charset="0"/>
            </a:endParaRPr>
          </a:p>
          <a:p>
            <a:pPr marL="285750" indent="-285750">
              <a:buClr>
                <a:schemeClr val="accent2"/>
              </a:buClr>
              <a:buFont typeface="Arial" panose="020B0604020202020204" pitchFamily="34" charset="0"/>
              <a:buChar char="•"/>
            </a:pPr>
            <a:r>
              <a:rPr lang="en-GB" sz="2800" dirty="0">
                <a:latin typeface="Calibri" panose="020F0502020204030204" pitchFamily="34" charset="0"/>
                <a:ea typeface="Verdana" pitchFamily="34" charset="0"/>
                <a:cs typeface="Calibri" panose="020F0502020204030204" pitchFamily="34" charset="0"/>
              </a:rPr>
              <a:t>Larger pixels = high signal, use higher ISO with low noise.</a:t>
            </a:r>
          </a:p>
        </p:txBody>
      </p:sp>
      <p:sp>
        <p:nvSpPr>
          <p:cNvPr id="3" name="TextBox 2"/>
          <p:cNvSpPr txBox="1"/>
          <p:nvPr/>
        </p:nvSpPr>
        <p:spPr>
          <a:xfrm>
            <a:off x="6720115" y="931721"/>
            <a:ext cx="5225142" cy="5693866"/>
          </a:xfrm>
          <a:prstGeom prst="rect">
            <a:avLst/>
          </a:prstGeom>
          <a:noFill/>
        </p:spPr>
        <p:txBody>
          <a:bodyPr wrap="square" rtlCol="0">
            <a:spAutoFit/>
          </a:bodyPr>
          <a:lstStyle/>
          <a:p>
            <a:r>
              <a:rPr lang="en-GB" sz="2800" dirty="0">
                <a:solidFill>
                  <a:srgbClr val="FFFF00"/>
                </a:solidFill>
                <a:latin typeface="Calibri" panose="020F0502020204030204" pitchFamily="34" charset="0"/>
                <a:ea typeface="Verdana" panose="020B0604030504040204" pitchFamily="34" charset="0"/>
                <a:cs typeface="Calibri" panose="020F0502020204030204" pitchFamily="34" charset="0"/>
              </a:rPr>
              <a:t>It is nearly impossible to increase film speed without increasing noise. </a:t>
            </a:r>
          </a:p>
          <a:p>
            <a:endParaRPr lang="en-GB" sz="28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r>
              <a:rPr lang="en-GB" sz="2800" dirty="0">
                <a:solidFill>
                  <a:srgbClr val="FFFF00"/>
                </a:solidFill>
                <a:latin typeface="Calibri" panose="020F0502020204030204" pitchFamily="34" charset="0"/>
                <a:ea typeface="Verdana" panose="020B0604030504040204" pitchFamily="34" charset="0"/>
                <a:cs typeface="Calibri" panose="020F0502020204030204" pitchFamily="34" charset="0"/>
              </a:rPr>
              <a:t>Speed can only come at the expense of reducing the pixel count by making each one bigger.</a:t>
            </a:r>
          </a:p>
          <a:p>
            <a:endParaRPr lang="en-GB" sz="2800" dirty="0">
              <a:solidFill>
                <a:srgbClr val="FFFF00"/>
              </a:solidFill>
              <a:latin typeface="Calibri" panose="020F0502020204030204" pitchFamily="34" charset="0"/>
              <a:ea typeface="Verdana" panose="020B0604030504040204" pitchFamily="34" charset="0"/>
              <a:cs typeface="Calibri" panose="020F0502020204030204" pitchFamily="34" charset="0"/>
            </a:endParaRPr>
          </a:p>
          <a:p>
            <a:r>
              <a:rPr lang="en-GB" sz="2800" i="1" dirty="0">
                <a:solidFill>
                  <a:srgbClr val="FFFF00"/>
                </a:solidFill>
                <a:latin typeface="Calibri" panose="020F0502020204030204" pitchFamily="34" charset="0"/>
                <a:ea typeface="Verdana" panose="020B0604030504040204" pitchFamily="34" charset="0"/>
                <a:cs typeface="Calibri" panose="020F0502020204030204" pitchFamily="34" charset="0"/>
              </a:rPr>
              <a:t>Or</a:t>
            </a:r>
            <a:r>
              <a:rPr lang="en-GB" sz="2800" dirty="0">
                <a:solidFill>
                  <a:srgbClr val="FFFF00"/>
                </a:solidFill>
                <a:latin typeface="Calibri" panose="020F0502020204030204" pitchFamily="34" charset="0"/>
                <a:ea typeface="Verdana" panose="020B0604030504040204" pitchFamily="34" charset="0"/>
                <a:cs typeface="Calibri" panose="020F0502020204030204" pitchFamily="34" charset="0"/>
              </a:rPr>
              <a:t> at the expense of dynamic range compared to what is expected of quality photography in colour.</a:t>
            </a:r>
          </a:p>
          <a:p>
            <a:endParaRPr lang="en-GB" sz="2800" dirty="0"/>
          </a:p>
        </p:txBody>
      </p:sp>
    </p:spTree>
    <p:extLst>
      <p:ext uri="{BB962C8B-B14F-4D97-AF65-F5344CB8AC3E}">
        <p14:creationId xmlns:p14="http://schemas.microsoft.com/office/powerpoint/2010/main" val="160890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9308" y="319538"/>
            <a:ext cx="8229600" cy="1000108"/>
          </a:xfrm>
        </p:spPr>
        <p:txBody>
          <a:bodyPr>
            <a:noAutofit/>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In camera </a:t>
            </a:r>
            <a:br>
              <a:rPr lang="en-GB" b="1" spc="300" dirty="0">
                <a:solidFill>
                  <a:schemeClr val="tx1"/>
                </a:solidFill>
                <a:effectLst>
                  <a:glow rad="38100">
                    <a:schemeClr val="bg1">
                      <a:lumMod val="65000"/>
                      <a:lumOff val="35000"/>
                      <a:alpha val="40000"/>
                    </a:schemeClr>
                  </a:glow>
                </a:effectLst>
                <a:cs typeface="Calibri" panose="020F0502020204030204" pitchFamily="34" charset="0"/>
              </a:rPr>
            </a:br>
            <a:r>
              <a:rPr lang="en-GB" b="1" spc="300" dirty="0">
                <a:solidFill>
                  <a:schemeClr val="tx1"/>
                </a:solidFill>
                <a:effectLst>
                  <a:glow rad="38100">
                    <a:schemeClr val="bg1">
                      <a:lumMod val="65000"/>
                      <a:lumOff val="35000"/>
                      <a:alpha val="40000"/>
                    </a:schemeClr>
                  </a:glow>
                </a:effectLst>
                <a:cs typeface="Calibri" panose="020F0502020204030204" pitchFamily="34" charset="0"/>
              </a:rPr>
              <a:t>noise reduction</a:t>
            </a:r>
          </a:p>
        </p:txBody>
      </p:sp>
      <p:sp>
        <p:nvSpPr>
          <p:cNvPr id="4" name="Rectangle 3"/>
          <p:cNvSpPr txBox="1">
            <a:spLocks noChangeArrowheads="1"/>
          </p:cNvSpPr>
          <p:nvPr/>
        </p:nvSpPr>
        <p:spPr>
          <a:xfrm>
            <a:off x="219308" y="1319646"/>
            <a:ext cx="4751277" cy="2836651"/>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109728">
              <a:spcBef>
                <a:spcPts val="400"/>
              </a:spcBef>
              <a:buClr>
                <a:schemeClr val="accent1"/>
              </a:buClr>
              <a:buSzPct val="68000"/>
              <a:defRPr/>
            </a:pPr>
            <a:r>
              <a:rPr lang="en-GB" sz="2800" dirty="0">
                <a:latin typeface="Calibri" panose="020F0502020204030204" pitchFamily="34" charset="0"/>
                <a:ea typeface="Verdana" pitchFamily="34" charset="0"/>
                <a:cs typeface="Calibri" panose="020F0502020204030204" pitchFamily="34" charset="0"/>
              </a:rPr>
              <a:t> </a:t>
            </a:r>
          </a:p>
          <a:p>
            <a:pPr marL="457200" indent="-457200">
              <a:buClr>
                <a:schemeClr val="accent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Noise can be reduced at the expense of resolution by averaging over adjacent pixels. Most cameras and essentially all computer software reduces noise by losing information.</a:t>
            </a:r>
          </a:p>
          <a:p>
            <a:pPr marL="457200" indent="-457200">
              <a:buClr>
                <a:schemeClr val="accent2"/>
              </a:buCl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a:p>
            <a:pPr>
              <a:buClr>
                <a:schemeClr val="accent2"/>
              </a:buClr>
            </a:pPr>
            <a:r>
              <a:rPr lang="en-GB" sz="2800" dirty="0">
                <a:solidFill>
                  <a:srgbClr val="FFFF00"/>
                </a:solidFill>
                <a:latin typeface="Calibri" panose="020F0502020204030204" pitchFamily="34" charset="0"/>
                <a:cs typeface="Calibri" panose="020F0502020204030204" pitchFamily="34" charset="0"/>
              </a:rPr>
              <a:t>Don’t use High NR settings for fingerprints, it will eliminate fine detail</a:t>
            </a:r>
            <a:endParaRPr lang="en-US" sz="2700" dirty="0">
              <a:solidFill>
                <a:srgbClr val="FFFF00"/>
              </a:solidFill>
              <a:latin typeface="Calibri" panose="020F0502020204030204" pitchFamily="34" charset="0"/>
              <a:cs typeface="Calibri" panose="020F050202020403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6582" y="1491826"/>
            <a:ext cx="7064651" cy="4018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0164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itle 1"/>
          <p:cNvSpPr txBox="1">
            <a:spLocks/>
          </p:cNvSpPr>
          <p:nvPr/>
        </p:nvSpPr>
        <p:spPr>
          <a:xfrm>
            <a:off x="2135944" y="389206"/>
            <a:ext cx="7520940" cy="54864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Live Images – noise 815nm D810</a:t>
            </a: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2451675223"/>
              </p:ext>
            </p:extLst>
          </p:nvPr>
        </p:nvGraphicFramePr>
        <p:xfrm>
          <a:off x="1141413" y="1337429"/>
          <a:ext cx="8067675" cy="5029200"/>
        </p:xfrm>
        <a:graphic>
          <a:graphicData uri="http://schemas.openxmlformats.org/presentationml/2006/ole">
            <mc:AlternateContent xmlns:mc="http://schemas.openxmlformats.org/markup-compatibility/2006">
              <mc:Choice xmlns:v="urn:schemas-microsoft-com:vml" Requires="v">
                <p:oleObj spid="_x0000_s1036" name="Image" r:id="rId3" imgW="10603080" imgH="6615720" progId="Photoshop.Image.12">
                  <p:embed/>
                </p:oleObj>
              </mc:Choice>
              <mc:Fallback>
                <p:oleObj name="Image" r:id="rId3" imgW="10603080" imgH="6615720" progId="Photoshop.Image.12">
                  <p:embed/>
                  <p:pic>
                    <p:nvPicPr>
                      <p:cNvPr id="10" name="Object 9"/>
                      <p:cNvPicPr/>
                      <p:nvPr/>
                    </p:nvPicPr>
                    <p:blipFill>
                      <a:blip r:embed="rId4"/>
                      <a:stretch>
                        <a:fillRect/>
                      </a:stretch>
                    </p:blipFill>
                    <p:spPr>
                      <a:xfrm>
                        <a:off x="1141413" y="1337429"/>
                        <a:ext cx="8067675" cy="5029200"/>
                      </a:xfrm>
                      <a:prstGeom prst="rect">
                        <a:avLst/>
                      </a:prstGeom>
                    </p:spPr>
                  </p:pic>
                </p:oleObj>
              </mc:Fallback>
            </mc:AlternateContent>
          </a:graphicData>
        </a:graphic>
      </p:graphicFrame>
    </p:spTree>
    <p:extLst>
      <p:ext uri="{BB962C8B-B14F-4D97-AF65-F5344CB8AC3E}">
        <p14:creationId xmlns:p14="http://schemas.microsoft.com/office/powerpoint/2010/main" val="381973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10"/>
          <p:cNvSpPr txBox="1">
            <a:spLocks noChangeArrowheads="1"/>
          </p:cNvSpPr>
          <p:nvPr/>
        </p:nvSpPr>
        <p:spPr bwMode="auto">
          <a:xfrm>
            <a:off x="441608" y="3290786"/>
            <a:ext cx="3869135" cy="1200329"/>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400" dirty="0">
                <a:latin typeface="Calibri" panose="020F0502020204030204" pitchFamily="34" charset="0"/>
                <a:cs typeface="Calibri" panose="020F0502020204030204" pitchFamily="34" charset="0"/>
              </a:rPr>
              <a:t>Set the camera to use Adobe RGB for a wide gamut of </a:t>
            </a:r>
            <a:r>
              <a:rPr lang="en-US" sz="2400" dirty="0" err="1">
                <a:latin typeface="Calibri" panose="020F0502020204030204" pitchFamily="34" charset="0"/>
                <a:cs typeface="Calibri" panose="020F0502020204030204" pitchFamily="34" charset="0"/>
              </a:rPr>
              <a:t>colours</a:t>
            </a:r>
            <a:r>
              <a:rPr lang="en-US" sz="2400" dirty="0">
                <a:latin typeface="Calibri" panose="020F0502020204030204" pitchFamily="34" charset="0"/>
                <a:cs typeface="Calibri" panose="020F0502020204030204" pitchFamily="34" charset="0"/>
              </a:rPr>
              <a:t>.</a:t>
            </a:r>
          </a:p>
        </p:txBody>
      </p:sp>
      <p:sp>
        <p:nvSpPr>
          <p:cNvPr id="13" name="Title 1"/>
          <p:cNvSpPr txBox="1">
            <a:spLocks/>
          </p:cNvSpPr>
          <p:nvPr/>
        </p:nvSpPr>
        <p:spPr>
          <a:xfrm>
            <a:off x="441609" y="2437573"/>
            <a:ext cx="5212990"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err="1">
                <a:solidFill>
                  <a:schemeClr val="tx1"/>
                </a:solidFill>
                <a:effectLst>
                  <a:glow rad="38100">
                    <a:schemeClr val="bg1">
                      <a:lumMod val="65000"/>
                      <a:lumOff val="35000"/>
                      <a:alpha val="40000"/>
                    </a:schemeClr>
                  </a:glow>
                </a:effectLst>
                <a:cs typeface="Calibri" panose="020F0502020204030204" pitchFamily="34" charset="0"/>
              </a:rPr>
              <a:t>ColoUr</a:t>
            </a:r>
            <a:r>
              <a:rPr lang="en-GB" b="1" spc="300" dirty="0">
                <a:solidFill>
                  <a:schemeClr val="tx1"/>
                </a:solidFill>
                <a:effectLst>
                  <a:glow rad="38100">
                    <a:schemeClr val="bg1">
                      <a:lumMod val="65000"/>
                      <a:lumOff val="35000"/>
                      <a:alpha val="40000"/>
                    </a:schemeClr>
                  </a:glow>
                </a:effectLst>
                <a:cs typeface="Calibri" panose="020F0502020204030204" pitchFamily="34" charset="0"/>
              </a:rPr>
              <a:t> space</a:t>
            </a:r>
          </a:p>
        </p:txBody>
      </p:sp>
      <p:pic>
        <p:nvPicPr>
          <p:cNvPr id="14" name="Picture 2" descr="Image result for visible 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085" y="791681"/>
            <a:ext cx="6631578" cy="529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82603"/>
      </p:ext>
    </p:extLst>
  </p:cSld>
  <p:clrMapOvr>
    <a:masterClrMapping/>
  </p:clrMapOvr>
  <p:transition advClick="0" advTm="12000">
    <p:dissolv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itle 1"/>
          <p:cNvSpPr txBox="1">
            <a:spLocks/>
          </p:cNvSpPr>
          <p:nvPr/>
        </p:nvSpPr>
        <p:spPr>
          <a:xfrm>
            <a:off x="1344155" y="365760"/>
            <a:ext cx="7520940" cy="54864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Live Images – noise 815nm D5</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413" y="1196752"/>
            <a:ext cx="7926424" cy="4954015"/>
          </a:xfrm>
          <a:prstGeom prst="rect">
            <a:avLst/>
          </a:prstGeom>
        </p:spPr>
      </p:pic>
    </p:spTree>
    <p:extLst>
      <p:ext uri="{BB962C8B-B14F-4D97-AF65-F5344CB8AC3E}">
        <p14:creationId xmlns:p14="http://schemas.microsoft.com/office/powerpoint/2010/main" val="315816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3" y="1315652"/>
            <a:ext cx="8064896" cy="5040560"/>
          </a:xfrm>
          <a:prstGeom prst="rect">
            <a:avLst/>
          </a:prstGeom>
        </p:spPr>
      </p:pic>
      <p:sp>
        <p:nvSpPr>
          <p:cNvPr id="4" name="Title 1"/>
          <p:cNvSpPr txBox="1">
            <a:spLocks/>
          </p:cNvSpPr>
          <p:nvPr/>
        </p:nvSpPr>
        <p:spPr>
          <a:xfrm>
            <a:off x="1413391" y="412652"/>
            <a:ext cx="7520940" cy="54864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Live Images – noise 859nm D810</a:t>
            </a:r>
            <a:endParaRPr lang="en-GB" dirty="0"/>
          </a:p>
        </p:txBody>
      </p:sp>
    </p:spTree>
    <p:extLst>
      <p:ext uri="{BB962C8B-B14F-4D97-AF65-F5344CB8AC3E}">
        <p14:creationId xmlns:p14="http://schemas.microsoft.com/office/powerpoint/2010/main" val="805366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3" y="1512600"/>
            <a:ext cx="7992888" cy="4995555"/>
          </a:xfrm>
          <a:prstGeom prst="rect">
            <a:avLst/>
          </a:prstGeom>
        </p:spPr>
      </p:pic>
      <p:sp>
        <p:nvSpPr>
          <p:cNvPr id="6" name="Title 1"/>
          <p:cNvSpPr txBox="1">
            <a:spLocks/>
          </p:cNvSpPr>
          <p:nvPr/>
        </p:nvSpPr>
        <p:spPr>
          <a:xfrm>
            <a:off x="1377387" y="609600"/>
            <a:ext cx="7520940" cy="54864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Live Images – noise 859nm D5</a:t>
            </a:r>
            <a:endParaRPr lang="en-GB" dirty="0"/>
          </a:p>
        </p:txBody>
      </p:sp>
    </p:spTree>
    <p:extLst>
      <p:ext uri="{BB962C8B-B14F-4D97-AF65-F5344CB8AC3E}">
        <p14:creationId xmlns:p14="http://schemas.microsoft.com/office/powerpoint/2010/main" val="15396867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4309" y="519391"/>
            <a:ext cx="8229600" cy="1000108"/>
          </a:xfrm>
        </p:spPr>
        <p:txBody>
          <a:bodyPr>
            <a:noAutofit/>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Sensor comparisons</a:t>
            </a:r>
          </a:p>
        </p:txBody>
      </p:sp>
      <p:sp>
        <p:nvSpPr>
          <p:cNvPr id="5" name="Rectangle 4"/>
          <p:cNvSpPr/>
          <p:nvPr/>
        </p:nvSpPr>
        <p:spPr>
          <a:xfrm>
            <a:off x="1474529" y="1330813"/>
            <a:ext cx="9266042" cy="5416868"/>
          </a:xfrm>
          <a:prstGeom prst="rect">
            <a:avLst/>
          </a:prstGeom>
        </p:spPr>
        <p:txBody>
          <a:bodyPr wrap="square">
            <a:spAutoFit/>
          </a:bodyPr>
          <a:lstStyle/>
          <a:p>
            <a:r>
              <a:rPr lang="en-GB" b="1" dirty="0"/>
              <a:t>Camera				Megapixels			Pixel Pitch </a:t>
            </a:r>
          </a:p>
          <a:p>
            <a:r>
              <a:rPr lang="en-GB" b="1" dirty="0"/>
              <a:t>										in microns</a:t>
            </a:r>
          </a:p>
          <a:p>
            <a:endParaRPr lang="en-GB" dirty="0"/>
          </a:p>
          <a:p>
            <a:r>
              <a:rPr lang="en-GB" sz="2000" dirty="0">
                <a:latin typeface="Calibri" panose="020F0502020204030204" pitchFamily="34" charset="0"/>
                <a:cs typeface="Calibri" panose="020F0502020204030204" pitchFamily="34" charset="0"/>
              </a:rPr>
              <a:t>Pentax 645D				40.4					6.0 </a:t>
            </a:r>
          </a:p>
          <a:p>
            <a:r>
              <a:rPr lang="en-GB" sz="2000" dirty="0">
                <a:latin typeface="Calibri" panose="020F0502020204030204" pitchFamily="34" charset="0"/>
                <a:cs typeface="Calibri" panose="020F0502020204030204" pitchFamily="34" charset="0"/>
              </a:rPr>
              <a:t>Nikon D800				36.3					4.88</a:t>
            </a:r>
          </a:p>
          <a:p>
            <a:r>
              <a:rPr lang="en-GB" sz="2400" b="1" dirty="0">
                <a:solidFill>
                  <a:schemeClr val="accent1"/>
                </a:solidFill>
                <a:latin typeface="Calibri" panose="020F0502020204030204" pitchFamily="34" charset="0"/>
                <a:cs typeface="Calibri" panose="020F0502020204030204" pitchFamily="34" charset="0"/>
              </a:rPr>
              <a:t>Nikon D810			36.30				4.87</a:t>
            </a:r>
          </a:p>
          <a:p>
            <a:r>
              <a:rPr lang="en-GB" sz="2400" b="1" dirty="0">
                <a:solidFill>
                  <a:schemeClr val="accent1"/>
                </a:solidFill>
                <a:latin typeface="Calibri" panose="020F0502020204030204" pitchFamily="34" charset="0"/>
                <a:cs typeface="Calibri" panose="020F0502020204030204" pitchFamily="34" charset="0"/>
              </a:rPr>
              <a:t>NIKON d850                  45.7                         4.34</a:t>
            </a:r>
          </a:p>
          <a:p>
            <a:r>
              <a:rPr lang="en-GB" sz="2400" b="1" dirty="0">
                <a:solidFill>
                  <a:schemeClr val="accent1"/>
                </a:solidFill>
                <a:latin typeface="Calibri" panose="020F0502020204030204" pitchFamily="34" charset="0"/>
                <a:cs typeface="Calibri" panose="020F0502020204030204" pitchFamily="34" charset="0"/>
              </a:rPr>
              <a:t>Nikon D5				20.8				6.45 </a:t>
            </a:r>
          </a:p>
          <a:p>
            <a:r>
              <a:rPr lang="en-GB" sz="2000" dirty="0">
                <a:latin typeface="Calibri" panose="020F0502020204030204" pitchFamily="34" charset="0"/>
                <a:cs typeface="Calibri" panose="020F0502020204030204" pitchFamily="34" charset="0"/>
              </a:rPr>
              <a:t>Nikon D4				16.2					7.3  		</a:t>
            </a:r>
          </a:p>
          <a:p>
            <a:r>
              <a:rPr lang="en-GB" sz="2000" dirty="0">
                <a:latin typeface="Calibri" panose="020F0502020204030204" pitchFamily="34" charset="0"/>
                <a:cs typeface="Calibri" panose="020F0502020204030204" pitchFamily="34" charset="0"/>
              </a:rPr>
              <a:t>Nikon D3/s				12.1					8.46  </a:t>
            </a:r>
          </a:p>
          <a:p>
            <a:r>
              <a:rPr lang="en-GB" sz="2000" dirty="0">
                <a:latin typeface="Calibri" panose="020F0502020204030204" pitchFamily="34" charset="0"/>
                <a:cs typeface="Calibri" panose="020F0502020204030204" pitchFamily="34" charset="0"/>
              </a:rPr>
              <a:t>Nikon D3x				24.4					5.95            </a:t>
            </a:r>
          </a:p>
          <a:p>
            <a:r>
              <a:rPr lang="en-GB" sz="2000" dirty="0">
                <a:latin typeface="Calibri" panose="020F0502020204030204" pitchFamily="34" charset="0"/>
                <a:cs typeface="Calibri" panose="020F0502020204030204" pitchFamily="34" charset="0"/>
              </a:rPr>
              <a:t>Canon 1Ds Mk III			21.1					6.4              </a:t>
            </a:r>
          </a:p>
          <a:p>
            <a:r>
              <a:rPr lang="en-GB" sz="2000" dirty="0">
                <a:latin typeface="Calibri" panose="020F0502020204030204" pitchFamily="34" charset="0"/>
                <a:cs typeface="Calibri" panose="020F0502020204030204" pitchFamily="34" charset="0"/>
              </a:rPr>
              <a:t>Canon 5DIII				22.3					6.4              </a:t>
            </a:r>
          </a:p>
          <a:p>
            <a:r>
              <a:rPr lang="en-GB" sz="2000" dirty="0">
                <a:latin typeface="Calibri" panose="020F0502020204030204" pitchFamily="34" charset="0"/>
                <a:cs typeface="Calibri" panose="020F0502020204030204" pitchFamily="34" charset="0"/>
              </a:rPr>
              <a:t>Canon 5D Mk II			21.1					6.4              </a:t>
            </a:r>
          </a:p>
          <a:p>
            <a:r>
              <a:rPr lang="en-GB" sz="2000" dirty="0">
                <a:latin typeface="Calibri" panose="020F0502020204030204" pitchFamily="34" charset="0"/>
                <a:cs typeface="Calibri" panose="020F0502020204030204" pitchFamily="34" charset="0"/>
              </a:rPr>
              <a:t>Canon 1D Mk IV			16.1					5.7                </a:t>
            </a:r>
          </a:p>
          <a:p>
            <a:r>
              <a:rPr lang="en-GB" sz="2000" dirty="0">
                <a:latin typeface="Calibri" panose="020F0502020204030204" pitchFamily="34" charset="0"/>
                <a:cs typeface="Calibri" panose="020F0502020204030204" pitchFamily="34" charset="0"/>
              </a:rPr>
              <a:t>Nikon D7000				16.2					4.8                </a:t>
            </a:r>
          </a:p>
          <a:p>
            <a:r>
              <a:rPr lang="en-GB" sz="2000" dirty="0">
                <a:latin typeface="Calibri" panose="020F0502020204030204" pitchFamily="34" charset="0"/>
                <a:cs typeface="Calibri" panose="020F0502020204030204" pitchFamily="34" charset="0"/>
              </a:rPr>
              <a:t>Canon 7D				17.9					4.3                </a:t>
            </a:r>
          </a:p>
        </p:txBody>
      </p:sp>
    </p:spTree>
    <p:extLst>
      <p:ext uri="{BB962C8B-B14F-4D97-AF65-F5344CB8AC3E}">
        <p14:creationId xmlns:p14="http://schemas.microsoft.com/office/powerpoint/2010/main" val="232311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359793" y="510372"/>
            <a:ext cx="9670032"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LENS diffraction F-Stop</a:t>
            </a:r>
          </a:p>
        </p:txBody>
      </p:sp>
      <p:sp>
        <p:nvSpPr>
          <p:cNvPr id="2" name="TextBox 1"/>
          <p:cNvSpPr txBox="1"/>
          <p:nvPr/>
        </p:nvSpPr>
        <p:spPr>
          <a:xfrm>
            <a:off x="359793" y="1790700"/>
            <a:ext cx="5321300" cy="4401205"/>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When photographers talk about lens diffraction, they are referring to the fact that a photograph grows progressively less sharp at small aperture values – f/16, f/22, and so on. As you stop down your lens to small apertures, the depth of field will increase, but fine detail in your photographs will begin to blur.</a:t>
            </a:r>
          </a:p>
        </p:txBody>
      </p:sp>
      <p:pic>
        <p:nvPicPr>
          <p:cNvPr id="12" name="Picture 2" descr="https://cdn.photographylife.com/wp-content/uploads/2016/04/Aperture-comparisio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28000" y="537739"/>
            <a:ext cx="3276601" cy="25059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cdn.photographylife.com/wp-content/uploads/2016/04/Aperture-comparision.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128000" y="3685984"/>
            <a:ext cx="3276601" cy="25059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29400" y="1313645"/>
            <a:ext cx="1498600" cy="954107"/>
          </a:xfrm>
          <a:prstGeom prst="rect">
            <a:avLst/>
          </a:prstGeom>
          <a:noFill/>
        </p:spPr>
        <p:txBody>
          <a:bodyPr wrap="square" rtlCol="0">
            <a:spAutoFit/>
          </a:bodyPr>
          <a:lstStyle/>
          <a:p>
            <a:r>
              <a:rPr lang="en-GB" sz="2800" dirty="0">
                <a:solidFill>
                  <a:srgbClr val="FFFF00"/>
                </a:solidFill>
                <a:latin typeface="Calibri" panose="020F0502020204030204" pitchFamily="34" charset="0"/>
                <a:cs typeface="Calibri" panose="020F0502020204030204" pitchFamily="34" charset="0"/>
              </a:rPr>
              <a:t>Large</a:t>
            </a:r>
          </a:p>
          <a:p>
            <a:r>
              <a:rPr lang="en-GB" sz="2800" dirty="0">
                <a:solidFill>
                  <a:srgbClr val="FFFF00"/>
                </a:solidFill>
                <a:latin typeface="Calibri" panose="020F0502020204030204" pitchFamily="34" charset="0"/>
                <a:cs typeface="Calibri" panose="020F0502020204030204" pitchFamily="34" charset="0"/>
              </a:rPr>
              <a:t>Opening</a:t>
            </a:r>
          </a:p>
        </p:txBody>
      </p:sp>
      <p:sp>
        <p:nvSpPr>
          <p:cNvPr id="14" name="TextBox 13"/>
          <p:cNvSpPr txBox="1"/>
          <p:nvPr/>
        </p:nvSpPr>
        <p:spPr>
          <a:xfrm>
            <a:off x="6629400" y="4461890"/>
            <a:ext cx="1498600" cy="954107"/>
          </a:xfrm>
          <a:prstGeom prst="rect">
            <a:avLst/>
          </a:prstGeom>
          <a:noFill/>
        </p:spPr>
        <p:txBody>
          <a:bodyPr wrap="square" rtlCol="0">
            <a:spAutoFit/>
          </a:bodyPr>
          <a:lstStyle/>
          <a:p>
            <a:r>
              <a:rPr lang="en-GB" sz="2800" dirty="0">
                <a:solidFill>
                  <a:srgbClr val="FFFF00"/>
                </a:solidFill>
                <a:latin typeface="Calibri" panose="020F0502020204030204" pitchFamily="34" charset="0"/>
                <a:cs typeface="Calibri" panose="020F0502020204030204" pitchFamily="34" charset="0"/>
              </a:rPr>
              <a:t>Small</a:t>
            </a:r>
          </a:p>
          <a:p>
            <a:r>
              <a:rPr lang="en-GB" sz="2800" dirty="0">
                <a:solidFill>
                  <a:srgbClr val="FFFF00"/>
                </a:solidFill>
                <a:latin typeface="Calibri" panose="020F0502020204030204" pitchFamily="34" charset="0"/>
                <a:cs typeface="Calibri" panose="020F0502020204030204" pitchFamily="34" charset="0"/>
              </a:rPr>
              <a:t>Opening</a:t>
            </a:r>
          </a:p>
        </p:txBody>
      </p:sp>
    </p:spTree>
    <p:extLst>
      <p:ext uri="{BB962C8B-B14F-4D97-AF65-F5344CB8AC3E}">
        <p14:creationId xmlns:p14="http://schemas.microsoft.com/office/powerpoint/2010/main" val="377727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359793" y="510372"/>
            <a:ext cx="9670032"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Diffraction &amp; Pixel pitch</a:t>
            </a:r>
          </a:p>
        </p:txBody>
      </p:sp>
      <p:sp>
        <p:nvSpPr>
          <p:cNvPr id="2" name="TextBox 1"/>
          <p:cNvSpPr txBox="1"/>
          <p:nvPr/>
        </p:nvSpPr>
        <p:spPr>
          <a:xfrm>
            <a:off x="359792" y="3987800"/>
            <a:ext cx="11489307" cy="2677656"/>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Resolution is </a:t>
            </a:r>
            <a:r>
              <a:rPr lang="en-GB" sz="2800" i="1" dirty="0">
                <a:latin typeface="Calibri" panose="020F0502020204030204" pitchFamily="34" charset="0"/>
                <a:cs typeface="Calibri" panose="020F0502020204030204" pitchFamily="34" charset="0"/>
              </a:rPr>
              <a:t>limited by the wave phenomenon</a:t>
            </a:r>
            <a:r>
              <a:rPr lang="en-GB" sz="2800" dirty="0">
                <a:latin typeface="Calibri" panose="020F0502020204030204" pitchFamily="34" charset="0"/>
                <a:cs typeface="Calibri" panose="020F0502020204030204" pitchFamily="34" charset="0"/>
              </a:rPr>
              <a:t> of diffraction: the current generation of full-frame sensors begin to be diffraction-limited at about f/10 and above, and the best APS sensors at about f/7. </a:t>
            </a:r>
          </a:p>
          <a:p>
            <a:endParaRPr lang="en-GB" sz="2800" dirty="0">
              <a:latin typeface="Calibri" panose="020F0502020204030204" pitchFamily="34" charset="0"/>
              <a:cs typeface="Calibri" panose="020F0502020204030204" pitchFamily="34" charset="0"/>
            </a:endParaRPr>
          </a:p>
          <a:p>
            <a:pPr marL="285750" indent="-285750">
              <a:buFont typeface="Arial" pitchFamily="34" charset="0"/>
              <a:buChar char="•"/>
            </a:pPr>
            <a:r>
              <a:rPr lang="en-GB" sz="2800" dirty="0">
                <a:latin typeface="Calibri" panose="020F0502020204030204" pitchFamily="34" charset="0"/>
                <a:cs typeface="Calibri" panose="020F0502020204030204" pitchFamily="34" charset="0"/>
              </a:rPr>
              <a:t>Higher apertures will not increase sharpness above the sensor limit.</a:t>
            </a:r>
          </a:p>
          <a:p>
            <a:pPr marL="285750" indent="-285750">
              <a:buFont typeface="Arial" pitchFamily="34" charset="0"/>
              <a:buChar char="•"/>
            </a:pPr>
            <a:r>
              <a:rPr lang="en-GB" sz="2800" dirty="0">
                <a:latin typeface="Calibri" panose="020F0502020204030204" pitchFamily="34" charset="0"/>
                <a:cs typeface="Calibri" panose="020F0502020204030204" pitchFamily="34" charset="0"/>
              </a:rPr>
              <a:t>More pixels can only improve resolution and contrast at wider apertures.</a:t>
            </a:r>
          </a:p>
        </p:txBody>
      </p:sp>
      <p:graphicFrame>
        <p:nvGraphicFramePr>
          <p:cNvPr id="3" name="Table 2"/>
          <p:cNvGraphicFramePr>
            <a:graphicFrameLocks noGrp="1"/>
          </p:cNvGraphicFramePr>
          <p:nvPr>
            <p:extLst>
              <p:ext uri="{D42A27DB-BD31-4B8C-83A1-F6EECF244321}">
                <p14:modId xmlns:p14="http://schemas.microsoft.com/office/powerpoint/2010/main" val="287611956"/>
              </p:ext>
            </p:extLst>
          </p:nvPr>
        </p:nvGraphicFramePr>
        <p:xfrm>
          <a:off x="351345" y="1169900"/>
          <a:ext cx="11489310" cy="2811600"/>
        </p:xfrm>
        <a:graphic>
          <a:graphicData uri="http://schemas.openxmlformats.org/drawingml/2006/table">
            <a:tbl>
              <a:tblPr firstRow="1" bandRow="1">
                <a:tableStyleId>{5C22544A-7EE6-4342-B048-85BDC9FD1C3A}</a:tableStyleId>
              </a:tblPr>
              <a:tblGrid>
                <a:gridCol w="255318">
                  <a:extLst>
                    <a:ext uri="{9D8B030D-6E8A-4147-A177-3AD203B41FA5}">
                      <a16:colId xmlns:a16="http://schemas.microsoft.com/office/drawing/2014/main" val="20000"/>
                    </a:ext>
                  </a:extLst>
                </a:gridCol>
                <a:gridCol w="255318">
                  <a:extLst>
                    <a:ext uri="{9D8B030D-6E8A-4147-A177-3AD203B41FA5}">
                      <a16:colId xmlns:a16="http://schemas.microsoft.com/office/drawing/2014/main" val="20001"/>
                    </a:ext>
                  </a:extLst>
                </a:gridCol>
                <a:gridCol w="255318">
                  <a:extLst>
                    <a:ext uri="{9D8B030D-6E8A-4147-A177-3AD203B41FA5}">
                      <a16:colId xmlns:a16="http://schemas.microsoft.com/office/drawing/2014/main" val="20002"/>
                    </a:ext>
                  </a:extLst>
                </a:gridCol>
                <a:gridCol w="255318">
                  <a:extLst>
                    <a:ext uri="{9D8B030D-6E8A-4147-A177-3AD203B41FA5}">
                      <a16:colId xmlns:a16="http://schemas.microsoft.com/office/drawing/2014/main" val="20003"/>
                    </a:ext>
                  </a:extLst>
                </a:gridCol>
                <a:gridCol w="255318">
                  <a:extLst>
                    <a:ext uri="{9D8B030D-6E8A-4147-A177-3AD203B41FA5}">
                      <a16:colId xmlns:a16="http://schemas.microsoft.com/office/drawing/2014/main" val="20004"/>
                    </a:ext>
                  </a:extLst>
                </a:gridCol>
                <a:gridCol w="255318">
                  <a:extLst>
                    <a:ext uri="{9D8B030D-6E8A-4147-A177-3AD203B41FA5}">
                      <a16:colId xmlns:a16="http://schemas.microsoft.com/office/drawing/2014/main" val="20005"/>
                    </a:ext>
                  </a:extLst>
                </a:gridCol>
                <a:gridCol w="255318">
                  <a:extLst>
                    <a:ext uri="{9D8B030D-6E8A-4147-A177-3AD203B41FA5}">
                      <a16:colId xmlns:a16="http://schemas.microsoft.com/office/drawing/2014/main" val="20006"/>
                    </a:ext>
                  </a:extLst>
                </a:gridCol>
                <a:gridCol w="255318">
                  <a:extLst>
                    <a:ext uri="{9D8B030D-6E8A-4147-A177-3AD203B41FA5}">
                      <a16:colId xmlns:a16="http://schemas.microsoft.com/office/drawing/2014/main" val="20007"/>
                    </a:ext>
                  </a:extLst>
                </a:gridCol>
                <a:gridCol w="255318">
                  <a:extLst>
                    <a:ext uri="{9D8B030D-6E8A-4147-A177-3AD203B41FA5}">
                      <a16:colId xmlns:a16="http://schemas.microsoft.com/office/drawing/2014/main" val="20008"/>
                    </a:ext>
                  </a:extLst>
                </a:gridCol>
                <a:gridCol w="255318">
                  <a:extLst>
                    <a:ext uri="{9D8B030D-6E8A-4147-A177-3AD203B41FA5}">
                      <a16:colId xmlns:a16="http://schemas.microsoft.com/office/drawing/2014/main" val="20009"/>
                    </a:ext>
                  </a:extLst>
                </a:gridCol>
                <a:gridCol w="255318">
                  <a:extLst>
                    <a:ext uri="{9D8B030D-6E8A-4147-A177-3AD203B41FA5}">
                      <a16:colId xmlns:a16="http://schemas.microsoft.com/office/drawing/2014/main" val="20010"/>
                    </a:ext>
                  </a:extLst>
                </a:gridCol>
                <a:gridCol w="255318">
                  <a:extLst>
                    <a:ext uri="{9D8B030D-6E8A-4147-A177-3AD203B41FA5}">
                      <a16:colId xmlns:a16="http://schemas.microsoft.com/office/drawing/2014/main" val="20011"/>
                    </a:ext>
                  </a:extLst>
                </a:gridCol>
                <a:gridCol w="255318">
                  <a:extLst>
                    <a:ext uri="{9D8B030D-6E8A-4147-A177-3AD203B41FA5}">
                      <a16:colId xmlns:a16="http://schemas.microsoft.com/office/drawing/2014/main" val="20012"/>
                    </a:ext>
                  </a:extLst>
                </a:gridCol>
                <a:gridCol w="255318">
                  <a:extLst>
                    <a:ext uri="{9D8B030D-6E8A-4147-A177-3AD203B41FA5}">
                      <a16:colId xmlns:a16="http://schemas.microsoft.com/office/drawing/2014/main" val="20013"/>
                    </a:ext>
                  </a:extLst>
                </a:gridCol>
                <a:gridCol w="255318">
                  <a:extLst>
                    <a:ext uri="{9D8B030D-6E8A-4147-A177-3AD203B41FA5}">
                      <a16:colId xmlns:a16="http://schemas.microsoft.com/office/drawing/2014/main" val="20014"/>
                    </a:ext>
                  </a:extLst>
                </a:gridCol>
                <a:gridCol w="255318">
                  <a:extLst>
                    <a:ext uri="{9D8B030D-6E8A-4147-A177-3AD203B41FA5}">
                      <a16:colId xmlns:a16="http://schemas.microsoft.com/office/drawing/2014/main" val="20015"/>
                    </a:ext>
                  </a:extLst>
                </a:gridCol>
                <a:gridCol w="255318">
                  <a:extLst>
                    <a:ext uri="{9D8B030D-6E8A-4147-A177-3AD203B41FA5}">
                      <a16:colId xmlns:a16="http://schemas.microsoft.com/office/drawing/2014/main" val="20016"/>
                    </a:ext>
                  </a:extLst>
                </a:gridCol>
                <a:gridCol w="255318">
                  <a:extLst>
                    <a:ext uri="{9D8B030D-6E8A-4147-A177-3AD203B41FA5}">
                      <a16:colId xmlns:a16="http://schemas.microsoft.com/office/drawing/2014/main" val="20017"/>
                    </a:ext>
                  </a:extLst>
                </a:gridCol>
                <a:gridCol w="255318">
                  <a:extLst>
                    <a:ext uri="{9D8B030D-6E8A-4147-A177-3AD203B41FA5}">
                      <a16:colId xmlns:a16="http://schemas.microsoft.com/office/drawing/2014/main" val="20018"/>
                    </a:ext>
                  </a:extLst>
                </a:gridCol>
                <a:gridCol w="255318">
                  <a:extLst>
                    <a:ext uri="{9D8B030D-6E8A-4147-A177-3AD203B41FA5}">
                      <a16:colId xmlns:a16="http://schemas.microsoft.com/office/drawing/2014/main" val="20019"/>
                    </a:ext>
                  </a:extLst>
                </a:gridCol>
                <a:gridCol w="255318">
                  <a:extLst>
                    <a:ext uri="{9D8B030D-6E8A-4147-A177-3AD203B41FA5}">
                      <a16:colId xmlns:a16="http://schemas.microsoft.com/office/drawing/2014/main" val="20020"/>
                    </a:ext>
                  </a:extLst>
                </a:gridCol>
                <a:gridCol w="255318">
                  <a:extLst>
                    <a:ext uri="{9D8B030D-6E8A-4147-A177-3AD203B41FA5}">
                      <a16:colId xmlns:a16="http://schemas.microsoft.com/office/drawing/2014/main" val="20021"/>
                    </a:ext>
                  </a:extLst>
                </a:gridCol>
                <a:gridCol w="255318">
                  <a:extLst>
                    <a:ext uri="{9D8B030D-6E8A-4147-A177-3AD203B41FA5}">
                      <a16:colId xmlns:a16="http://schemas.microsoft.com/office/drawing/2014/main" val="20022"/>
                    </a:ext>
                  </a:extLst>
                </a:gridCol>
                <a:gridCol w="255318">
                  <a:extLst>
                    <a:ext uri="{9D8B030D-6E8A-4147-A177-3AD203B41FA5}">
                      <a16:colId xmlns:a16="http://schemas.microsoft.com/office/drawing/2014/main" val="20023"/>
                    </a:ext>
                  </a:extLst>
                </a:gridCol>
                <a:gridCol w="255318">
                  <a:extLst>
                    <a:ext uri="{9D8B030D-6E8A-4147-A177-3AD203B41FA5}">
                      <a16:colId xmlns:a16="http://schemas.microsoft.com/office/drawing/2014/main" val="20024"/>
                    </a:ext>
                  </a:extLst>
                </a:gridCol>
                <a:gridCol w="255318">
                  <a:extLst>
                    <a:ext uri="{9D8B030D-6E8A-4147-A177-3AD203B41FA5}">
                      <a16:colId xmlns:a16="http://schemas.microsoft.com/office/drawing/2014/main" val="20025"/>
                    </a:ext>
                  </a:extLst>
                </a:gridCol>
                <a:gridCol w="255318">
                  <a:extLst>
                    <a:ext uri="{9D8B030D-6E8A-4147-A177-3AD203B41FA5}">
                      <a16:colId xmlns:a16="http://schemas.microsoft.com/office/drawing/2014/main" val="20026"/>
                    </a:ext>
                  </a:extLst>
                </a:gridCol>
                <a:gridCol w="255318">
                  <a:extLst>
                    <a:ext uri="{9D8B030D-6E8A-4147-A177-3AD203B41FA5}">
                      <a16:colId xmlns:a16="http://schemas.microsoft.com/office/drawing/2014/main" val="20027"/>
                    </a:ext>
                  </a:extLst>
                </a:gridCol>
                <a:gridCol w="255318">
                  <a:extLst>
                    <a:ext uri="{9D8B030D-6E8A-4147-A177-3AD203B41FA5}">
                      <a16:colId xmlns:a16="http://schemas.microsoft.com/office/drawing/2014/main" val="20028"/>
                    </a:ext>
                  </a:extLst>
                </a:gridCol>
                <a:gridCol w="255318">
                  <a:extLst>
                    <a:ext uri="{9D8B030D-6E8A-4147-A177-3AD203B41FA5}">
                      <a16:colId xmlns:a16="http://schemas.microsoft.com/office/drawing/2014/main" val="20029"/>
                    </a:ext>
                  </a:extLst>
                </a:gridCol>
                <a:gridCol w="255318">
                  <a:extLst>
                    <a:ext uri="{9D8B030D-6E8A-4147-A177-3AD203B41FA5}">
                      <a16:colId xmlns:a16="http://schemas.microsoft.com/office/drawing/2014/main" val="20030"/>
                    </a:ext>
                  </a:extLst>
                </a:gridCol>
                <a:gridCol w="255318">
                  <a:extLst>
                    <a:ext uri="{9D8B030D-6E8A-4147-A177-3AD203B41FA5}">
                      <a16:colId xmlns:a16="http://schemas.microsoft.com/office/drawing/2014/main" val="20031"/>
                    </a:ext>
                  </a:extLst>
                </a:gridCol>
                <a:gridCol w="255318">
                  <a:extLst>
                    <a:ext uri="{9D8B030D-6E8A-4147-A177-3AD203B41FA5}">
                      <a16:colId xmlns:a16="http://schemas.microsoft.com/office/drawing/2014/main" val="20032"/>
                    </a:ext>
                  </a:extLst>
                </a:gridCol>
                <a:gridCol w="255318">
                  <a:extLst>
                    <a:ext uri="{9D8B030D-6E8A-4147-A177-3AD203B41FA5}">
                      <a16:colId xmlns:a16="http://schemas.microsoft.com/office/drawing/2014/main" val="20033"/>
                    </a:ext>
                  </a:extLst>
                </a:gridCol>
                <a:gridCol w="255318">
                  <a:extLst>
                    <a:ext uri="{9D8B030D-6E8A-4147-A177-3AD203B41FA5}">
                      <a16:colId xmlns:a16="http://schemas.microsoft.com/office/drawing/2014/main" val="20034"/>
                    </a:ext>
                  </a:extLst>
                </a:gridCol>
                <a:gridCol w="255318">
                  <a:extLst>
                    <a:ext uri="{9D8B030D-6E8A-4147-A177-3AD203B41FA5}">
                      <a16:colId xmlns:a16="http://schemas.microsoft.com/office/drawing/2014/main" val="20035"/>
                    </a:ext>
                  </a:extLst>
                </a:gridCol>
                <a:gridCol w="255318">
                  <a:extLst>
                    <a:ext uri="{9D8B030D-6E8A-4147-A177-3AD203B41FA5}">
                      <a16:colId xmlns:a16="http://schemas.microsoft.com/office/drawing/2014/main" val="20036"/>
                    </a:ext>
                  </a:extLst>
                </a:gridCol>
                <a:gridCol w="255318">
                  <a:extLst>
                    <a:ext uri="{9D8B030D-6E8A-4147-A177-3AD203B41FA5}">
                      <a16:colId xmlns:a16="http://schemas.microsoft.com/office/drawing/2014/main" val="20037"/>
                    </a:ext>
                  </a:extLst>
                </a:gridCol>
                <a:gridCol w="255318">
                  <a:extLst>
                    <a:ext uri="{9D8B030D-6E8A-4147-A177-3AD203B41FA5}">
                      <a16:colId xmlns:a16="http://schemas.microsoft.com/office/drawing/2014/main" val="20038"/>
                    </a:ext>
                  </a:extLst>
                </a:gridCol>
                <a:gridCol w="255318">
                  <a:extLst>
                    <a:ext uri="{9D8B030D-6E8A-4147-A177-3AD203B41FA5}">
                      <a16:colId xmlns:a16="http://schemas.microsoft.com/office/drawing/2014/main" val="20039"/>
                    </a:ext>
                  </a:extLst>
                </a:gridCol>
                <a:gridCol w="255318">
                  <a:extLst>
                    <a:ext uri="{9D8B030D-6E8A-4147-A177-3AD203B41FA5}">
                      <a16:colId xmlns:a16="http://schemas.microsoft.com/office/drawing/2014/main" val="20040"/>
                    </a:ext>
                  </a:extLst>
                </a:gridCol>
                <a:gridCol w="255318">
                  <a:extLst>
                    <a:ext uri="{9D8B030D-6E8A-4147-A177-3AD203B41FA5}">
                      <a16:colId xmlns:a16="http://schemas.microsoft.com/office/drawing/2014/main" val="20041"/>
                    </a:ext>
                  </a:extLst>
                </a:gridCol>
                <a:gridCol w="255318">
                  <a:extLst>
                    <a:ext uri="{9D8B030D-6E8A-4147-A177-3AD203B41FA5}">
                      <a16:colId xmlns:a16="http://schemas.microsoft.com/office/drawing/2014/main" val="20042"/>
                    </a:ext>
                  </a:extLst>
                </a:gridCol>
                <a:gridCol w="255318">
                  <a:extLst>
                    <a:ext uri="{9D8B030D-6E8A-4147-A177-3AD203B41FA5}">
                      <a16:colId xmlns:a16="http://schemas.microsoft.com/office/drawing/2014/main" val="20043"/>
                    </a:ext>
                  </a:extLst>
                </a:gridCol>
                <a:gridCol w="255318">
                  <a:extLst>
                    <a:ext uri="{9D8B030D-6E8A-4147-A177-3AD203B41FA5}">
                      <a16:colId xmlns:a16="http://schemas.microsoft.com/office/drawing/2014/main" val="20044"/>
                    </a:ext>
                  </a:extLst>
                </a:gridCol>
              </a:tblGrid>
              <a:tr h="255600">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5600">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5600">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5600">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5600">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55600">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55600">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5600">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5600">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5600">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5600">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grpSp>
        <p:nvGrpSpPr>
          <p:cNvPr id="7" name="Group 6"/>
          <p:cNvGrpSpPr/>
          <p:nvPr/>
        </p:nvGrpSpPr>
        <p:grpSpPr>
          <a:xfrm>
            <a:off x="1763814" y="2327834"/>
            <a:ext cx="476250" cy="476250"/>
            <a:chOff x="1271588" y="2300288"/>
            <a:chExt cx="476250" cy="476250"/>
          </a:xfrm>
        </p:grpSpPr>
        <p:sp>
          <p:nvSpPr>
            <p:cNvPr id="6" name="Flowchart: Connector 5"/>
            <p:cNvSpPr/>
            <p:nvPr/>
          </p:nvSpPr>
          <p:spPr>
            <a:xfrm>
              <a:off x="1419226" y="2447926"/>
              <a:ext cx="176212" cy="176212"/>
            </a:xfrm>
            <a:prstGeom prst="flowChartConnector">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p:cNvSpPr/>
            <p:nvPr/>
          </p:nvSpPr>
          <p:spPr>
            <a:xfrm>
              <a:off x="1271588" y="2300288"/>
              <a:ext cx="476250" cy="476250"/>
            </a:xfrm>
            <a:prstGeom prst="flowChartConnector">
              <a:avLst/>
            </a:prstGeom>
            <a:solidFill>
              <a:schemeClr val="accent1">
                <a:alpha val="22000"/>
              </a:schemeClr>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Connector 15"/>
            <p:cNvSpPr/>
            <p:nvPr/>
          </p:nvSpPr>
          <p:spPr>
            <a:xfrm>
              <a:off x="1350169" y="2376489"/>
              <a:ext cx="314325" cy="314325"/>
            </a:xfrm>
            <a:prstGeom prst="flowChartConnector">
              <a:avLst/>
            </a:prstGeom>
            <a:solidFill>
              <a:schemeClr val="accent1">
                <a:alpha val="38000"/>
              </a:schemeClr>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p:cNvGrpSpPr/>
          <p:nvPr/>
        </p:nvGrpSpPr>
        <p:grpSpPr>
          <a:xfrm>
            <a:off x="4275138" y="2212481"/>
            <a:ext cx="723900" cy="723900"/>
            <a:chOff x="1271588" y="2300288"/>
            <a:chExt cx="476250" cy="476250"/>
          </a:xfrm>
        </p:grpSpPr>
        <p:sp>
          <p:nvSpPr>
            <p:cNvPr id="18" name="Flowchart: Connector 17"/>
            <p:cNvSpPr/>
            <p:nvPr/>
          </p:nvSpPr>
          <p:spPr>
            <a:xfrm>
              <a:off x="1419226" y="2447926"/>
              <a:ext cx="176212" cy="176212"/>
            </a:xfrm>
            <a:prstGeom prst="flowChartConnector">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p:cNvSpPr/>
            <p:nvPr/>
          </p:nvSpPr>
          <p:spPr>
            <a:xfrm>
              <a:off x="1271588" y="2300288"/>
              <a:ext cx="476250" cy="476250"/>
            </a:xfrm>
            <a:prstGeom prst="flowChartConnector">
              <a:avLst/>
            </a:prstGeom>
            <a:solidFill>
              <a:schemeClr val="accent1">
                <a:alpha val="22000"/>
              </a:schemeClr>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p:cNvSpPr/>
            <p:nvPr/>
          </p:nvSpPr>
          <p:spPr>
            <a:xfrm>
              <a:off x="1350169" y="2376489"/>
              <a:ext cx="314325" cy="314325"/>
            </a:xfrm>
            <a:prstGeom prst="flowChartConnector">
              <a:avLst/>
            </a:prstGeom>
            <a:solidFill>
              <a:schemeClr val="accent1">
                <a:alpha val="38000"/>
              </a:schemeClr>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7074694" y="2002929"/>
            <a:ext cx="1071561" cy="1071561"/>
            <a:chOff x="1271588" y="2300288"/>
            <a:chExt cx="476250" cy="476250"/>
          </a:xfrm>
        </p:grpSpPr>
        <p:sp>
          <p:nvSpPr>
            <p:cNvPr id="22" name="Flowchart: Connector 21"/>
            <p:cNvSpPr/>
            <p:nvPr/>
          </p:nvSpPr>
          <p:spPr>
            <a:xfrm>
              <a:off x="1419226" y="2447926"/>
              <a:ext cx="176212" cy="176212"/>
            </a:xfrm>
            <a:prstGeom prst="flowChartConnector">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owchart: Connector 22"/>
            <p:cNvSpPr/>
            <p:nvPr/>
          </p:nvSpPr>
          <p:spPr>
            <a:xfrm>
              <a:off x="1271588" y="2300288"/>
              <a:ext cx="476250" cy="476250"/>
            </a:xfrm>
            <a:prstGeom prst="flowChartConnector">
              <a:avLst/>
            </a:prstGeom>
            <a:solidFill>
              <a:schemeClr val="accent1">
                <a:alpha val="22000"/>
              </a:schemeClr>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Connector 23"/>
            <p:cNvSpPr/>
            <p:nvPr/>
          </p:nvSpPr>
          <p:spPr>
            <a:xfrm>
              <a:off x="1350169" y="2376489"/>
              <a:ext cx="314325" cy="314325"/>
            </a:xfrm>
            <a:prstGeom prst="flowChartConnector">
              <a:avLst/>
            </a:prstGeom>
            <a:solidFill>
              <a:schemeClr val="accent1">
                <a:alpha val="38000"/>
              </a:schemeClr>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9372599" y="1715294"/>
            <a:ext cx="1643064" cy="1643064"/>
            <a:chOff x="1271588" y="2300288"/>
            <a:chExt cx="476250" cy="476250"/>
          </a:xfrm>
        </p:grpSpPr>
        <p:sp>
          <p:nvSpPr>
            <p:cNvPr id="26" name="Flowchart: Connector 25"/>
            <p:cNvSpPr/>
            <p:nvPr/>
          </p:nvSpPr>
          <p:spPr>
            <a:xfrm>
              <a:off x="1419226" y="2447926"/>
              <a:ext cx="176212" cy="176212"/>
            </a:xfrm>
            <a:prstGeom prst="flowChartConnector">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Connector 26"/>
            <p:cNvSpPr/>
            <p:nvPr/>
          </p:nvSpPr>
          <p:spPr>
            <a:xfrm>
              <a:off x="1271588" y="2300288"/>
              <a:ext cx="476250" cy="476250"/>
            </a:xfrm>
            <a:prstGeom prst="flowChartConnector">
              <a:avLst/>
            </a:prstGeom>
            <a:solidFill>
              <a:schemeClr val="accent1">
                <a:alpha val="22000"/>
              </a:schemeClr>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owchart: Connector 27"/>
            <p:cNvSpPr/>
            <p:nvPr/>
          </p:nvSpPr>
          <p:spPr>
            <a:xfrm>
              <a:off x="1350169" y="2376489"/>
              <a:ext cx="314325" cy="314325"/>
            </a:xfrm>
            <a:prstGeom prst="flowChartConnector">
              <a:avLst/>
            </a:prstGeom>
            <a:solidFill>
              <a:schemeClr val="accent1">
                <a:alpha val="38000"/>
              </a:schemeClr>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p:cNvSpPr txBox="1"/>
          <p:nvPr/>
        </p:nvSpPr>
        <p:spPr>
          <a:xfrm>
            <a:off x="1426469" y="3414932"/>
            <a:ext cx="1095375" cy="400110"/>
          </a:xfrm>
          <a:prstGeom prst="rect">
            <a:avLst/>
          </a:prstGeom>
          <a:noFill/>
        </p:spPr>
        <p:txBody>
          <a:bodyPr wrap="square" rtlCol="0">
            <a:spAutoFit/>
          </a:bodyPr>
          <a:lstStyle/>
          <a:p>
            <a:pPr algn="ctr"/>
            <a:r>
              <a:rPr lang="en-GB" sz="2000" b="1" i="1" dirty="0">
                <a:solidFill>
                  <a:srgbClr val="FFFF00"/>
                </a:solidFill>
                <a:latin typeface="Calibri" panose="020F0502020204030204" pitchFamily="34" charset="0"/>
                <a:cs typeface="Calibri" panose="020F0502020204030204" pitchFamily="34" charset="0"/>
              </a:rPr>
              <a:t>f/4</a:t>
            </a:r>
          </a:p>
        </p:txBody>
      </p:sp>
      <p:sp>
        <p:nvSpPr>
          <p:cNvPr id="30" name="TextBox 29"/>
          <p:cNvSpPr txBox="1"/>
          <p:nvPr/>
        </p:nvSpPr>
        <p:spPr>
          <a:xfrm>
            <a:off x="4085780" y="3414932"/>
            <a:ext cx="1095375" cy="400110"/>
          </a:xfrm>
          <a:prstGeom prst="rect">
            <a:avLst/>
          </a:prstGeom>
          <a:noFill/>
        </p:spPr>
        <p:txBody>
          <a:bodyPr wrap="square" rtlCol="0">
            <a:spAutoFit/>
          </a:bodyPr>
          <a:lstStyle/>
          <a:p>
            <a:pPr algn="ctr"/>
            <a:r>
              <a:rPr lang="en-GB" sz="2000" b="1" i="1" dirty="0">
                <a:solidFill>
                  <a:srgbClr val="FFFF00"/>
                </a:solidFill>
                <a:latin typeface="Calibri" panose="020F0502020204030204" pitchFamily="34" charset="0"/>
                <a:cs typeface="Calibri" panose="020F0502020204030204" pitchFamily="34" charset="0"/>
              </a:rPr>
              <a:t>f/5.6</a:t>
            </a:r>
          </a:p>
        </p:txBody>
      </p:sp>
      <p:sp>
        <p:nvSpPr>
          <p:cNvPr id="31" name="TextBox 30"/>
          <p:cNvSpPr txBox="1"/>
          <p:nvPr/>
        </p:nvSpPr>
        <p:spPr>
          <a:xfrm>
            <a:off x="7074694" y="3402748"/>
            <a:ext cx="1095375" cy="400110"/>
          </a:xfrm>
          <a:prstGeom prst="rect">
            <a:avLst/>
          </a:prstGeom>
          <a:noFill/>
        </p:spPr>
        <p:txBody>
          <a:bodyPr wrap="square" rtlCol="0">
            <a:spAutoFit/>
          </a:bodyPr>
          <a:lstStyle/>
          <a:p>
            <a:pPr algn="ctr"/>
            <a:r>
              <a:rPr lang="en-GB" sz="2000" b="1" i="1" dirty="0">
                <a:solidFill>
                  <a:srgbClr val="FFFF00"/>
                </a:solidFill>
                <a:latin typeface="Calibri" panose="020F0502020204030204" pitchFamily="34" charset="0"/>
                <a:cs typeface="Calibri" panose="020F0502020204030204" pitchFamily="34" charset="0"/>
              </a:rPr>
              <a:t>f/8</a:t>
            </a:r>
          </a:p>
        </p:txBody>
      </p:sp>
      <p:sp>
        <p:nvSpPr>
          <p:cNvPr id="32" name="TextBox 31"/>
          <p:cNvSpPr txBox="1"/>
          <p:nvPr/>
        </p:nvSpPr>
        <p:spPr>
          <a:xfrm>
            <a:off x="9649509" y="3414932"/>
            <a:ext cx="1095375" cy="400110"/>
          </a:xfrm>
          <a:prstGeom prst="rect">
            <a:avLst/>
          </a:prstGeom>
          <a:noFill/>
        </p:spPr>
        <p:txBody>
          <a:bodyPr wrap="square" rtlCol="0">
            <a:spAutoFit/>
          </a:bodyPr>
          <a:lstStyle/>
          <a:p>
            <a:pPr algn="ctr"/>
            <a:r>
              <a:rPr lang="en-GB" sz="2000" b="1" i="1" dirty="0">
                <a:solidFill>
                  <a:srgbClr val="FFFF00"/>
                </a:solidFill>
                <a:latin typeface="Calibri" panose="020F0502020204030204" pitchFamily="34" charset="0"/>
                <a:cs typeface="Calibri" panose="020F0502020204030204" pitchFamily="34" charset="0"/>
              </a:rPr>
              <a:t>f/11</a:t>
            </a:r>
          </a:p>
        </p:txBody>
      </p:sp>
    </p:spTree>
    <p:extLst>
      <p:ext uri="{BB962C8B-B14F-4D97-AF65-F5344CB8AC3E}">
        <p14:creationId xmlns:p14="http://schemas.microsoft.com/office/powerpoint/2010/main" val="69486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281344" y="543089"/>
            <a:ext cx="2638048"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cap="none" spc="300" dirty="0">
                <a:solidFill>
                  <a:schemeClr val="tx1"/>
                </a:solidFill>
                <a:effectLst>
                  <a:glow rad="38100">
                    <a:schemeClr val="bg1">
                      <a:lumMod val="65000"/>
                      <a:lumOff val="35000"/>
                      <a:alpha val="40000"/>
                    </a:schemeClr>
                  </a:glow>
                </a:effectLst>
                <a:cs typeface="Calibri" panose="020F0502020204030204" pitchFamily="34" charset="0"/>
              </a:rPr>
              <a:t>LENSES</a:t>
            </a:r>
          </a:p>
        </p:txBody>
      </p:sp>
      <p:pic>
        <p:nvPicPr>
          <p:cNvPr id="5" name="Picture 4" descr="http://www.cambridgeincolour.com/tutorials/graphics/tut_lenses_eagle-contrast.jpg"/>
          <p:cNvPicPr/>
          <p:nvPr/>
        </p:nvPicPr>
        <p:blipFill>
          <a:blip r:embed="rId3" cstate="print"/>
          <a:srcRect/>
          <a:stretch>
            <a:fillRect/>
          </a:stretch>
        </p:blipFill>
        <p:spPr bwMode="auto">
          <a:xfrm>
            <a:off x="6095999" y="4523018"/>
            <a:ext cx="2286000" cy="1857375"/>
          </a:xfrm>
          <a:prstGeom prst="roundRect">
            <a:avLst>
              <a:gd name="adj" fmla="val 8594"/>
            </a:avLst>
          </a:prstGeom>
          <a:solidFill>
            <a:srgbClr val="FFFFFF">
              <a:shade val="85000"/>
            </a:srgbClr>
          </a:solidFill>
          <a:ln>
            <a:noFill/>
          </a:ln>
          <a:effectLst/>
        </p:spPr>
      </p:pic>
      <p:pic>
        <p:nvPicPr>
          <p:cNvPr id="7" name="Picture 6" descr="http://www.cambridgeincolour.com/tutorials/graphics/tut_lenses_eagle-CA.jpg"/>
          <p:cNvPicPr/>
          <p:nvPr/>
        </p:nvPicPr>
        <p:blipFill>
          <a:blip r:embed="rId4" cstate="print"/>
          <a:srcRect/>
          <a:stretch>
            <a:fillRect/>
          </a:stretch>
        </p:blipFill>
        <p:spPr bwMode="auto">
          <a:xfrm>
            <a:off x="3809983" y="4523018"/>
            <a:ext cx="2286000" cy="1857375"/>
          </a:xfrm>
          <a:prstGeom prst="roundRect">
            <a:avLst>
              <a:gd name="adj" fmla="val 8594"/>
            </a:avLst>
          </a:prstGeom>
          <a:solidFill>
            <a:srgbClr val="FFFFFF">
              <a:shade val="85000"/>
            </a:srgbClr>
          </a:solidFill>
          <a:ln>
            <a:noFill/>
          </a:ln>
          <a:effectLst/>
        </p:spPr>
      </p:pic>
      <p:pic>
        <p:nvPicPr>
          <p:cNvPr id="8" name="Picture 7" descr="http://www.cambridgeincolour.com/tutorials/graphics/tut_lenses_eagle-blurring.jpg"/>
          <p:cNvPicPr/>
          <p:nvPr/>
        </p:nvPicPr>
        <p:blipFill>
          <a:blip r:embed="rId5" cstate="print"/>
          <a:srcRect/>
          <a:stretch>
            <a:fillRect/>
          </a:stretch>
        </p:blipFill>
        <p:spPr bwMode="auto">
          <a:xfrm>
            <a:off x="8381999" y="4523018"/>
            <a:ext cx="2286000" cy="1857375"/>
          </a:xfrm>
          <a:prstGeom prst="roundRect">
            <a:avLst>
              <a:gd name="adj" fmla="val 8594"/>
            </a:avLst>
          </a:prstGeom>
          <a:solidFill>
            <a:srgbClr val="FFFFFF">
              <a:shade val="85000"/>
            </a:srgbClr>
          </a:solidFill>
          <a:ln>
            <a:noFill/>
          </a:ln>
          <a:effectLst/>
        </p:spPr>
      </p:pic>
      <p:pic>
        <p:nvPicPr>
          <p:cNvPr id="9" name="Picture 8" descr="http://www.cambridgeincolour.com/tutorials/graphics/tut_lenses_eagle-distortion.jpg"/>
          <p:cNvPicPr/>
          <p:nvPr/>
        </p:nvPicPr>
        <p:blipFill>
          <a:blip r:embed="rId6" cstate="print"/>
          <a:srcRect/>
          <a:stretch>
            <a:fillRect/>
          </a:stretch>
        </p:blipFill>
        <p:spPr bwMode="auto">
          <a:xfrm>
            <a:off x="1523999" y="4523018"/>
            <a:ext cx="2286000" cy="1857375"/>
          </a:xfrm>
          <a:prstGeom prst="roundRect">
            <a:avLst>
              <a:gd name="adj" fmla="val 8594"/>
            </a:avLst>
          </a:prstGeom>
          <a:solidFill>
            <a:srgbClr val="FFFFFF">
              <a:shade val="85000"/>
            </a:srgbClr>
          </a:solidFill>
          <a:ln>
            <a:noFill/>
          </a:ln>
          <a:effectLst/>
        </p:spPr>
      </p:pic>
      <p:pic>
        <p:nvPicPr>
          <p:cNvPr id="10" name="Picture 2"/>
          <p:cNvPicPr>
            <a:picLocks noChangeAspect="1" noChangeArrowheads="1"/>
          </p:cNvPicPr>
          <p:nvPr/>
        </p:nvPicPr>
        <p:blipFill>
          <a:blip r:embed="rId7" cstate="print"/>
          <a:srcRect/>
          <a:stretch>
            <a:fillRect/>
          </a:stretch>
        </p:blipFill>
        <p:spPr bwMode="auto">
          <a:xfrm>
            <a:off x="1524000" y="1209965"/>
            <a:ext cx="9144000" cy="271491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3357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4)">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52" name="Picture 615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6200000">
            <a:off x="2022187" y="251750"/>
            <a:ext cx="5915025" cy="6858000"/>
          </a:xfrm>
          <a:prstGeom prst="rect">
            <a:avLst/>
          </a:prstGeom>
        </p:spPr>
      </p:pic>
      <p:sp>
        <p:nvSpPr>
          <p:cNvPr id="11" name="Title 1"/>
          <p:cNvSpPr txBox="1">
            <a:spLocks/>
          </p:cNvSpPr>
          <p:nvPr/>
        </p:nvSpPr>
        <p:spPr>
          <a:xfrm>
            <a:off x="359794" y="510372"/>
            <a:ext cx="8229600"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FOCAL LENGTH COMPARISONS</a:t>
            </a:r>
          </a:p>
          <a:p>
            <a:r>
              <a:rPr lang="en-GB" b="1" spc="300" dirty="0">
                <a:solidFill>
                  <a:schemeClr val="tx1"/>
                </a:solidFill>
                <a:effectLst>
                  <a:glow rad="38100">
                    <a:schemeClr val="bg1">
                      <a:lumMod val="65000"/>
                      <a:lumOff val="35000"/>
                      <a:alpha val="40000"/>
                    </a:schemeClr>
                  </a:glow>
                </a:effectLst>
                <a:cs typeface="Calibri" panose="020F0502020204030204" pitchFamily="34" charset="0"/>
              </a:rPr>
              <a:t>AND IMAGE DISTORTION</a:t>
            </a:r>
          </a:p>
        </p:txBody>
      </p:sp>
      <p:pic>
        <p:nvPicPr>
          <p:cNvPr id="6146" name="Picture 2" descr="https://upload.wikimedia.org/wikipedia/commons/thumb/e/e5/Focal_length.jpg/220px-Focal_length.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6489" y="304345"/>
            <a:ext cx="3124654" cy="624930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248715" y="2679796"/>
            <a:ext cx="636608" cy="3011801"/>
          </a:xfrm>
          <a:prstGeom prst="ellipse">
            <a:avLst/>
          </a:prstGeom>
          <a:solidFill>
            <a:schemeClr val="accent4">
              <a:alpha val="2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a:off x="590309" y="2827116"/>
            <a:ext cx="0" cy="2578262"/>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90309" y="2827116"/>
            <a:ext cx="6944810" cy="24229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90308" y="3338623"/>
            <a:ext cx="6944811" cy="20667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391154" y="3680750"/>
            <a:ext cx="0" cy="1192192"/>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4171" y="4185696"/>
            <a:ext cx="7917084"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90307" y="3526476"/>
            <a:ext cx="1010213" cy="461665"/>
          </a:xfrm>
          <a:prstGeom prst="rect">
            <a:avLst/>
          </a:prstGeom>
          <a:noFill/>
        </p:spPr>
        <p:txBody>
          <a:bodyPr wrap="none" rtlCol="0">
            <a:spAutoFit/>
          </a:bodyPr>
          <a:lstStyle/>
          <a:p>
            <a:r>
              <a:rPr lang="en-GB" sz="2400" dirty="0">
                <a:latin typeface="Calibri" panose="020F0502020204030204" pitchFamily="34" charset="0"/>
                <a:cs typeface="Calibri" panose="020F0502020204030204" pitchFamily="34" charset="0"/>
              </a:rPr>
              <a:t>Object</a:t>
            </a:r>
          </a:p>
        </p:txBody>
      </p:sp>
      <p:sp>
        <p:nvSpPr>
          <p:cNvPr id="27" name="TextBox 26"/>
          <p:cNvSpPr txBox="1"/>
          <p:nvPr/>
        </p:nvSpPr>
        <p:spPr>
          <a:xfrm>
            <a:off x="5530692" y="4173207"/>
            <a:ext cx="617477" cy="461665"/>
          </a:xfrm>
          <a:prstGeom prst="rect">
            <a:avLst/>
          </a:prstGeom>
          <a:noFill/>
        </p:spPr>
        <p:txBody>
          <a:bodyPr wrap="none" rtlCol="0">
            <a:spAutoFit/>
          </a:bodyPr>
          <a:lstStyle/>
          <a:p>
            <a:r>
              <a:rPr lang="en-GB" sz="2400" i="1" dirty="0">
                <a:latin typeface="Calibri" panose="020F0502020204030204" pitchFamily="34" charset="0"/>
                <a:cs typeface="Calibri" panose="020F0502020204030204" pitchFamily="34" charset="0"/>
              </a:rPr>
              <a:t>a/2</a:t>
            </a:r>
          </a:p>
        </p:txBody>
      </p:sp>
      <p:sp>
        <p:nvSpPr>
          <p:cNvPr id="28" name="TextBox 27"/>
          <p:cNvSpPr txBox="1"/>
          <p:nvPr/>
        </p:nvSpPr>
        <p:spPr>
          <a:xfrm>
            <a:off x="6437871" y="4178331"/>
            <a:ext cx="343364" cy="461665"/>
          </a:xfrm>
          <a:prstGeom prst="rect">
            <a:avLst/>
          </a:prstGeom>
          <a:noFill/>
        </p:spPr>
        <p:txBody>
          <a:bodyPr wrap="none" rtlCol="0">
            <a:spAutoFit/>
          </a:bodyPr>
          <a:lstStyle/>
          <a:p>
            <a:r>
              <a:rPr lang="en-GB" sz="2400" i="1" dirty="0">
                <a:latin typeface="Calibri" panose="020F0502020204030204" pitchFamily="34" charset="0"/>
                <a:cs typeface="Calibri" panose="020F0502020204030204" pitchFamily="34" charset="0"/>
              </a:rPr>
              <a:t>d</a:t>
            </a:r>
          </a:p>
        </p:txBody>
      </p:sp>
      <p:cxnSp>
        <p:nvCxnSpPr>
          <p:cNvPr id="29" name="Straight Arrow Connector 28"/>
          <p:cNvCxnSpPr>
            <a:stCxn id="28" idx="0"/>
          </p:cNvCxnSpPr>
          <p:nvPr/>
        </p:nvCxnSpPr>
        <p:spPr>
          <a:xfrm flipV="1">
            <a:off x="6609553" y="3680750"/>
            <a:ext cx="0" cy="4975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8" idx="2"/>
          </p:cNvCxnSpPr>
          <p:nvPr/>
        </p:nvCxnSpPr>
        <p:spPr>
          <a:xfrm>
            <a:off x="6609553" y="4639996"/>
            <a:ext cx="0" cy="2659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47" name="Straight Arrow Connector 6146"/>
          <p:cNvCxnSpPr/>
          <p:nvPr/>
        </p:nvCxnSpPr>
        <p:spPr>
          <a:xfrm>
            <a:off x="590307" y="5784197"/>
            <a:ext cx="388428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567019" y="5784197"/>
            <a:ext cx="182413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567019" y="5295182"/>
            <a:ext cx="148226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useBgFill="1">
        <p:nvSpPr>
          <p:cNvPr id="6150" name="TextBox 6149"/>
          <p:cNvSpPr txBox="1"/>
          <p:nvPr/>
        </p:nvSpPr>
        <p:spPr>
          <a:xfrm>
            <a:off x="2109608" y="5530773"/>
            <a:ext cx="619808" cy="461665"/>
          </a:xfrm>
          <a:prstGeom prst="rect">
            <a:avLst/>
          </a:prstGeom>
        </p:spPr>
        <p:txBody>
          <a:bodyPr wrap="square" rtlCol="0">
            <a:spAutoFit/>
          </a:bodyPr>
          <a:lstStyle/>
          <a:p>
            <a:pPr algn="ctr"/>
            <a:r>
              <a:rPr lang="en-GB" sz="2400" b="1" i="1" dirty="0">
                <a:latin typeface="Calibri" panose="020F0502020204030204" pitchFamily="34" charset="0"/>
                <a:cs typeface="Calibri" panose="020F0502020204030204" pitchFamily="34" charset="0"/>
              </a:rPr>
              <a:t>S</a:t>
            </a:r>
            <a:r>
              <a:rPr lang="en-GB" sz="2400" b="1" i="1" baseline="-25000" dirty="0">
                <a:latin typeface="Calibri" panose="020F0502020204030204" pitchFamily="34" charset="0"/>
                <a:cs typeface="Calibri" panose="020F0502020204030204" pitchFamily="34" charset="0"/>
              </a:rPr>
              <a:t>1</a:t>
            </a:r>
          </a:p>
        </p:txBody>
      </p:sp>
      <p:sp useBgFill="1">
        <p:nvSpPr>
          <p:cNvPr id="41" name="TextBox 40"/>
          <p:cNvSpPr txBox="1"/>
          <p:nvPr/>
        </p:nvSpPr>
        <p:spPr>
          <a:xfrm>
            <a:off x="5067357" y="5544767"/>
            <a:ext cx="619808" cy="461665"/>
          </a:xfrm>
          <a:prstGeom prst="rect">
            <a:avLst/>
          </a:prstGeom>
        </p:spPr>
        <p:txBody>
          <a:bodyPr wrap="square" rtlCol="0">
            <a:spAutoFit/>
          </a:bodyPr>
          <a:lstStyle/>
          <a:p>
            <a:pPr algn="ctr"/>
            <a:r>
              <a:rPr lang="en-GB" sz="2400" b="1" i="1" dirty="0">
                <a:latin typeface="Calibri" panose="020F0502020204030204" pitchFamily="34" charset="0"/>
                <a:cs typeface="Calibri" panose="020F0502020204030204" pitchFamily="34" charset="0"/>
              </a:rPr>
              <a:t>S</a:t>
            </a:r>
            <a:r>
              <a:rPr lang="en-GB" sz="2400" b="1" i="1" baseline="-25000" dirty="0">
                <a:latin typeface="Calibri" panose="020F0502020204030204" pitchFamily="34" charset="0"/>
                <a:cs typeface="Calibri" panose="020F0502020204030204" pitchFamily="34" charset="0"/>
              </a:rPr>
              <a:t>2</a:t>
            </a:r>
          </a:p>
        </p:txBody>
      </p:sp>
      <p:sp useBgFill="1">
        <p:nvSpPr>
          <p:cNvPr id="42" name="TextBox 41"/>
          <p:cNvSpPr txBox="1"/>
          <p:nvPr/>
        </p:nvSpPr>
        <p:spPr>
          <a:xfrm>
            <a:off x="4998247" y="5060495"/>
            <a:ext cx="619808" cy="461665"/>
          </a:xfrm>
          <a:prstGeom prst="rect">
            <a:avLst/>
          </a:prstGeom>
        </p:spPr>
        <p:txBody>
          <a:bodyPr wrap="square" rtlCol="0">
            <a:spAutoFit/>
          </a:bodyPr>
          <a:lstStyle/>
          <a:p>
            <a:pPr algn="ctr"/>
            <a:r>
              <a:rPr lang="en-GB" sz="2400" b="1" i="1" dirty="0">
                <a:latin typeface="Calibri" panose="020F0502020204030204" pitchFamily="34" charset="0"/>
                <a:cs typeface="Calibri" panose="020F0502020204030204" pitchFamily="34" charset="0"/>
              </a:rPr>
              <a:t>F</a:t>
            </a:r>
            <a:endParaRPr lang="en-GB" sz="2400" b="1" i="1" baseline="-25000" dirty="0">
              <a:latin typeface="Calibri" panose="020F0502020204030204" pitchFamily="34" charset="0"/>
              <a:cs typeface="Calibri" panose="020F0502020204030204" pitchFamily="34" charset="0"/>
            </a:endParaRPr>
          </a:p>
        </p:txBody>
      </p:sp>
      <p:sp>
        <p:nvSpPr>
          <p:cNvPr id="6151" name="Arc 6150"/>
          <p:cNvSpPr/>
          <p:nvPr/>
        </p:nvSpPr>
        <p:spPr>
          <a:xfrm rot="4194503">
            <a:off x="5100450" y="4097094"/>
            <a:ext cx="462169" cy="39354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5818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250"/>
                                        <p:tgtEl>
                                          <p:spTgt spid="6152"/>
                                        </p:tgtEl>
                                      </p:cBhvr>
                                    </p:animEffect>
                                    <p:set>
                                      <p:cBhvr>
                                        <p:cTn id="7" dur="1" fill="hold">
                                          <p:stCondLst>
                                            <p:cond delay="2249"/>
                                          </p:stCondLst>
                                        </p:cTn>
                                        <p:tgtEl>
                                          <p:spTgt spid="61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itle 1"/>
          <p:cNvSpPr txBox="1">
            <a:spLocks/>
          </p:cNvSpPr>
          <p:nvPr/>
        </p:nvSpPr>
        <p:spPr>
          <a:xfrm>
            <a:off x="359794" y="1679415"/>
            <a:ext cx="8229600" cy="1000108"/>
          </a:xfrm>
          <a:prstGeom prst="rect">
            <a:avLst/>
          </a:prstGeom>
        </p:spPr>
        <p:txBody>
          <a:bodyPr>
            <a:normAutofit fontScale="90000"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a:solidFill>
                  <a:schemeClr val="tx1"/>
                </a:solidFill>
                <a:effectLst>
                  <a:glow rad="38100">
                    <a:schemeClr val="bg1">
                      <a:lumMod val="65000"/>
                      <a:lumOff val="35000"/>
                      <a:alpha val="40000"/>
                    </a:schemeClr>
                  </a:glow>
                </a:effectLst>
                <a:cs typeface="Calibri" panose="020F0502020204030204" pitchFamily="34" charset="0"/>
              </a:rPr>
              <a:t>Fast, high quality lenses</a:t>
            </a:r>
            <a:br>
              <a:rPr lang="en-GB" b="1" spc="300">
                <a:solidFill>
                  <a:schemeClr val="tx1"/>
                </a:solidFill>
                <a:effectLst>
                  <a:glow rad="38100">
                    <a:schemeClr val="bg1">
                      <a:lumMod val="65000"/>
                      <a:lumOff val="35000"/>
                      <a:alpha val="40000"/>
                    </a:schemeClr>
                  </a:glow>
                </a:effectLst>
                <a:cs typeface="Calibri" panose="020F0502020204030204" pitchFamily="34" charset="0"/>
              </a:rPr>
            </a:br>
            <a:r>
              <a:rPr lang="en-GB" sz="3600" b="1" spc="300">
                <a:solidFill>
                  <a:schemeClr val="tx1"/>
                </a:solidFill>
                <a:effectLst>
                  <a:glow rad="38100">
                    <a:schemeClr val="bg1">
                      <a:lumMod val="65000"/>
                      <a:lumOff val="35000"/>
                      <a:alpha val="40000"/>
                    </a:schemeClr>
                  </a:glow>
                </a:effectLst>
                <a:cs typeface="Calibri" panose="020F0502020204030204" pitchFamily="34" charset="0"/>
              </a:rPr>
              <a:t>for Dcs 5</a:t>
            </a:r>
            <a:endParaRPr lang="en-GB" sz="36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34" name="Rectangle 3"/>
          <p:cNvSpPr txBox="1">
            <a:spLocks noChangeArrowheads="1"/>
          </p:cNvSpPr>
          <p:nvPr/>
        </p:nvSpPr>
        <p:spPr>
          <a:xfrm>
            <a:off x="225547" y="2562694"/>
            <a:ext cx="6416553"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109728">
              <a:spcBef>
                <a:spcPts val="400"/>
              </a:spcBef>
              <a:buClr>
                <a:schemeClr val="accent2"/>
              </a:buClr>
              <a:buSzPct val="68000"/>
              <a:defRPr/>
            </a:pPr>
            <a:r>
              <a:rPr lang="en-GB" sz="2800" dirty="0">
                <a:latin typeface="Calibri" panose="020F0502020204030204" pitchFamily="34" charset="0"/>
                <a:ea typeface="Verdana" pitchFamily="34" charset="0"/>
                <a:cs typeface="Calibri" panose="020F0502020204030204" pitchFamily="34" charset="0"/>
              </a:rPr>
              <a:t> </a:t>
            </a:r>
          </a:p>
          <a:p>
            <a:pPr>
              <a:buClr>
                <a:schemeClr val="accent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 Lens that perform well at wide apertures</a:t>
            </a:r>
          </a:p>
          <a:p>
            <a:pPr>
              <a:buClr>
                <a:schemeClr val="accent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 D810 max recommended Aperture F8</a:t>
            </a:r>
          </a:p>
          <a:p>
            <a:pPr>
              <a:buClr>
                <a:schemeClr val="accent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 D5 Max recommended aperture F16</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Recommended Lens</a:t>
            </a:r>
          </a:p>
          <a:p>
            <a:pPr>
              <a:buClr>
                <a:schemeClr val="accent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 Standard Nikon Macro</a:t>
            </a:r>
          </a:p>
          <a:p>
            <a:pPr>
              <a:buClr>
                <a:schemeClr val="accent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 Coastal Optics Quartz – UV-IR-Vis</a:t>
            </a:r>
          </a:p>
          <a:p>
            <a:pPr>
              <a:buClr>
                <a:schemeClr val="accent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 Shift and Tilt</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sp>
        <p:nvSpPr>
          <p:cNvPr id="35" name="Parallelogram 34"/>
          <p:cNvSpPr/>
          <p:nvPr/>
        </p:nvSpPr>
        <p:spPr>
          <a:xfrm>
            <a:off x="7474857" y="0"/>
            <a:ext cx="4717143" cy="6858000"/>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14557" y="3774938"/>
            <a:ext cx="3853543" cy="287105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3298" y="519011"/>
            <a:ext cx="4058557" cy="3043918"/>
          </a:xfrm>
          <a:prstGeom prst="rect">
            <a:avLst/>
          </a:prstGeom>
        </p:spPr>
      </p:pic>
    </p:spTree>
    <p:extLst>
      <p:ext uri="{BB962C8B-B14F-4D97-AF65-F5344CB8AC3E}">
        <p14:creationId xmlns:p14="http://schemas.microsoft.com/office/powerpoint/2010/main" val="194733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itle 1"/>
          <p:cNvSpPr txBox="1">
            <a:spLocks/>
          </p:cNvSpPr>
          <p:nvPr/>
        </p:nvSpPr>
        <p:spPr>
          <a:xfrm>
            <a:off x="359794" y="2962115"/>
            <a:ext cx="8229600" cy="1000108"/>
          </a:xfrm>
          <a:prstGeom prst="rect">
            <a:avLst/>
          </a:prstGeom>
        </p:spPr>
        <p:txBody>
          <a:bodyPr>
            <a:normAutofit fontScale="90000"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Why use specialist lenses?</a:t>
            </a:r>
            <a:br>
              <a:rPr lang="en-GB" b="1" spc="300" dirty="0">
                <a:solidFill>
                  <a:schemeClr val="tx1"/>
                </a:solidFill>
                <a:effectLst>
                  <a:glow rad="38100">
                    <a:schemeClr val="bg1">
                      <a:lumMod val="65000"/>
                      <a:lumOff val="35000"/>
                      <a:alpha val="40000"/>
                    </a:schemeClr>
                  </a:glow>
                </a:effectLst>
                <a:cs typeface="Calibri" panose="020F0502020204030204" pitchFamily="34" charset="0"/>
              </a:rPr>
            </a:br>
            <a:r>
              <a:rPr lang="en-GB" sz="4000" b="1" spc="300" dirty="0">
                <a:solidFill>
                  <a:schemeClr val="tx1"/>
                </a:solidFill>
                <a:effectLst>
                  <a:glow rad="38100">
                    <a:schemeClr val="bg1">
                      <a:lumMod val="65000"/>
                      <a:lumOff val="35000"/>
                      <a:alpha val="40000"/>
                    </a:schemeClr>
                  </a:glow>
                </a:effectLst>
                <a:cs typeface="Calibri" panose="020F0502020204030204" pitchFamily="34" charset="0"/>
              </a:rPr>
              <a:t>Shift &amp; tilt</a:t>
            </a:r>
            <a:endParaRPr lang="en-GB" sz="36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rot="6037474">
            <a:off x="5540829" y="2209799"/>
            <a:ext cx="3853543" cy="287105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84210" y="1837570"/>
            <a:ext cx="3127529" cy="3615512"/>
          </a:xfrm>
          <a:prstGeom prst="rect">
            <a:avLst/>
          </a:prstGeom>
        </p:spPr>
      </p:pic>
    </p:spTree>
    <p:extLst>
      <p:ext uri="{BB962C8B-B14F-4D97-AF65-F5344CB8AC3E}">
        <p14:creationId xmlns:p14="http://schemas.microsoft.com/office/powerpoint/2010/main" val="75912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0026" name="Text Box 10"/>
          <p:cNvSpPr txBox="1">
            <a:spLocks noChangeArrowheads="1"/>
          </p:cNvSpPr>
          <p:nvPr/>
        </p:nvSpPr>
        <p:spPr bwMode="auto">
          <a:xfrm>
            <a:off x="360892" y="1565886"/>
            <a:ext cx="3812523" cy="4401205"/>
          </a:xfrm>
          <a:prstGeom prst="rect">
            <a:avLst/>
          </a:prstGeom>
          <a:noFill/>
          <a:ln w="9525">
            <a:noFill/>
            <a:miter lim="800000"/>
            <a:headEnd/>
            <a:tailEnd/>
          </a:ln>
          <a:effectLst/>
        </p:spPr>
        <p:txBody>
          <a:bodyPr wrap="square">
            <a:spAutoFit/>
          </a:bodyPr>
          <a:lstStyle/>
          <a:p>
            <a:pPr marL="342900" indent="-342900" fontAlgn="base">
              <a:spcBef>
                <a:spcPct val="0"/>
              </a:spcBef>
              <a:spcAft>
                <a:spcPct val="0"/>
              </a:spcAft>
              <a:buClr>
                <a:schemeClr val="accent1">
                  <a:lumMod val="75000"/>
                </a:schemeClr>
              </a:buClr>
              <a:buFont typeface="Arial" panose="020B0604020202020204" pitchFamily="34" charset="0"/>
              <a:buChar char="•"/>
            </a:pPr>
            <a:r>
              <a:rPr lang="en-US" sz="2800" dirty="0">
                <a:latin typeface="Calibri" panose="020F0502020204030204" pitchFamily="34" charset="0"/>
                <a:cs typeface="Calibri" panose="020F0502020204030204" pitchFamily="34" charset="0"/>
              </a:rPr>
              <a:t>Both images contain only 3 </a:t>
            </a:r>
            <a:r>
              <a:rPr lang="en-US" sz="2800" dirty="0" err="1">
                <a:latin typeface="Calibri" panose="020F0502020204030204" pitchFamily="34" charset="0"/>
                <a:cs typeface="Calibri" panose="020F0502020204030204" pitchFamily="34" charset="0"/>
              </a:rPr>
              <a:t>colours</a:t>
            </a:r>
            <a:endParaRPr lang="en-US" sz="2800" dirty="0">
              <a:latin typeface="Calibri" panose="020F0502020204030204" pitchFamily="34" charset="0"/>
              <a:cs typeface="Calibri" panose="020F0502020204030204" pitchFamily="34" charset="0"/>
            </a:endParaRPr>
          </a:p>
          <a:p>
            <a:pPr marL="342900" indent="-342900" fontAlgn="base">
              <a:spcBef>
                <a:spcPct val="0"/>
              </a:spcBef>
              <a:spcAft>
                <a:spcPct val="0"/>
              </a:spcAft>
              <a:buClr>
                <a:schemeClr val="accent1">
                  <a:lumMod val="75000"/>
                </a:schemeClr>
              </a:buClr>
              <a:buFont typeface="Arial" panose="020B0604020202020204" pitchFamily="34" charset="0"/>
              <a:buChar char="•"/>
            </a:pPr>
            <a:r>
              <a:rPr lang="en-US" sz="2800" dirty="0" err="1">
                <a:latin typeface="Calibri" panose="020F0502020204030204" pitchFamily="34" charset="0"/>
                <a:cs typeface="Calibri" panose="020F0502020204030204" pitchFamily="34" charset="0"/>
              </a:rPr>
              <a:t>Colours</a:t>
            </a:r>
            <a:r>
              <a:rPr lang="en-US" sz="2800" dirty="0">
                <a:latin typeface="Calibri" panose="020F0502020204030204" pitchFamily="34" charset="0"/>
                <a:cs typeface="Calibri" panose="020F0502020204030204" pitchFamily="34" charset="0"/>
              </a:rPr>
              <a:t> shown in </a:t>
            </a:r>
            <a:r>
              <a:rPr lang="en-US" sz="2800" dirty="0" err="1">
                <a:latin typeface="Calibri" panose="020F0502020204030204" pitchFamily="34" charset="0"/>
                <a:cs typeface="Calibri" panose="020F0502020204030204" pitchFamily="34" charset="0"/>
              </a:rPr>
              <a:t>AdobeRGB</a:t>
            </a:r>
            <a:r>
              <a:rPr lang="en-US" sz="2800" dirty="0">
                <a:latin typeface="Calibri" panose="020F0502020204030204" pitchFamily="34" charset="0"/>
                <a:cs typeface="Calibri" panose="020F0502020204030204" pitchFamily="34" charset="0"/>
              </a:rPr>
              <a:t> have more differential and more vibrant </a:t>
            </a:r>
            <a:r>
              <a:rPr lang="en-US" sz="2800" dirty="0" err="1">
                <a:latin typeface="Calibri" panose="020F0502020204030204" pitchFamily="34" charset="0"/>
                <a:cs typeface="Calibri" panose="020F0502020204030204" pitchFamily="34" charset="0"/>
              </a:rPr>
              <a:t>colours</a:t>
            </a:r>
            <a:endParaRPr lang="en-US" sz="2800" dirty="0">
              <a:latin typeface="Calibri" panose="020F0502020204030204" pitchFamily="34" charset="0"/>
              <a:cs typeface="Calibri" panose="020F0502020204030204" pitchFamily="34" charset="0"/>
            </a:endParaRPr>
          </a:p>
          <a:p>
            <a:pPr marL="342900" indent="-342900" fontAlgn="base">
              <a:spcBef>
                <a:spcPct val="0"/>
              </a:spcBef>
              <a:spcAft>
                <a:spcPct val="0"/>
              </a:spcAft>
              <a:buClr>
                <a:schemeClr val="accent1">
                  <a:lumMod val="75000"/>
                </a:schemeClr>
              </a:buClr>
              <a:buFont typeface="Arial" panose="020B0604020202020204" pitchFamily="34" charset="0"/>
              <a:buChar char="•"/>
            </a:pPr>
            <a:r>
              <a:rPr lang="en-US" sz="2800" dirty="0" err="1">
                <a:latin typeface="Calibri" panose="020F0502020204030204" pitchFamily="34" charset="0"/>
                <a:cs typeface="Calibri" panose="020F0502020204030204" pitchFamily="34" charset="0"/>
              </a:rPr>
              <a:t>sRGB</a:t>
            </a:r>
            <a:r>
              <a:rPr lang="en-US" sz="2800" dirty="0">
                <a:latin typeface="Calibri" panose="020F0502020204030204" pitchFamily="34" charset="0"/>
                <a:cs typeface="Calibri" panose="020F0502020204030204" pitchFamily="34" charset="0"/>
              </a:rPr>
              <a:t> will ‘dull out’ strong tones</a:t>
            </a:r>
          </a:p>
          <a:p>
            <a:pPr marL="342900" indent="-342900" fontAlgn="base">
              <a:spcBef>
                <a:spcPct val="0"/>
              </a:spcBef>
              <a:spcAft>
                <a:spcPct val="0"/>
              </a:spcAft>
              <a:buClr>
                <a:schemeClr val="accent1">
                  <a:lumMod val="75000"/>
                </a:schemeClr>
              </a:buClr>
              <a:buFont typeface="Arial" panose="020B0604020202020204" pitchFamily="34" charset="0"/>
              <a:buChar char="•"/>
            </a:pPr>
            <a:r>
              <a:rPr lang="en-US" sz="2800" dirty="0" err="1">
                <a:latin typeface="Calibri" panose="020F0502020204030204" pitchFamily="34" charset="0"/>
                <a:cs typeface="Calibri" panose="020F0502020204030204" pitchFamily="34" charset="0"/>
              </a:rPr>
              <a:t>AdobeRGB</a:t>
            </a:r>
            <a:r>
              <a:rPr lang="en-US" sz="2800" dirty="0">
                <a:latin typeface="Calibri" panose="020F0502020204030204" pitchFamily="34" charset="0"/>
                <a:cs typeface="Calibri" panose="020F0502020204030204" pitchFamily="34" charset="0"/>
              </a:rPr>
              <a:t> will display </a:t>
            </a:r>
            <a:r>
              <a:rPr lang="en-US" sz="2800" dirty="0" err="1">
                <a:latin typeface="Calibri" panose="020F0502020204030204" pitchFamily="34" charset="0"/>
                <a:cs typeface="Calibri" panose="020F0502020204030204" pitchFamily="34" charset="0"/>
              </a:rPr>
              <a:t>colours</a:t>
            </a:r>
            <a:r>
              <a:rPr lang="en-US" sz="2800" dirty="0">
                <a:latin typeface="Calibri" panose="020F0502020204030204" pitchFamily="34" charset="0"/>
                <a:cs typeface="Calibri" panose="020F0502020204030204" pitchFamily="34" charset="0"/>
              </a:rPr>
              <a:t> with accuracy</a:t>
            </a:r>
          </a:p>
        </p:txBody>
      </p:sp>
      <p:sp>
        <p:nvSpPr>
          <p:cNvPr id="8" name="Title 1"/>
          <p:cNvSpPr txBox="1">
            <a:spLocks/>
          </p:cNvSpPr>
          <p:nvPr/>
        </p:nvSpPr>
        <p:spPr>
          <a:xfrm>
            <a:off x="360892" y="565778"/>
            <a:ext cx="5212990" cy="1000108"/>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err="1">
                <a:solidFill>
                  <a:schemeClr val="tx1"/>
                </a:solidFill>
                <a:effectLst>
                  <a:glow rad="38100">
                    <a:schemeClr val="bg1">
                      <a:lumMod val="65000"/>
                      <a:lumOff val="35000"/>
                      <a:alpha val="40000"/>
                    </a:schemeClr>
                  </a:glow>
                </a:effectLst>
                <a:cs typeface="Calibri" panose="020F0502020204030204" pitchFamily="34" charset="0"/>
              </a:rPr>
              <a:t>ColoUr</a:t>
            </a:r>
            <a:r>
              <a:rPr lang="en-GB" b="1" spc="300" dirty="0">
                <a:solidFill>
                  <a:schemeClr val="tx1"/>
                </a:solidFill>
                <a:effectLst>
                  <a:glow rad="38100">
                    <a:schemeClr val="bg1">
                      <a:lumMod val="65000"/>
                      <a:lumOff val="35000"/>
                      <a:alpha val="40000"/>
                    </a:schemeClr>
                  </a:glow>
                </a:effectLst>
                <a:cs typeface="Calibri" panose="020F0502020204030204" pitchFamily="34" charset="0"/>
              </a:rPr>
              <a:t> space</a:t>
            </a:r>
          </a:p>
        </p:txBody>
      </p:sp>
      <p:pic>
        <p:nvPicPr>
          <p:cNvPr id="12" name="Picture 2" descr="ColorRangessRGBAdobe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913" y="2059453"/>
            <a:ext cx="6762750"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775067"/>
      </p:ext>
    </p:extLst>
  </p:cSld>
  <p:clrMapOvr>
    <a:masterClrMapping/>
  </p:clrMapOvr>
  <p:transition advClick="0" advTm="12000">
    <p:dissolve/>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www.bhphotovideo.com/images/TS-E17mm-0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5112" y="288129"/>
            <a:ext cx="3999140" cy="599871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4" name="Picture 4" descr="http://www.bhphotovideo.com/images/TS-E17mm-0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8159" y="288129"/>
            <a:ext cx="3999140" cy="599871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2044921" y="5908807"/>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Standard Lens</a:t>
            </a:r>
          </a:p>
        </p:txBody>
      </p:sp>
      <p:sp>
        <p:nvSpPr>
          <p:cNvPr id="5" name="Rectangle 4"/>
          <p:cNvSpPr/>
          <p:nvPr/>
        </p:nvSpPr>
        <p:spPr>
          <a:xfrm>
            <a:off x="8121874" y="5908806"/>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Shift &amp; Tilt</a:t>
            </a:r>
          </a:p>
        </p:txBody>
      </p:sp>
    </p:spTree>
    <p:extLst>
      <p:ext uri="{BB962C8B-B14F-4D97-AF65-F5344CB8AC3E}">
        <p14:creationId xmlns:p14="http://schemas.microsoft.com/office/powerpoint/2010/main" val="419044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p:cNvCxnSpPr/>
          <p:nvPr/>
        </p:nvCxnSpPr>
        <p:spPr>
          <a:xfrm>
            <a:off x="2164466" y="2291787"/>
            <a:ext cx="8669438" cy="375019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121352" y="1098625"/>
            <a:ext cx="2497210" cy="516327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155575" y="972274"/>
            <a:ext cx="0" cy="528963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8999317" y="1202797"/>
            <a:ext cx="312516" cy="108899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7" name="Down Arrow 16"/>
          <p:cNvSpPr/>
          <p:nvPr/>
        </p:nvSpPr>
        <p:spPr>
          <a:xfrm rot="6794372">
            <a:off x="4401033" y="1879564"/>
            <a:ext cx="312516" cy="294333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8" name="Oval 17"/>
          <p:cNvSpPr/>
          <p:nvPr/>
        </p:nvSpPr>
        <p:spPr>
          <a:xfrm rot="20109179">
            <a:off x="7457803" y="1528902"/>
            <a:ext cx="540743" cy="1757269"/>
          </a:xfrm>
          <a:custGeom>
            <a:avLst/>
            <a:gdLst>
              <a:gd name="connsiteX0" fmla="*/ 0 w 540741"/>
              <a:gd name="connsiteY0" fmla="*/ 762496 h 1524991"/>
              <a:gd name="connsiteX1" fmla="*/ 270371 w 540741"/>
              <a:gd name="connsiteY1" fmla="*/ 0 h 1524991"/>
              <a:gd name="connsiteX2" fmla="*/ 540742 w 540741"/>
              <a:gd name="connsiteY2" fmla="*/ 762496 h 1524991"/>
              <a:gd name="connsiteX3" fmla="*/ 270371 w 540741"/>
              <a:gd name="connsiteY3" fmla="*/ 1524992 h 1524991"/>
              <a:gd name="connsiteX4" fmla="*/ 0 w 540741"/>
              <a:gd name="connsiteY4" fmla="*/ 762496 h 1524991"/>
              <a:gd name="connsiteX0" fmla="*/ 0 w 540742"/>
              <a:gd name="connsiteY0" fmla="*/ 762496 h 1524992"/>
              <a:gd name="connsiteX1" fmla="*/ 270371 w 540742"/>
              <a:gd name="connsiteY1" fmla="*/ 0 h 1524992"/>
              <a:gd name="connsiteX2" fmla="*/ 540742 w 540742"/>
              <a:gd name="connsiteY2" fmla="*/ 762496 h 1524992"/>
              <a:gd name="connsiteX3" fmla="*/ 270371 w 540742"/>
              <a:gd name="connsiteY3" fmla="*/ 1524992 h 1524992"/>
              <a:gd name="connsiteX4" fmla="*/ 0 w 540742"/>
              <a:gd name="connsiteY4" fmla="*/ 762496 h 1524992"/>
              <a:gd name="connsiteX0" fmla="*/ 42 w 540784"/>
              <a:gd name="connsiteY0" fmla="*/ 865258 h 1627754"/>
              <a:gd name="connsiteX1" fmla="*/ 286509 w 540784"/>
              <a:gd name="connsiteY1" fmla="*/ 0 h 1627754"/>
              <a:gd name="connsiteX2" fmla="*/ 540784 w 540784"/>
              <a:gd name="connsiteY2" fmla="*/ 865258 h 1627754"/>
              <a:gd name="connsiteX3" fmla="*/ 270413 w 540784"/>
              <a:gd name="connsiteY3" fmla="*/ 1627754 h 1627754"/>
              <a:gd name="connsiteX4" fmla="*/ 42 w 540784"/>
              <a:gd name="connsiteY4" fmla="*/ 865258 h 1627754"/>
              <a:gd name="connsiteX0" fmla="*/ 2 w 540744"/>
              <a:gd name="connsiteY0" fmla="*/ 865258 h 1757170"/>
              <a:gd name="connsiteX1" fmla="*/ 286469 w 540744"/>
              <a:gd name="connsiteY1" fmla="*/ 0 h 1757170"/>
              <a:gd name="connsiteX2" fmla="*/ 540744 w 540744"/>
              <a:gd name="connsiteY2" fmla="*/ 865258 h 1757170"/>
              <a:gd name="connsiteX3" fmla="*/ 289170 w 540744"/>
              <a:gd name="connsiteY3" fmla="*/ 1757170 h 1757170"/>
              <a:gd name="connsiteX4" fmla="*/ 2 w 540744"/>
              <a:gd name="connsiteY4" fmla="*/ 865258 h 1757170"/>
              <a:gd name="connsiteX0" fmla="*/ 2 w 540744"/>
              <a:gd name="connsiteY0" fmla="*/ 865258 h 1757263"/>
              <a:gd name="connsiteX1" fmla="*/ 286469 w 540744"/>
              <a:gd name="connsiteY1" fmla="*/ 0 h 1757263"/>
              <a:gd name="connsiteX2" fmla="*/ 540744 w 540744"/>
              <a:gd name="connsiteY2" fmla="*/ 865258 h 1757263"/>
              <a:gd name="connsiteX3" fmla="*/ 289170 w 540744"/>
              <a:gd name="connsiteY3" fmla="*/ 1757170 h 1757263"/>
              <a:gd name="connsiteX4" fmla="*/ 2 w 540744"/>
              <a:gd name="connsiteY4" fmla="*/ 865258 h 1757263"/>
              <a:gd name="connsiteX0" fmla="*/ 1 w 540743"/>
              <a:gd name="connsiteY0" fmla="*/ 865264 h 1757269"/>
              <a:gd name="connsiteX1" fmla="*/ 286468 w 540743"/>
              <a:gd name="connsiteY1" fmla="*/ 6 h 1757269"/>
              <a:gd name="connsiteX2" fmla="*/ 540743 w 540743"/>
              <a:gd name="connsiteY2" fmla="*/ 865264 h 1757269"/>
              <a:gd name="connsiteX3" fmla="*/ 289169 w 540743"/>
              <a:gd name="connsiteY3" fmla="*/ 1757176 h 1757269"/>
              <a:gd name="connsiteX4" fmla="*/ 1 w 540743"/>
              <a:gd name="connsiteY4" fmla="*/ 865264 h 1757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743" h="1757269">
                <a:moveTo>
                  <a:pt x="1" y="865264"/>
                </a:moveTo>
                <a:cubicBezTo>
                  <a:pt x="-449" y="572402"/>
                  <a:pt x="211657" y="-2228"/>
                  <a:pt x="286468" y="6"/>
                </a:cubicBezTo>
                <a:cubicBezTo>
                  <a:pt x="361279" y="2240"/>
                  <a:pt x="540743" y="444149"/>
                  <a:pt x="540743" y="865264"/>
                </a:cubicBezTo>
                <a:cubicBezTo>
                  <a:pt x="540743" y="1286379"/>
                  <a:pt x="374305" y="1748448"/>
                  <a:pt x="289169" y="1757176"/>
                </a:cubicBezTo>
                <a:cubicBezTo>
                  <a:pt x="204033" y="1765904"/>
                  <a:pt x="451" y="1158126"/>
                  <a:pt x="1" y="865264"/>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cxnSp>
        <p:nvCxnSpPr>
          <p:cNvPr id="19" name="Straight Connector 18"/>
          <p:cNvCxnSpPr>
            <a:stCxn id="17" idx="0"/>
            <a:endCxn id="16" idx="0"/>
          </p:cNvCxnSpPr>
          <p:nvPr/>
        </p:nvCxnSpPr>
        <p:spPr>
          <a:xfrm flipV="1">
            <a:off x="5909552" y="1202797"/>
            <a:ext cx="3246023" cy="2729119"/>
          </a:xfrm>
          <a:prstGeom prst="line">
            <a:avLst/>
          </a:prstGeom>
          <a:ln w="38100">
            <a:solidFill>
              <a:srgbClr val="FF66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7" idx="2"/>
            <a:endCxn id="16" idx="2"/>
          </p:cNvCxnSpPr>
          <p:nvPr/>
        </p:nvCxnSpPr>
        <p:spPr>
          <a:xfrm flipV="1">
            <a:off x="3205030" y="2291787"/>
            <a:ext cx="5950545" cy="478760"/>
          </a:xfrm>
          <a:prstGeom prst="line">
            <a:avLst/>
          </a:prstGeom>
          <a:ln w="38100">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32183" y="1610203"/>
            <a:ext cx="3642891" cy="461665"/>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Subject Plane</a:t>
            </a:r>
          </a:p>
        </p:txBody>
      </p:sp>
      <p:sp>
        <p:nvSpPr>
          <p:cNvPr id="38" name="TextBox 37"/>
          <p:cNvSpPr txBox="1"/>
          <p:nvPr/>
        </p:nvSpPr>
        <p:spPr>
          <a:xfrm>
            <a:off x="6180303" y="594218"/>
            <a:ext cx="1748356" cy="461665"/>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Lens Plane</a:t>
            </a:r>
          </a:p>
        </p:txBody>
      </p:sp>
      <p:sp>
        <p:nvSpPr>
          <p:cNvPr id="39" name="TextBox 38"/>
          <p:cNvSpPr txBox="1"/>
          <p:nvPr/>
        </p:nvSpPr>
        <p:spPr>
          <a:xfrm>
            <a:off x="8342718" y="327854"/>
            <a:ext cx="3642891" cy="461665"/>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Image Plane</a:t>
            </a:r>
          </a:p>
        </p:txBody>
      </p:sp>
      <p:sp>
        <p:nvSpPr>
          <p:cNvPr id="40" name="TextBox 39"/>
          <p:cNvSpPr txBox="1"/>
          <p:nvPr/>
        </p:nvSpPr>
        <p:spPr>
          <a:xfrm>
            <a:off x="5413800" y="5164486"/>
            <a:ext cx="3642891" cy="461665"/>
          </a:xfrm>
          <a:prstGeom prst="rect">
            <a:avLst/>
          </a:prstGeom>
          <a:noFill/>
        </p:spPr>
        <p:txBody>
          <a:bodyPr wrap="square" rtlCol="0">
            <a:spAutoFit/>
          </a:bodyPr>
          <a:lstStyle/>
          <a:p>
            <a:r>
              <a:rPr lang="en-GB" sz="2400" dirty="0" err="1">
                <a:latin typeface="Calibri" panose="020F0502020204030204" pitchFamily="34" charset="0"/>
                <a:cs typeface="Calibri" panose="020F0502020204030204" pitchFamily="34" charset="0"/>
              </a:rPr>
              <a:t>Scheimpflug</a:t>
            </a:r>
            <a:r>
              <a:rPr lang="en-GB" sz="2400" dirty="0">
                <a:latin typeface="Calibri" panose="020F0502020204030204" pitchFamily="34" charset="0"/>
                <a:cs typeface="Calibri" panose="020F0502020204030204" pitchFamily="34" charset="0"/>
              </a:rPr>
              <a:t> Intersection </a:t>
            </a:r>
          </a:p>
        </p:txBody>
      </p:sp>
    </p:spTree>
    <p:extLst>
      <p:ext uri="{BB962C8B-B14F-4D97-AF65-F5344CB8AC3E}">
        <p14:creationId xmlns:p14="http://schemas.microsoft.com/office/powerpoint/2010/main" val="68518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farm5.static.flickr.com/4134/4851246349_17b609fa6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4200" y="135235"/>
            <a:ext cx="8439826" cy="658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45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098" name="Picture 2" descr="photo with zero degrees til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3311" y="452717"/>
            <a:ext cx="2897841" cy="579568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photo with 3 degree downward til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7585" y="420484"/>
            <a:ext cx="2930072" cy="58601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10" name="Picture 14" descr="http://cdn.cambridgeincolour.com/images/tutorials/ts_tilt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4090" y="484950"/>
            <a:ext cx="2897840" cy="579568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p:cNvSpPr/>
          <p:nvPr/>
        </p:nvSpPr>
        <p:spPr>
          <a:xfrm>
            <a:off x="1457053" y="5894436"/>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No Tilt</a:t>
            </a:r>
          </a:p>
        </p:txBody>
      </p:sp>
      <p:sp>
        <p:nvSpPr>
          <p:cNvPr id="8" name="Rectangle 7"/>
          <p:cNvSpPr/>
          <p:nvPr/>
        </p:nvSpPr>
        <p:spPr>
          <a:xfrm>
            <a:off x="5071604" y="5894435"/>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alibri" panose="020F0502020204030204" pitchFamily="34" charset="0"/>
                <a:cs typeface="Calibri" panose="020F0502020204030204" pitchFamily="34" charset="0"/>
              </a:rPr>
              <a:t>Scheimpflug</a:t>
            </a:r>
            <a:endParaRPr lang="en-GB" sz="2400" b="1" dirty="0">
              <a:latin typeface="Calibri" panose="020F0502020204030204" pitchFamily="34" charset="0"/>
              <a:cs typeface="Calibri" panose="020F0502020204030204" pitchFamily="34" charset="0"/>
            </a:endParaRPr>
          </a:p>
        </p:txBody>
      </p:sp>
      <p:sp>
        <p:nvSpPr>
          <p:cNvPr id="9" name="Rectangle 8"/>
          <p:cNvSpPr/>
          <p:nvPr/>
        </p:nvSpPr>
        <p:spPr>
          <a:xfrm>
            <a:off x="8850202" y="5894434"/>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alibri" panose="020F0502020204030204" pitchFamily="34" charset="0"/>
                <a:cs typeface="Calibri" panose="020F0502020204030204" pitchFamily="34" charset="0"/>
              </a:rPr>
              <a:t>Anti-</a:t>
            </a:r>
            <a:r>
              <a:rPr lang="en-GB" sz="2000" b="1" dirty="0" err="1">
                <a:latin typeface="Calibri" panose="020F0502020204030204" pitchFamily="34" charset="0"/>
                <a:cs typeface="Calibri" panose="020F0502020204030204" pitchFamily="34" charset="0"/>
              </a:rPr>
              <a:t>Scheimpflug</a:t>
            </a:r>
            <a:endParaRPr lang="en-GB"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33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3926" y="480206"/>
            <a:ext cx="4273485" cy="559083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166" y="496442"/>
            <a:ext cx="4456962" cy="5558357"/>
          </a:xfrm>
          <a:prstGeom prst="rect">
            <a:avLst/>
          </a:prstGeom>
        </p:spPr>
      </p:pic>
      <p:sp>
        <p:nvSpPr>
          <p:cNvPr id="5" name="Rectangle 4"/>
          <p:cNvSpPr/>
          <p:nvPr/>
        </p:nvSpPr>
        <p:spPr>
          <a:xfrm>
            <a:off x="2253839" y="5894436"/>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No Tilt</a:t>
            </a:r>
          </a:p>
        </p:txBody>
      </p:sp>
      <p:sp>
        <p:nvSpPr>
          <p:cNvPr id="6" name="Rectangle 5"/>
          <p:cNvSpPr/>
          <p:nvPr/>
        </p:nvSpPr>
        <p:spPr>
          <a:xfrm>
            <a:off x="7887860" y="5894436"/>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Shift &amp; Tilt</a:t>
            </a:r>
          </a:p>
        </p:txBody>
      </p:sp>
    </p:spTree>
    <p:extLst>
      <p:ext uri="{BB962C8B-B14F-4D97-AF65-F5344CB8AC3E}">
        <p14:creationId xmlns:p14="http://schemas.microsoft.com/office/powerpoint/2010/main" val="84410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77680" y="1399203"/>
            <a:ext cx="5707935" cy="381047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303209" y="1399203"/>
            <a:ext cx="5707935" cy="381047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2253839" y="5894436"/>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No Tilt</a:t>
            </a:r>
          </a:p>
        </p:txBody>
      </p:sp>
      <p:sp>
        <p:nvSpPr>
          <p:cNvPr id="7" name="Rectangle 6"/>
          <p:cNvSpPr/>
          <p:nvPr/>
        </p:nvSpPr>
        <p:spPr>
          <a:xfrm>
            <a:off x="7887860" y="5894436"/>
            <a:ext cx="2045616" cy="707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Shift &amp; Tilt</a:t>
            </a:r>
          </a:p>
        </p:txBody>
      </p:sp>
    </p:spTree>
    <p:extLst>
      <p:ext uri="{BB962C8B-B14F-4D97-AF65-F5344CB8AC3E}">
        <p14:creationId xmlns:p14="http://schemas.microsoft.com/office/powerpoint/2010/main" val="230250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1679415"/>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Shift &amp; tilt</a:t>
            </a:r>
            <a:endParaRPr lang="en-GB" sz="36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9" name="Rectangle 3"/>
          <p:cNvSpPr txBox="1">
            <a:spLocks noChangeArrowheads="1"/>
          </p:cNvSpPr>
          <p:nvPr/>
        </p:nvSpPr>
        <p:spPr>
          <a:xfrm>
            <a:off x="359794" y="2679523"/>
            <a:ext cx="8016753"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109728">
              <a:spcBef>
                <a:spcPts val="400"/>
              </a:spcBef>
              <a:buClr>
                <a:schemeClr val="accent2"/>
              </a:buClr>
              <a:buSzPct val="68000"/>
              <a:defRPr/>
            </a:pPr>
            <a:r>
              <a:rPr lang="en-GB" sz="2800" dirty="0">
                <a:latin typeface="Calibri" panose="020F0502020204030204" pitchFamily="34" charset="0"/>
                <a:ea typeface="Verdana" pitchFamily="34" charset="0"/>
                <a:cs typeface="Calibri" panose="020F0502020204030204" pitchFamily="34" charset="0"/>
              </a:rPr>
              <a:t> </a:t>
            </a:r>
          </a:p>
          <a:p>
            <a:pPr marL="285750" indent="-285750">
              <a:buFont typeface="Arial" panose="020B0604020202020204" pitchFamily="34" charset="0"/>
              <a:buChar char="•"/>
            </a:pPr>
            <a:r>
              <a:rPr lang="en-GB" sz="2800" dirty="0">
                <a:latin typeface="Calibri" panose="020F0502020204030204" pitchFamily="34" charset="0"/>
                <a:ea typeface="Verdana" pitchFamily="34" charset="0"/>
                <a:cs typeface="Calibri" panose="020F0502020204030204" pitchFamily="34" charset="0"/>
              </a:rPr>
              <a:t>Wide aperture with big depth of field. F4, F5.6</a:t>
            </a:r>
          </a:p>
          <a:p>
            <a:pPr marL="285750" indent="-285750">
              <a:buFont typeface="Arial" panose="020B0604020202020204" pitchFamily="34" charset="0"/>
              <a:buChar char="•"/>
            </a:pPr>
            <a:r>
              <a:rPr lang="en-GB" sz="2800" dirty="0">
                <a:latin typeface="Calibri" panose="020F0502020204030204" pitchFamily="34" charset="0"/>
                <a:ea typeface="Verdana" pitchFamily="34" charset="0"/>
                <a:cs typeface="Calibri" panose="020F0502020204030204" pitchFamily="34" charset="0"/>
              </a:rPr>
              <a:t>Eliminates Lens Diffraction.</a:t>
            </a:r>
          </a:p>
          <a:p>
            <a:pPr marL="285750" indent="-285750">
              <a:buFont typeface="Arial" panose="020B0604020202020204" pitchFamily="34" charset="0"/>
              <a:buChar char="•"/>
            </a:pPr>
            <a:r>
              <a:rPr lang="en-GB" sz="2800" dirty="0">
                <a:latin typeface="Calibri" panose="020F0502020204030204" pitchFamily="34" charset="0"/>
                <a:ea typeface="Verdana" pitchFamily="34" charset="0"/>
                <a:cs typeface="Calibri" panose="020F0502020204030204" pitchFamily="34" charset="0"/>
              </a:rPr>
              <a:t>Gives sharp images on curved and angled surfaces.</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192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1679415"/>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Lighting techniques</a:t>
            </a:r>
          </a:p>
        </p:txBody>
      </p:sp>
      <p:sp>
        <p:nvSpPr>
          <p:cNvPr id="20" name="Rectangle 3"/>
          <p:cNvSpPr txBox="1">
            <a:spLocks noChangeArrowheads="1"/>
          </p:cNvSpPr>
          <p:nvPr/>
        </p:nvSpPr>
        <p:spPr>
          <a:xfrm>
            <a:off x="359794" y="2714532"/>
            <a:ext cx="10773262"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Coaxial Illumination – Smooth surfaces – mirrors – cd’s</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Specular Illumination – rough surfaces – light paddle</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Back light using the baseboard - bottles</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Cloudy Day – curved reflective surfaces</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Goosenecks with polarised light</a:t>
            </a:r>
          </a:p>
          <a:p>
            <a:pPr marL="457200" indent="-457200">
              <a:buFont typeface="Arial" panose="020B0604020202020204" pitchFamily="34" charset="0"/>
              <a:buChar char="•"/>
            </a:pPr>
            <a:r>
              <a:rPr lang="en-GB" sz="2800" dirty="0" err="1">
                <a:latin typeface="Calibri" panose="020F0502020204030204" pitchFamily="34" charset="0"/>
                <a:cs typeface="Calibri" panose="020F0502020204030204" pitchFamily="34" charset="0"/>
              </a:rPr>
              <a:t>Darkfield</a:t>
            </a:r>
            <a:r>
              <a:rPr lang="en-GB" sz="2800" dirty="0">
                <a:latin typeface="Calibri" panose="020F0502020204030204" pitchFamily="34" charset="0"/>
                <a:cs typeface="Calibri" panose="020F0502020204030204" pitchFamily="34" charset="0"/>
              </a:rPr>
              <a:t> ring light – fingers – blood</a:t>
            </a:r>
          </a:p>
          <a:p>
            <a:pPr marL="457200" indent="-457200">
              <a:buFont typeface="Arial" panose="020B0604020202020204" pitchFamily="34" charset="0"/>
              <a:buChar char="•"/>
            </a:pPr>
            <a:r>
              <a:rPr lang="en-GB" sz="2800" dirty="0" err="1">
                <a:latin typeface="Calibri" panose="020F0502020204030204" pitchFamily="34" charset="0"/>
                <a:cs typeface="Calibri" panose="020F0502020204030204" pitchFamily="34" charset="0"/>
              </a:rPr>
              <a:t>Darkfield</a:t>
            </a:r>
            <a:r>
              <a:rPr lang="en-GB" sz="2800" dirty="0">
                <a:latin typeface="Calibri" panose="020F0502020204030204" pitchFamily="34" charset="0"/>
                <a:cs typeface="Calibri" panose="020F0502020204030204" pitchFamily="34" charset="0"/>
              </a:rPr>
              <a:t> light – clear plastic</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264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59794" y="1679415"/>
            <a:ext cx="8229600"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Cloudy day</a:t>
            </a:r>
          </a:p>
        </p:txBody>
      </p:sp>
      <p:sp>
        <p:nvSpPr>
          <p:cNvPr id="20" name="Rectangle 3"/>
          <p:cNvSpPr txBox="1">
            <a:spLocks noChangeArrowheads="1"/>
          </p:cNvSpPr>
          <p:nvPr/>
        </p:nvSpPr>
        <p:spPr>
          <a:xfrm>
            <a:off x="359794" y="2714532"/>
            <a:ext cx="4796668"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r>
              <a:rPr lang="en-GB" sz="2800" dirty="0">
                <a:latin typeface="Calibri" panose="020F0502020204030204" pitchFamily="34" charset="0"/>
                <a:cs typeface="Calibri" panose="020F0502020204030204" pitchFamily="34" charset="0"/>
              </a:rPr>
              <a:t>Uneven reflective surfaces</a:t>
            </a:r>
          </a:p>
          <a:p>
            <a:pPr>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pic>
        <p:nvPicPr>
          <p:cNvPr id="4" name="Picture 2" descr="Image result for cloudy day illumin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7560" y="552380"/>
            <a:ext cx="5743667" cy="575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43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82590" y="1436174"/>
            <a:ext cx="5974403" cy="3987914"/>
          </a:xfrm>
          <a:prstGeom prst="rect">
            <a:avLst/>
          </a:prstGeom>
        </p:spPr>
      </p:pic>
      <p:pic>
        <p:nvPicPr>
          <p:cNvPr id="5" name="Picture 4"/>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1000" contrast="38000"/>
                    </a14:imgEffect>
                  </a14:imgLayer>
                </a14:imgProps>
              </a:ext>
              <a:ext uri="{28A0092B-C50C-407E-A947-70E740481C1C}">
                <a14:useLocalDpi xmlns:a14="http://schemas.microsoft.com/office/drawing/2010/main"/>
              </a:ext>
            </a:extLst>
          </a:blip>
          <a:stretch>
            <a:fillRect/>
          </a:stretch>
        </p:blipFill>
        <p:spPr>
          <a:xfrm rot="16200000">
            <a:off x="5230687" y="1434288"/>
            <a:ext cx="5976664" cy="3989423"/>
          </a:xfrm>
          <a:prstGeom prst="rect">
            <a:avLst/>
          </a:prstGeom>
        </p:spPr>
      </p:pic>
    </p:spTree>
    <p:extLst>
      <p:ext uri="{BB962C8B-B14F-4D97-AF65-F5344CB8AC3E}">
        <p14:creationId xmlns:p14="http://schemas.microsoft.com/office/powerpoint/2010/main" val="278811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9106</TotalTime>
  <Words>2809</Words>
  <Application>Microsoft Office PowerPoint</Application>
  <PresentationFormat>Widescreen</PresentationFormat>
  <Paragraphs>544</Paragraphs>
  <Slides>106</Slides>
  <Notes>85</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5" baseType="lpstr">
      <vt:lpstr>Arial</vt:lpstr>
      <vt:lpstr>Century Gothic</vt:lpstr>
      <vt:lpstr>Eras Bold ITC</vt:lpstr>
      <vt:lpstr>Calibri</vt:lpstr>
      <vt:lpstr>Arial</vt:lpstr>
      <vt:lpstr>Trebuchet MS</vt:lpstr>
      <vt:lpstr>Verdana</vt:lpstr>
      <vt:lpstr>Mesh</vt:lpstr>
      <vt:lpstr>Image</vt:lpstr>
      <vt:lpstr>Visible light IMaging Colour theory and Specialist Lenses</vt:lpstr>
      <vt:lpstr>PowerPoint Presentation</vt:lpstr>
      <vt:lpstr>Colour  Theory - Additive</vt:lpstr>
      <vt:lpstr>Colour  Theory - Subtractive</vt:lpstr>
      <vt:lpstr>Colour  Theory</vt:lpstr>
      <vt:lpstr>Colour Film – Tri Pack </vt:lpstr>
      <vt:lpstr>Bayer filtering – the digital image</vt:lpstr>
      <vt:lpstr>PowerPoint Presentation</vt:lpstr>
      <vt:lpstr>PowerPoint Presentation</vt:lpstr>
      <vt:lpstr>PowerPoint Presentation</vt:lpstr>
      <vt:lpstr>PowerPoint Presentation</vt:lpstr>
      <vt:lpstr>Grey scale image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polarising</vt:lpstr>
      <vt:lpstr>PowerPoint Presentation</vt:lpstr>
      <vt:lpstr>PowerPoint Presentation</vt:lpstr>
      <vt:lpstr>PowerPoint Presentation</vt:lpstr>
      <vt:lpstr>PowerPoint Presentation</vt:lpstr>
      <vt:lpstr>PowerPoint Presentation</vt:lpstr>
      <vt:lpstr>PowerPoint Presentation</vt:lpstr>
      <vt:lpstr>Workflow</vt:lpstr>
      <vt:lpstr>Angles of Light</vt:lpstr>
      <vt:lpstr>PowerPoint Presentation</vt:lpstr>
      <vt:lpstr>PowerPoint Presentation</vt:lpstr>
      <vt:lpstr>PowerPoint Presentation</vt:lpstr>
      <vt:lpstr>PowerPoint Presentation</vt:lpstr>
      <vt:lpstr>PowerPoint Presentation</vt:lpstr>
      <vt:lpstr>Coaxial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sensors</vt:lpstr>
      <vt:lpstr>Sensor size comparison</vt:lpstr>
      <vt:lpstr>Pixel pitch</vt:lpstr>
      <vt:lpstr>Pixel pitch</vt:lpstr>
      <vt:lpstr>noise</vt:lpstr>
      <vt:lpstr>Signal to noise</vt:lpstr>
      <vt:lpstr>Signal to noise</vt:lpstr>
      <vt:lpstr>ISO &amp; image noise</vt:lpstr>
      <vt:lpstr>In camera  noise reduction</vt:lpstr>
      <vt:lpstr>PowerPoint Presentation</vt:lpstr>
      <vt:lpstr>PowerPoint Presentation</vt:lpstr>
      <vt:lpstr>PowerPoint Presentation</vt:lpstr>
      <vt:lpstr>PowerPoint Presentation</vt:lpstr>
      <vt:lpstr>Sensor comparisons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Visible/invisible light</dc:title>
  <dc:creator>esther</dc:creator>
  <cp:lastModifiedBy>esther</cp:lastModifiedBy>
  <cp:revision>146</cp:revision>
  <dcterms:created xsi:type="dcterms:W3CDTF">2016-11-13T16:53:10Z</dcterms:created>
  <dcterms:modified xsi:type="dcterms:W3CDTF">2024-01-11T12:05:27Z</dcterms:modified>
</cp:coreProperties>
</file>