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863" r:id="rId1"/>
  </p:sldMasterIdLst>
  <p:notesMasterIdLst>
    <p:notesMasterId r:id="rId64"/>
  </p:notesMasterIdLst>
  <p:sldIdLst>
    <p:sldId id="256" r:id="rId2"/>
    <p:sldId id="258" r:id="rId3"/>
    <p:sldId id="353" r:id="rId4"/>
    <p:sldId id="354" r:id="rId5"/>
    <p:sldId id="355" r:id="rId6"/>
    <p:sldId id="356" r:id="rId7"/>
    <p:sldId id="352" r:id="rId8"/>
    <p:sldId id="259" r:id="rId9"/>
    <p:sldId id="358" r:id="rId10"/>
    <p:sldId id="357" r:id="rId11"/>
    <p:sldId id="360" r:id="rId12"/>
    <p:sldId id="361" r:id="rId13"/>
    <p:sldId id="362" r:id="rId14"/>
    <p:sldId id="364" r:id="rId15"/>
    <p:sldId id="363" r:id="rId16"/>
    <p:sldId id="365" r:id="rId17"/>
    <p:sldId id="359" r:id="rId18"/>
    <p:sldId id="412" r:id="rId19"/>
    <p:sldId id="367" r:id="rId20"/>
    <p:sldId id="368" r:id="rId21"/>
    <p:sldId id="369" r:id="rId22"/>
    <p:sldId id="370" r:id="rId23"/>
    <p:sldId id="371" r:id="rId24"/>
    <p:sldId id="372" r:id="rId25"/>
    <p:sldId id="373" r:id="rId26"/>
    <p:sldId id="374" r:id="rId27"/>
    <p:sldId id="375" r:id="rId28"/>
    <p:sldId id="376" r:id="rId29"/>
    <p:sldId id="377" r:id="rId30"/>
    <p:sldId id="378" r:id="rId31"/>
    <p:sldId id="379" r:id="rId32"/>
    <p:sldId id="380" r:id="rId33"/>
    <p:sldId id="381" r:id="rId34"/>
    <p:sldId id="382" r:id="rId35"/>
    <p:sldId id="383" r:id="rId36"/>
    <p:sldId id="366" r:id="rId37"/>
    <p:sldId id="387" r:id="rId38"/>
    <p:sldId id="388" r:id="rId39"/>
    <p:sldId id="389" r:id="rId40"/>
    <p:sldId id="390" r:id="rId41"/>
    <p:sldId id="391" r:id="rId42"/>
    <p:sldId id="392" r:id="rId43"/>
    <p:sldId id="393" r:id="rId44"/>
    <p:sldId id="394" r:id="rId45"/>
    <p:sldId id="395" r:id="rId46"/>
    <p:sldId id="396" r:id="rId47"/>
    <p:sldId id="397" r:id="rId48"/>
    <p:sldId id="398" r:id="rId49"/>
    <p:sldId id="399" r:id="rId50"/>
    <p:sldId id="400" r:id="rId51"/>
    <p:sldId id="401" r:id="rId52"/>
    <p:sldId id="403" r:id="rId53"/>
    <p:sldId id="384" r:id="rId54"/>
    <p:sldId id="404" r:id="rId55"/>
    <p:sldId id="405" r:id="rId56"/>
    <p:sldId id="406" r:id="rId57"/>
    <p:sldId id="407" r:id="rId58"/>
    <p:sldId id="408" r:id="rId59"/>
    <p:sldId id="409" r:id="rId60"/>
    <p:sldId id="410" r:id="rId61"/>
    <p:sldId id="411" r:id="rId62"/>
    <p:sldId id="338" r:id="rId63"/>
  </p:sldIdLst>
  <p:sldSz cx="12192000" cy="6858000"/>
  <p:notesSz cx="6858000" cy="9144000"/>
  <p:embeddedFontLst>
    <p:embeddedFont>
      <p:font typeface="Century Gothic" panose="020B0502020202020204" pitchFamily="34" charset="0"/>
      <p:regular r:id="rId65"/>
      <p:bold r:id="rId66"/>
      <p:italic r:id="rId67"/>
      <p:boldItalic r:id="rId68"/>
    </p:embeddedFont>
    <p:embeddedFont>
      <p:font typeface="Eras Bold ITC" panose="020B0907030504020204" pitchFamily="34" charset="0"/>
      <p:regular r:id="rId69"/>
    </p:embeddedFont>
    <p:embeddedFont>
      <p:font typeface="Calibri" panose="020F0502020204030204" pitchFamily="34" charset="0"/>
      <p:regular r:id="rId70"/>
      <p:bold r:id="rId71"/>
      <p:italic r:id="rId72"/>
      <p:boldItalic r:id="rId73"/>
    </p:embeddedFont>
    <p:embeddedFont>
      <p:font typeface="Trebuchet MS" panose="020B0603020202020204" pitchFamily="34" charset="0"/>
      <p:regular r:id="rId74"/>
      <p:bold r:id="rId75"/>
      <p:italic r:id="rId76"/>
      <p:boldItalic r:id="rId7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99"/>
    <a:srgbClr val="A80000"/>
    <a:srgbClr val="122F2D"/>
    <a:srgbClr val="13302F"/>
    <a:srgbClr val="FF6600"/>
    <a:srgbClr val="DC98A3"/>
    <a:srgbClr val="B91D1D"/>
    <a:srgbClr val="C96374"/>
    <a:srgbClr val="828B63"/>
    <a:srgbClr val="CC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513" autoAdjust="0"/>
    <p:restoredTop sz="85339" autoAdjust="0"/>
  </p:normalViewPr>
  <p:slideViewPr>
    <p:cSldViewPr snapToGrid="0">
      <p:cViewPr varScale="1">
        <p:scale>
          <a:sx n="68" d="100"/>
          <a:sy n="68" d="100"/>
        </p:scale>
        <p:origin x="432" y="6"/>
      </p:cViewPr>
      <p:guideLst>
        <p:guide pos="3840"/>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image" Target="../media/image2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F2234-6867-4935-9655-9A2396DE1DEE}" type="datetimeFigureOut">
              <a:rPr lang="en-GB" smtClean="0"/>
              <a:t>15/02/2023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132FCE-F65E-497B-81B4-616FC8E97EC8}" type="slidenum">
              <a:rPr lang="en-GB" smtClean="0"/>
              <a:t>‹#›</a:t>
            </a:fld>
            <a:endParaRPr lang="en-GB"/>
          </a:p>
        </p:txBody>
      </p:sp>
    </p:spTree>
    <p:extLst>
      <p:ext uri="{BB962C8B-B14F-4D97-AF65-F5344CB8AC3E}">
        <p14:creationId xmlns:p14="http://schemas.microsoft.com/office/powerpoint/2010/main" val="3551041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Electromagnetic spectrum </a:t>
            </a:r>
            <a:r>
              <a:rPr lang="en-GB" dirty="0" err="1"/>
              <a:t>uv</a:t>
            </a:r>
            <a:r>
              <a:rPr lang="en-GB" dirty="0"/>
              <a:t> to IR</a:t>
            </a:r>
          </a:p>
        </p:txBody>
      </p:sp>
      <p:sp>
        <p:nvSpPr>
          <p:cNvPr id="4" name="Slide Number Placeholder 3"/>
          <p:cNvSpPr>
            <a:spLocks noGrp="1"/>
          </p:cNvSpPr>
          <p:nvPr>
            <p:ph type="sldNum" sz="quarter" idx="10"/>
          </p:nvPr>
        </p:nvSpPr>
        <p:spPr/>
        <p:txBody>
          <a:bodyPr/>
          <a:lstStyle/>
          <a:p>
            <a:fld id="{9F7EEA3E-4120-42EC-A117-83D5A095C234}" type="slidenum">
              <a:rPr lang="en-GB" smtClean="0"/>
              <a:pPr/>
              <a:t>2</a:t>
            </a:fld>
            <a:endParaRPr lang="en-GB"/>
          </a:p>
        </p:txBody>
      </p:sp>
    </p:spTree>
    <p:extLst>
      <p:ext uri="{BB962C8B-B14F-4D97-AF65-F5344CB8AC3E}">
        <p14:creationId xmlns:p14="http://schemas.microsoft.com/office/powerpoint/2010/main" val="3056903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12</a:t>
            </a:fld>
            <a:endParaRPr lang="en-GB">
              <a:solidFill>
                <a:srgbClr val="000000"/>
              </a:solidFill>
            </a:endParaRPr>
          </a:p>
        </p:txBody>
      </p:sp>
    </p:spTree>
    <p:extLst>
      <p:ext uri="{BB962C8B-B14F-4D97-AF65-F5344CB8AC3E}">
        <p14:creationId xmlns:p14="http://schemas.microsoft.com/office/powerpoint/2010/main" val="17323830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16</a:t>
            </a:fld>
            <a:endParaRPr lang="en-GB">
              <a:solidFill>
                <a:srgbClr val="000000"/>
              </a:solidFill>
            </a:endParaRPr>
          </a:p>
        </p:txBody>
      </p:sp>
    </p:spTree>
    <p:extLst>
      <p:ext uri="{BB962C8B-B14F-4D97-AF65-F5344CB8AC3E}">
        <p14:creationId xmlns:p14="http://schemas.microsoft.com/office/powerpoint/2010/main" val="42811178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17</a:t>
            </a:fld>
            <a:endParaRPr lang="en-GB">
              <a:solidFill>
                <a:srgbClr val="000000"/>
              </a:solidFill>
            </a:endParaRPr>
          </a:p>
        </p:txBody>
      </p:sp>
    </p:spTree>
    <p:extLst>
      <p:ext uri="{BB962C8B-B14F-4D97-AF65-F5344CB8AC3E}">
        <p14:creationId xmlns:p14="http://schemas.microsoft.com/office/powerpoint/2010/main" val="10455930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19</a:t>
            </a:fld>
            <a:endParaRPr lang="en-GB">
              <a:solidFill>
                <a:srgbClr val="000000"/>
              </a:solidFill>
            </a:endParaRPr>
          </a:p>
        </p:txBody>
      </p:sp>
    </p:spTree>
    <p:extLst>
      <p:ext uri="{BB962C8B-B14F-4D97-AF65-F5344CB8AC3E}">
        <p14:creationId xmlns:p14="http://schemas.microsoft.com/office/powerpoint/2010/main" val="14136835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36</a:t>
            </a:fld>
            <a:endParaRPr lang="en-GB">
              <a:solidFill>
                <a:srgbClr val="000000"/>
              </a:solidFill>
            </a:endParaRPr>
          </a:p>
        </p:txBody>
      </p:sp>
    </p:spTree>
    <p:extLst>
      <p:ext uri="{BB962C8B-B14F-4D97-AF65-F5344CB8AC3E}">
        <p14:creationId xmlns:p14="http://schemas.microsoft.com/office/powerpoint/2010/main" val="351628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53</a:t>
            </a:fld>
            <a:endParaRPr lang="en-GB">
              <a:solidFill>
                <a:srgbClr val="000000"/>
              </a:solidFill>
            </a:endParaRPr>
          </a:p>
        </p:txBody>
      </p:sp>
    </p:spTree>
    <p:extLst>
      <p:ext uri="{BB962C8B-B14F-4D97-AF65-F5344CB8AC3E}">
        <p14:creationId xmlns:p14="http://schemas.microsoft.com/office/powerpoint/2010/main" val="25712417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54</a:t>
            </a:fld>
            <a:endParaRPr lang="en-GB">
              <a:solidFill>
                <a:srgbClr val="000000"/>
              </a:solidFill>
            </a:endParaRPr>
          </a:p>
        </p:txBody>
      </p:sp>
    </p:spTree>
    <p:extLst>
      <p:ext uri="{BB962C8B-B14F-4D97-AF65-F5344CB8AC3E}">
        <p14:creationId xmlns:p14="http://schemas.microsoft.com/office/powerpoint/2010/main" val="968174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55</a:t>
            </a:fld>
            <a:endParaRPr lang="en-GB">
              <a:solidFill>
                <a:srgbClr val="000000"/>
              </a:solidFill>
            </a:endParaRPr>
          </a:p>
        </p:txBody>
      </p:sp>
    </p:spTree>
    <p:extLst>
      <p:ext uri="{BB962C8B-B14F-4D97-AF65-F5344CB8AC3E}">
        <p14:creationId xmlns:p14="http://schemas.microsoft.com/office/powerpoint/2010/main" val="12687699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56</a:t>
            </a:fld>
            <a:endParaRPr lang="en-GB">
              <a:solidFill>
                <a:srgbClr val="000000"/>
              </a:solidFill>
            </a:endParaRPr>
          </a:p>
        </p:txBody>
      </p:sp>
    </p:spTree>
    <p:extLst>
      <p:ext uri="{BB962C8B-B14F-4D97-AF65-F5344CB8AC3E}">
        <p14:creationId xmlns:p14="http://schemas.microsoft.com/office/powerpoint/2010/main" val="7595041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57</a:t>
            </a:fld>
            <a:endParaRPr lang="en-GB">
              <a:solidFill>
                <a:srgbClr val="000000"/>
              </a:solidFill>
            </a:endParaRPr>
          </a:p>
        </p:txBody>
      </p:sp>
    </p:spTree>
    <p:extLst>
      <p:ext uri="{BB962C8B-B14F-4D97-AF65-F5344CB8AC3E}">
        <p14:creationId xmlns:p14="http://schemas.microsoft.com/office/powerpoint/2010/main" val="615857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Electromagnetic spectrum </a:t>
            </a:r>
            <a:r>
              <a:rPr lang="en-GB" dirty="0" err="1"/>
              <a:t>uv</a:t>
            </a:r>
            <a:r>
              <a:rPr lang="en-GB" dirty="0"/>
              <a:t> to IR</a:t>
            </a:r>
          </a:p>
        </p:txBody>
      </p:sp>
      <p:sp>
        <p:nvSpPr>
          <p:cNvPr id="4" name="Slide Number Placeholder 3"/>
          <p:cNvSpPr>
            <a:spLocks noGrp="1"/>
          </p:cNvSpPr>
          <p:nvPr>
            <p:ph type="sldNum" sz="quarter" idx="10"/>
          </p:nvPr>
        </p:nvSpPr>
        <p:spPr/>
        <p:txBody>
          <a:bodyPr/>
          <a:lstStyle/>
          <a:p>
            <a:fld id="{9F7EEA3E-4120-42EC-A117-83D5A095C234}" type="slidenum">
              <a:rPr lang="en-GB" smtClean="0"/>
              <a:pPr/>
              <a:t>3</a:t>
            </a:fld>
            <a:endParaRPr lang="en-GB"/>
          </a:p>
        </p:txBody>
      </p:sp>
    </p:spTree>
    <p:extLst>
      <p:ext uri="{BB962C8B-B14F-4D97-AF65-F5344CB8AC3E}">
        <p14:creationId xmlns:p14="http://schemas.microsoft.com/office/powerpoint/2010/main" val="28436331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58</a:t>
            </a:fld>
            <a:endParaRPr lang="en-GB">
              <a:solidFill>
                <a:srgbClr val="000000"/>
              </a:solidFill>
            </a:endParaRPr>
          </a:p>
        </p:txBody>
      </p:sp>
    </p:spTree>
    <p:extLst>
      <p:ext uri="{BB962C8B-B14F-4D97-AF65-F5344CB8AC3E}">
        <p14:creationId xmlns:p14="http://schemas.microsoft.com/office/powerpoint/2010/main" val="691336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59</a:t>
            </a:fld>
            <a:endParaRPr lang="en-GB">
              <a:solidFill>
                <a:srgbClr val="000000"/>
              </a:solidFill>
            </a:endParaRPr>
          </a:p>
        </p:txBody>
      </p:sp>
    </p:spTree>
    <p:extLst>
      <p:ext uri="{BB962C8B-B14F-4D97-AF65-F5344CB8AC3E}">
        <p14:creationId xmlns:p14="http://schemas.microsoft.com/office/powerpoint/2010/main" val="29453189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60</a:t>
            </a:fld>
            <a:endParaRPr lang="en-GB">
              <a:solidFill>
                <a:srgbClr val="000000"/>
              </a:solidFill>
            </a:endParaRPr>
          </a:p>
        </p:txBody>
      </p:sp>
    </p:spTree>
    <p:extLst>
      <p:ext uri="{BB962C8B-B14F-4D97-AF65-F5344CB8AC3E}">
        <p14:creationId xmlns:p14="http://schemas.microsoft.com/office/powerpoint/2010/main" val="3043109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61</a:t>
            </a:fld>
            <a:endParaRPr lang="en-GB">
              <a:solidFill>
                <a:srgbClr val="000000"/>
              </a:solidFill>
            </a:endParaRPr>
          </a:p>
        </p:txBody>
      </p:sp>
    </p:spTree>
    <p:extLst>
      <p:ext uri="{BB962C8B-B14F-4D97-AF65-F5344CB8AC3E}">
        <p14:creationId xmlns:p14="http://schemas.microsoft.com/office/powerpoint/2010/main" val="2300873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Electromagnetic spectrum </a:t>
            </a:r>
            <a:r>
              <a:rPr lang="en-GB" dirty="0" err="1"/>
              <a:t>uv</a:t>
            </a:r>
            <a:r>
              <a:rPr lang="en-GB" dirty="0"/>
              <a:t> to IR</a:t>
            </a:r>
          </a:p>
        </p:txBody>
      </p:sp>
      <p:sp>
        <p:nvSpPr>
          <p:cNvPr id="4" name="Slide Number Placeholder 3"/>
          <p:cNvSpPr>
            <a:spLocks noGrp="1"/>
          </p:cNvSpPr>
          <p:nvPr>
            <p:ph type="sldNum" sz="quarter" idx="10"/>
          </p:nvPr>
        </p:nvSpPr>
        <p:spPr/>
        <p:txBody>
          <a:bodyPr/>
          <a:lstStyle/>
          <a:p>
            <a:fld id="{9F7EEA3E-4120-42EC-A117-83D5A095C234}" type="slidenum">
              <a:rPr lang="en-GB" smtClean="0"/>
              <a:pPr/>
              <a:t>4</a:t>
            </a:fld>
            <a:endParaRPr lang="en-GB"/>
          </a:p>
        </p:txBody>
      </p:sp>
    </p:spTree>
    <p:extLst>
      <p:ext uri="{BB962C8B-B14F-4D97-AF65-F5344CB8AC3E}">
        <p14:creationId xmlns:p14="http://schemas.microsoft.com/office/powerpoint/2010/main" val="3862928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Electromagnetic spectrum </a:t>
            </a:r>
            <a:r>
              <a:rPr lang="en-GB" dirty="0" err="1"/>
              <a:t>uv</a:t>
            </a:r>
            <a:r>
              <a:rPr lang="en-GB" dirty="0"/>
              <a:t> to IR</a:t>
            </a:r>
          </a:p>
        </p:txBody>
      </p:sp>
      <p:sp>
        <p:nvSpPr>
          <p:cNvPr id="4" name="Slide Number Placeholder 3"/>
          <p:cNvSpPr>
            <a:spLocks noGrp="1"/>
          </p:cNvSpPr>
          <p:nvPr>
            <p:ph type="sldNum" sz="quarter" idx="10"/>
          </p:nvPr>
        </p:nvSpPr>
        <p:spPr/>
        <p:txBody>
          <a:bodyPr/>
          <a:lstStyle/>
          <a:p>
            <a:fld id="{9F7EEA3E-4120-42EC-A117-83D5A095C234}" type="slidenum">
              <a:rPr lang="en-GB" smtClean="0"/>
              <a:pPr/>
              <a:t>5</a:t>
            </a:fld>
            <a:endParaRPr lang="en-GB"/>
          </a:p>
        </p:txBody>
      </p:sp>
    </p:spTree>
    <p:extLst>
      <p:ext uri="{BB962C8B-B14F-4D97-AF65-F5344CB8AC3E}">
        <p14:creationId xmlns:p14="http://schemas.microsoft.com/office/powerpoint/2010/main" val="25665000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7</a:t>
            </a:fld>
            <a:endParaRPr lang="en-GB">
              <a:solidFill>
                <a:srgbClr val="000000"/>
              </a:solidFill>
            </a:endParaRPr>
          </a:p>
        </p:txBody>
      </p:sp>
    </p:spTree>
    <p:extLst>
      <p:ext uri="{BB962C8B-B14F-4D97-AF65-F5344CB8AC3E}">
        <p14:creationId xmlns:p14="http://schemas.microsoft.com/office/powerpoint/2010/main" val="82257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8</a:t>
            </a:fld>
            <a:endParaRPr lang="en-GB">
              <a:solidFill>
                <a:srgbClr val="000000"/>
              </a:solidFill>
            </a:endParaRPr>
          </a:p>
        </p:txBody>
      </p:sp>
    </p:spTree>
    <p:extLst>
      <p:ext uri="{BB962C8B-B14F-4D97-AF65-F5344CB8AC3E}">
        <p14:creationId xmlns:p14="http://schemas.microsoft.com/office/powerpoint/2010/main" val="139503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9</a:t>
            </a:fld>
            <a:endParaRPr lang="en-GB">
              <a:solidFill>
                <a:srgbClr val="000000"/>
              </a:solidFill>
            </a:endParaRPr>
          </a:p>
        </p:txBody>
      </p:sp>
    </p:spTree>
    <p:extLst>
      <p:ext uri="{BB962C8B-B14F-4D97-AF65-F5344CB8AC3E}">
        <p14:creationId xmlns:p14="http://schemas.microsoft.com/office/powerpoint/2010/main" val="1332015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10</a:t>
            </a:fld>
            <a:endParaRPr lang="en-GB">
              <a:solidFill>
                <a:srgbClr val="000000"/>
              </a:solidFill>
            </a:endParaRPr>
          </a:p>
        </p:txBody>
      </p:sp>
    </p:spTree>
    <p:extLst>
      <p:ext uri="{BB962C8B-B14F-4D97-AF65-F5344CB8AC3E}">
        <p14:creationId xmlns:p14="http://schemas.microsoft.com/office/powerpoint/2010/main" val="9439264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D8B17E93-3A52-483F-BC77-F5F8CC7FDD8B}" type="slidenum">
              <a:rPr lang="en-GB" smtClean="0">
                <a:solidFill>
                  <a:srgbClr val="000000"/>
                </a:solidFill>
              </a:rPr>
              <a:pPr/>
              <a:t>11</a:t>
            </a:fld>
            <a:endParaRPr lang="en-GB">
              <a:solidFill>
                <a:srgbClr val="000000"/>
              </a:solidFill>
            </a:endParaRPr>
          </a:p>
        </p:txBody>
      </p:sp>
    </p:spTree>
    <p:extLst>
      <p:ext uri="{BB962C8B-B14F-4D97-AF65-F5344CB8AC3E}">
        <p14:creationId xmlns:p14="http://schemas.microsoft.com/office/powerpoint/2010/main" val="1985172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99793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24002626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74804471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latin typeface="Calibri" panose="020F0502020204030204" pitchFamily="34" charset="0"/>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latin typeface="Calibri" panose="020F0502020204030204" pitchFamily="34" charset="0"/>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3439987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1141410" y="4777381"/>
            <a:ext cx="9906001"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60755814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latin typeface="Calibri" panose="020F0502020204030204" pitchFamily="34" charset="0"/>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latin typeface="Calibri" panose="020F0502020204030204" pitchFamily="34" charset="0"/>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243506590"/>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solidFill>
                  <a:schemeClr val="tx1"/>
                </a:soli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906696509"/>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98276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40171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0372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en-US"/>
              <a:t>Click to edit Master title style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796027F-7875-4030-9381-8BD8C4F21935}" type="datetimeFigureOut">
              <a:rPr lang="en-US" smtClean="0"/>
              <a:t>2/15/2023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7" name="Rectangle 6"/>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604649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604267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2/15/2023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
        <p:nvSpPr>
          <p:cNvPr id="10" name="Rectangle 9"/>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487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2/15/2023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
        <p:nvSpPr>
          <p:cNvPr id="6" name="Rectangle 5"/>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90268866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2/15/2023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
        <p:nvSpPr>
          <p:cNvPr id="5" name="Rectangle 4"/>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91082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smtClean="0"/>
              <a:t>2/15/2023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101275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399212" y="5883275"/>
            <a:ext cx="914400" cy="365125"/>
          </a:xfrm>
        </p:spPr>
        <p:txBody>
          <a:bodyPr/>
          <a:lstStyle/>
          <a:p>
            <a:fld id="{4509A250-FF31-4206-8172-F9D3106AACB1}" type="datetimeFigureOut">
              <a:rPr lang="en-US" smtClean="0"/>
              <a:t>2/15/2023</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02111984F565}" type="slidenum">
              <a:rPr lang="en-US" smtClean="0"/>
              <a:t>‹#›</a:t>
            </a:fld>
            <a:endParaRPr lang="en-US" dirty="0"/>
          </a:p>
        </p:txBody>
      </p:sp>
      <p:sp>
        <p:nvSpPr>
          <p:cNvPr id="8" name="Rectangle 7"/>
          <p:cNvSpPr/>
          <p:nvPr userDrawn="1"/>
        </p:nvSpPr>
        <p:spPr>
          <a:xfrm>
            <a:off x="0" y="6309320"/>
            <a:ext cx="12192000" cy="576064"/>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cy-GB" dirty="0">
                <a:solidFill>
                  <a:schemeClr val="tx1">
                    <a:lumMod val="50000"/>
                  </a:schemeClr>
                </a:solidFill>
                <a:latin typeface="Trebuchet MS" panose="020B0603020202020204" pitchFamily="34" charset="0"/>
                <a:cs typeface="Arial" panose="020B0604020202020204" pitchFamily="34" charset="0"/>
              </a:rPr>
              <a:t>foster+freeman </a:t>
            </a:r>
            <a:endParaRPr lang="en-GB" dirty="0">
              <a:solidFill>
                <a:schemeClr val="tx1">
                  <a:lumMod val="50000"/>
                </a:schemeClr>
              </a:solidFill>
              <a:latin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2909797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Calibri" panose="020F0502020204030204" pitchFamily="34" charset="0"/>
              </a:defRPr>
            </a:lvl1pPr>
          </a:lstStyle>
          <a:p>
            <a:fld id="{4AAD347D-5ACD-4C99-B74B-A9C85AD731AF}" type="datetimeFigureOut">
              <a:rPr lang="en-US" smtClean="0"/>
              <a:pPr/>
              <a:t>2/15/2023</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Calibri" panose="020F0502020204030204" pitchFamily="34" charset="0"/>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Calibri" panose="020F0502020204030204" pitchFamily="34" charset="0"/>
              </a:defRPr>
            </a:lvl1pPr>
          </a:lstStyle>
          <a:p>
            <a:fld id="{D57F1E4F-1CFF-5643-939E-02111984F565}" type="slidenum">
              <a:rPr lang="en-US" smtClean="0"/>
              <a:pPr/>
              <a:t>‹#›</a:t>
            </a:fld>
            <a:endParaRPr lang="en-US" dirty="0"/>
          </a:p>
        </p:txBody>
      </p:sp>
    </p:spTree>
    <p:extLst>
      <p:ext uri="{BB962C8B-B14F-4D97-AF65-F5344CB8AC3E}">
        <p14:creationId xmlns:p14="http://schemas.microsoft.com/office/powerpoint/2010/main" val="2988934408"/>
      </p:ext>
    </p:extLst>
  </p:cSld>
  <p:clrMap bg1="dk1" tx1="lt1" bg2="dk2" tx2="lt2" accent1="accent1" accent2="accent2" accent3="accent3" accent4="accent4" accent5="accent5" accent6="accent6" hlink="hlink" folHlink="folHlink"/>
  <p:sldLayoutIdLst>
    <p:sldLayoutId id="2147483864" r:id="rId1"/>
    <p:sldLayoutId id="2147483865" r:id="rId2"/>
    <p:sldLayoutId id="2147483866" r:id="rId3"/>
    <p:sldLayoutId id="2147483867" r:id="rId4"/>
    <p:sldLayoutId id="2147483868" r:id="rId5"/>
    <p:sldLayoutId id="2147483869" r:id="rId6"/>
    <p:sldLayoutId id="2147483870" r:id="rId7"/>
    <p:sldLayoutId id="2147483871" r:id="rId8"/>
    <p:sldLayoutId id="2147483872" r:id="rId9"/>
    <p:sldLayoutId id="2147483873" r:id="rId10"/>
    <p:sldLayoutId id="2147483874" r:id="rId11"/>
    <p:sldLayoutId id="2147483875" r:id="rId12"/>
    <p:sldLayoutId id="2147483876" r:id="rId13"/>
    <p:sldLayoutId id="2147483877" r:id="rId14"/>
    <p:sldLayoutId id="2147483878" r:id="rId15"/>
    <p:sldLayoutId id="2147483879" r:id="rId16"/>
    <p:sldLayoutId id="2147483880"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00000"/>
        <a:buFont typeface="Arial"/>
        <a:buChar char="•"/>
        <a:defRPr sz="20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1pPr>
      <a:lvl2pPr marL="742950" indent="-285750" algn="l" defTabSz="457200" rtl="0" eaLnBrk="1" latinLnBrk="0" hangingPunct="1">
        <a:spcBef>
          <a:spcPct val="20000"/>
        </a:spcBef>
        <a:spcAft>
          <a:spcPts val="600"/>
        </a:spcAft>
        <a:buClr>
          <a:schemeClr val="accent1"/>
        </a:buClr>
        <a:buSzPct val="100000"/>
        <a:buFont typeface="Arial"/>
        <a:buChar char="•"/>
        <a:defRPr sz="18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2pPr>
      <a:lvl3pPr marL="1200150" indent="-285750" algn="l" defTabSz="457200" rtl="0" eaLnBrk="1" latinLnBrk="0" hangingPunct="1">
        <a:spcBef>
          <a:spcPct val="20000"/>
        </a:spcBef>
        <a:spcAft>
          <a:spcPts val="600"/>
        </a:spcAft>
        <a:buClr>
          <a:schemeClr val="accent1"/>
        </a:buClr>
        <a:buSzPct val="100000"/>
        <a:buFont typeface="Arial"/>
        <a:buChar char="•"/>
        <a:defRPr sz="16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3pPr>
      <a:lvl4pPr marL="15430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4pPr>
      <a:lvl5pPr marL="2000250" indent="-171450" algn="l" defTabSz="457200" rtl="0" eaLnBrk="1" latinLnBrk="0" hangingPunct="1">
        <a:spcBef>
          <a:spcPct val="20000"/>
        </a:spcBef>
        <a:spcAft>
          <a:spcPts val="600"/>
        </a:spcAft>
        <a:buClr>
          <a:schemeClr val="accent1"/>
        </a:buClr>
        <a:buSzPct val="100000"/>
        <a:buFont typeface="Arial"/>
        <a:buChar char="•"/>
        <a:defRPr sz="14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Calibri" panose="020F0502020204030204" pitchFamily="34" charset="0"/>
          <a:ea typeface="+mn-ea"/>
          <a:cs typeface="+mn-cs"/>
        </a:defRPr>
      </a:lvl5pPr>
      <a:lvl6pPr marL="25146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00000"/>
        <a:buFont typeface="Arial"/>
        <a:buChar char="•"/>
        <a:defRPr sz="1200" kern="1200" cap="small">
          <a:solidFill>
            <a:schemeClr val="tx1"/>
          </a:soli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vmlDrawing" Target="../drawings/vmlDrawing2.vml"/><Relationship Id="rId5" Type="http://schemas.openxmlformats.org/officeDocument/2006/relationships/image" Target="../media/image14.w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xml"/><Relationship Id="rId1" Type="http://schemas.openxmlformats.org/officeDocument/2006/relationships/vmlDrawing" Target="../drawings/vmlDrawing3.vml"/><Relationship Id="rId4" Type="http://schemas.openxmlformats.org/officeDocument/2006/relationships/image" Target="../media/image14.w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0.png"/><Relationship Id="rId3" Type="http://schemas.openxmlformats.org/officeDocument/2006/relationships/notesSlide" Target="../notesSlides/notesSlide12.xml"/><Relationship Id="rId7" Type="http://schemas.openxmlformats.org/officeDocument/2006/relationships/image" Target="../media/image17.png"/><Relationship Id="rId12"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19.png"/><Relationship Id="rId5" Type="http://schemas.openxmlformats.org/officeDocument/2006/relationships/image" Target="../media/image16.png"/><Relationship Id="rId15" Type="http://schemas.openxmlformats.org/officeDocument/2006/relationships/image" Target="../media/image21.png"/><Relationship Id="rId10" Type="http://schemas.openxmlformats.org/officeDocument/2006/relationships/oleObject" Target="../embeddings/oleObject7.bin"/><Relationship Id="rId4" Type="http://schemas.openxmlformats.org/officeDocument/2006/relationships/oleObject" Target="../embeddings/oleObject4.bin"/><Relationship Id="rId9" Type="http://schemas.openxmlformats.org/officeDocument/2006/relationships/image" Target="../media/image18.png"/><Relationship Id="rId14" Type="http://schemas.openxmlformats.org/officeDocument/2006/relationships/oleObject" Target="../embeddings/oleObject9.bin"/></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openxmlformats.org/officeDocument/2006/relationships/oleObject" Target="../embeddings/oleObject12.bin"/><Relationship Id="rId3" Type="http://schemas.openxmlformats.org/officeDocument/2006/relationships/notesSlide" Target="../notesSlides/notesSlide13.xml"/><Relationship Id="rId7" Type="http://schemas.openxmlformats.org/officeDocument/2006/relationships/image" Target="../media/image21.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oleObject" Target="../embeddings/oleObject11.bin"/><Relationship Id="rId5" Type="http://schemas.openxmlformats.org/officeDocument/2006/relationships/image" Target="../media/image23.png"/><Relationship Id="rId4" Type="http://schemas.openxmlformats.org/officeDocument/2006/relationships/oleObject" Target="../embeddings/oleObject10.bin"/><Relationship Id="rId9"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5.jpeg"/><Relationship Id="rId1" Type="http://schemas.openxmlformats.org/officeDocument/2006/relationships/slideLayout" Target="../slideLayouts/slideLayout1.xml"/><Relationship Id="rId5" Type="http://schemas.openxmlformats.org/officeDocument/2006/relationships/image" Target="../media/image27.jpe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1.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video" Target="file:///C:\WINDOWS\IMAGES\bug4.avi" TargetMode="Externa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7.pn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6.vml"/><Relationship Id="rId4" Type="http://schemas.openxmlformats.org/officeDocument/2006/relationships/image" Target="../media/image62.png"/></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76.jpeg"/></Relationships>
</file>

<file path=ppt/slides/_rels/slide5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77.jpeg"/></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7.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5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81.jpeg"/></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88.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9.wmf"/><Relationship Id="rId5" Type="http://schemas.openxmlformats.org/officeDocument/2006/relationships/oleObject" Target="../embeddings/oleObject1.bin"/><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GB" sz="3600" dirty="0">
                <a:solidFill>
                  <a:schemeClr val="tx1"/>
                </a:solidFill>
                <a:effectLst>
                  <a:glow rad="38100">
                    <a:schemeClr val="bg1">
                      <a:lumMod val="65000"/>
                      <a:lumOff val="35000"/>
                      <a:alpha val="50000"/>
                    </a:schemeClr>
                  </a:glow>
                </a:effectLst>
                <a:latin typeface="Eras Bold ITC" panose="020B0907030504020204" pitchFamily="34" charset="0"/>
              </a:rPr>
              <a:t>Light &amp; the Digital Image</a:t>
            </a:r>
            <a:br>
              <a:rPr lang="en-GB" sz="3600" dirty="0">
                <a:solidFill>
                  <a:schemeClr val="tx1"/>
                </a:solidFill>
                <a:effectLst>
                  <a:glow rad="38100">
                    <a:schemeClr val="bg1">
                      <a:lumMod val="65000"/>
                      <a:lumOff val="35000"/>
                      <a:alpha val="50000"/>
                    </a:schemeClr>
                  </a:glow>
                </a:effectLst>
                <a:latin typeface="Eras Bold ITC" panose="020B0907030504020204" pitchFamily="34" charset="0"/>
              </a:rPr>
            </a:br>
            <a:r>
              <a:rPr lang="en-GB" sz="3600" cap="none" dirty="0">
                <a:solidFill>
                  <a:srgbClr val="FFFF00"/>
                </a:solidFill>
                <a:effectLst>
                  <a:glow rad="38100">
                    <a:schemeClr val="bg1">
                      <a:lumMod val="65000"/>
                      <a:lumOff val="35000"/>
                      <a:alpha val="50000"/>
                    </a:schemeClr>
                  </a:glow>
                </a:effectLst>
                <a:cs typeface="Calibri" panose="020F0502020204030204" pitchFamily="34" charset="0"/>
              </a:rPr>
              <a:t>Fourier Transform in Forensic Imaging</a:t>
            </a:r>
            <a:endParaRPr lang="en-GB" sz="3600" dirty="0">
              <a:solidFill>
                <a:schemeClr val="tx1"/>
              </a:solidFill>
              <a:effectLst>
                <a:glow rad="38100">
                  <a:schemeClr val="bg1">
                    <a:lumMod val="65000"/>
                    <a:lumOff val="35000"/>
                    <a:alpha val="50000"/>
                  </a:schemeClr>
                </a:glow>
              </a:effectLst>
              <a:latin typeface="Eras Bold ITC" panose="020B0907030504020204" pitchFamily="34" charset="0"/>
            </a:endParaRPr>
          </a:p>
        </p:txBody>
      </p:sp>
    </p:spTree>
    <p:extLst>
      <p:ext uri="{BB962C8B-B14F-4D97-AF65-F5344CB8AC3E}">
        <p14:creationId xmlns:p14="http://schemas.microsoft.com/office/powerpoint/2010/main" val="260239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0815"/>
            <a:ext cx="6096000" cy="1000108"/>
          </a:xfrm>
        </p:spPr>
        <p:txBody>
          <a:bodyPr/>
          <a:lstStyle/>
          <a:p>
            <a:pPr algn="ctr"/>
            <a:r>
              <a:rPr lang="en-GB" sz="4800" b="1" spc="300" dirty="0">
                <a:solidFill>
                  <a:schemeClr val="tx1"/>
                </a:solidFill>
                <a:effectLst>
                  <a:glow rad="38100">
                    <a:schemeClr val="bg1">
                      <a:lumMod val="65000"/>
                      <a:lumOff val="35000"/>
                      <a:alpha val="40000"/>
                    </a:schemeClr>
                  </a:glow>
                </a:effectLst>
                <a:cs typeface="Calibri" panose="020F0502020204030204" pitchFamily="34" charset="0"/>
              </a:rPr>
              <a:t>FFT</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pic>
        <p:nvPicPr>
          <p:cNvPr id="11" name="Picture 3" descr="D:\presentations\images\dfo2.jpg"/>
          <p:cNvPicPr>
            <a:picLocks noChangeAspect="1" noChangeArrowheads="1"/>
          </p:cNvPicPr>
          <p:nvPr/>
        </p:nvPicPr>
        <p:blipFill>
          <a:blip r:embed="rId3" cstate="print"/>
          <a:srcRect/>
          <a:stretch>
            <a:fillRect/>
          </a:stretch>
        </p:blipFill>
        <p:spPr bwMode="auto">
          <a:xfrm>
            <a:off x="6919344" y="178646"/>
            <a:ext cx="4432300" cy="6500707"/>
          </a:xfrm>
          <a:prstGeom prst="rect">
            <a:avLst/>
          </a:prstGeom>
          <a:noFill/>
          <a:ln>
            <a:solidFill>
              <a:schemeClr val="accent1"/>
            </a:solidFill>
          </a:ln>
          <a:effectLst/>
        </p:spPr>
      </p:pic>
    </p:spTree>
    <p:extLst>
      <p:ext uri="{BB962C8B-B14F-4D97-AF65-F5344CB8AC3E}">
        <p14:creationId xmlns:p14="http://schemas.microsoft.com/office/powerpoint/2010/main" val="48212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D:\presentations\enhanced_dfo.jpg"/>
          <p:cNvPicPr>
            <a:picLocks noChangeAspect="1" noChangeArrowheads="1"/>
          </p:cNvPicPr>
          <p:nvPr/>
        </p:nvPicPr>
        <p:blipFill>
          <a:blip r:embed="rId3" cstate="print"/>
          <a:srcRect/>
          <a:stretch>
            <a:fillRect/>
          </a:stretch>
        </p:blipFill>
        <p:spPr bwMode="auto">
          <a:xfrm>
            <a:off x="6919344" y="206214"/>
            <a:ext cx="4432300" cy="6500707"/>
          </a:xfrm>
          <a:prstGeom prst="rect">
            <a:avLst/>
          </a:prstGeom>
          <a:noFill/>
          <a:ln>
            <a:solidFill>
              <a:schemeClr val="accent1"/>
            </a:solidFill>
          </a:ln>
          <a:effectLst/>
        </p:spPr>
      </p:pic>
      <p:sp>
        <p:nvSpPr>
          <p:cNvPr id="2" name="Title 1"/>
          <p:cNvSpPr>
            <a:spLocks noGrp="1"/>
          </p:cNvSpPr>
          <p:nvPr>
            <p:ph type="title"/>
          </p:nvPr>
        </p:nvSpPr>
        <p:spPr>
          <a:xfrm>
            <a:off x="0" y="2720815"/>
            <a:ext cx="6096000" cy="1000108"/>
          </a:xfrm>
        </p:spPr>
        <p:txBody>
          <a:bodyPr/>
          <a:lstStyle/>
          <a:p>
            <a:pPr algn="ctr"/>
            <a:r>
              <a:rPr lang="en-GB" sz="4800" b="1" spc="300" dirty="0">
                <a:solidFill>
                  <a:schemeClr val="tx1"/>
                </a:solidFill>
                <a:effectLst>
                  <a:glow rad="38100">
                    <a:schemeClr val="bg1">
                      <a:lumMod val="65000"/>
                      <a:lumOff val="35000"/>
                      <a:alpha val="40000"/>
                    </a:schemeClr>
                  </a:glow>
                </a:effectLst>
                <a:cs typeface="Calibri" panose="020F0502020204030204" pitchFamily="34" charset="0"/>
              </a:rPr>
              <a:t>FFT</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Tree>
    <p:extLst>
      <p:ext uri="{BB962C8B-B14F-4D97-AF65-F5344CB8AC3E}">
        <p14:creationId xmlns:p14="http://schemas.microsoft.com/office/powerpoint/2010/main" val="3766035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D:\presentations\images\dfo2.jpg"/>
          <p:cNvPicPr>
            <a:picLocks noChangeAspect="1" noChangeArrowheads="1"/>
          </p:cNvPicPr>
          <p:nvPr/>
        </p:nvPicPr>
        <p:blipFill>
          <a:blip r:embed="rId3" cstate="print"/>
          <a:srcRect/>
          <a:stretch>
            <a:fillRect/>
          </a:stretch>
        </p:blipFill>
        <p:spPr bwMode="auto">
          <a:xfrm>
            <a:off x="772544" y="178646"/>
            <a:ext cx="4432300" cy="6500707"/>
          </a:xfrm>
          <a:prstGeom prst="rect">
            <a:avLst/>
          </a:prstGeom>
          <a:noFill/>
          <a:ln>
            <a:solidFill>
              <a:schemeClr val="accent1"/>
            </a:solidFill>
          </a:ln>
          <a:effectLst/>
        </p:spPr>
      </p:pic>
      <p:pic>
        <p:nvPicPr>
          <p:cNvPr id="4" name="Picture 3" descr="D:\presentations\enhanced_dfo.jpg"/>
          <p:cNvPicPr>
            <a:picLocks noChangeAspect="1" noChangeArrowheads="1"/>
          </p:cNvPicPr>
          <p:nvPr/>
        </p:nvPicPr>
        <p:blipFill>
          <a:blip r:embed="rId4" cstate="print"/>
          <a:srcRect/>
          <a:stretch>
            <a:fillRect/>
          </a:stretch>
        </p:blipFill>
        <p:spPr bwMode="auto">
          <a:xfrm>
            <a:off x="6919344" y="206214"/>
            <a:ext cx="4432300" cy="6500707"/>
          </a:xfrm>
          <a:prstGeom prst="rect">
            <a:avLst/>
          </a:prstGeom>
          <a:noFill/>
          <a:ln>
            <a:solidFill>
              <a:schemeClr val="accent1"/>
            </a:solidFill>
          </a:ln>
          <a:effectLst/>
        </p:spPr>
      </p:pic>
      <p:sp>
        <p:nvSpPr>
          <p:cNvPr id="2" name="Title 1"/>
          <p:cNvSpPr>
            <a:spLocks noGrp="1"/>
          </p:cNvSpPr>
          <p:nvPr>
            <p:ph type="title"/>
          </p:nvPr>
        </p:nvSpPr>
        <p:spPr>
          <a:xfrm>
            <a:off x="3048000" y="2771615"/>
            <a:ext cx="6096000" cy="1000108"/>
          </a:xfrm>
        </p:spPr>
        <p:txBody>
          <a:bodyPr/>
          <a:lstStyle/>
          <a:p>
            <a:pPr algn="ctr"/>
            <a:r>
              <a:rPr lang="en-GB" sz="4800" b="1" spc="300" dirty="0">
                <a:solidFill>
                  <a:schemeClr val="tx1"/>
                </a:solidFill>
                <a:effectLst>
                  <a:glow rad="38100">
                    <a:schemeClr val="bg1">
                      <a:lumMod val="65000"/>
                      <a:lumOff val="35000"/>
                      <a:alpha val="40000"/>
                    </a:schemeClr>
                  </a:glow>
                </a:effectLst>
                <a:cs typeface="Calibri" panose="020F0502020204030204" pitchFamily="34" charset="0"/>
              </a:rPr>
              <a:t>FFT</a:t>
            </a:r>
            <a:endParaRPr lang="en-GB"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3" name="Right Arrow 2"/>
          <p:cNvSpPr/>
          <p:nvPr/>
        </p:nvSpPr>
        <p:spPr>
          <a:xfrm>
            <a:off x="5549900" y="3622515"/>
            <a:ext cx="1193800" cy="708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46388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553039"/>
            <a:ext cx="8676222" cy="3200400"/>
          </a:xfrm>
        </p:spPr>
        <p:txBody>
          <a:bodyPr>
            <a:normAutofit/>
          </a:bodyPr>
          <a:lstStyle/>
          <a:p>
            <a:r>
              <a:rPr lang="en-GB" sz="3600" cap="none" dirty="0">
                <a:solidFill>
                  <a:srgbClr val="FFFF00"/>
                </a:solidFill>
                <a:effectLst>
                  <a:glow rad="38100">
                    <a:schemeClr val="bg1">
                      <a:lumMod val="65000"/>
                      <a:lumOff val="35000"/>
                      <a:alpha val="50000"/>
                    </a:schemeClr>
                  </a:glow>
                </a:effectLst>
                <a:cs typeface="Calibri" panose="020F0502020204030204" pitchFamily="34" charset="0"/>
              </a:rPr>
              <a:t>Lasers</a:t>
            </a:r>
            <a:endParaRPr lang="en-GB" sz="3600" dirty="0">
              <a:solidFill>
                <a:schemeClr val="tx1"/>
              </a:solidFill>
              <a:effectLst>
                <a:glow rad="38100">
                  <a:schemeClr val="bg1">
                    <a:lumMod val="65000"/>
                    <a:lumOff val="35000"/>
                    <a:alpha val="50000"/>
                  </a:schemeClr>
                </a:glow>
              </a:effectLst>
              <a:latin typeface="Eras Bold ITC" panose="020B0907030504020204" pitchFamily="34" charset="0"/>
            </a:endParaRPr>
          </a:p>
        </p:txBody>
      </p:sp>
    </p:spTree>
    <p:extLst>
      <p:ext uri="{BB962C8B-B14F-4D97-AF65-F5344CB8AC3E}">
        <p14:creationId xmlns:p14="http://schemas.microsoft.com/office/powerpoint/2010/main" val="136872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 name="Rectangle 29"/>
          <p:cNvSpPr/>
          <p:nvPr/>
        </p:nvSpPr>
        <p:spPr>
          <a:xfrm>
            <a:off x="6715125" y="996950"/>
            <a:ext cx="85725" cy="1039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Rectangle 28"/>
          <p:cNvSpPr/>
          <p:nvPr/>
        </p:nvSpPr>
        <p:spPr>
          <a:xfrm>
            <a:off x="4010025" y="987425"/>
            <a:ext cx="85725" cy="10398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Freeform 26"/>
          <p:cNvSpPr/>
          <p:nvPr/>
        </p:nvSpPr>
        <p:spPr>
          <a:xfrm rot="10800000">
            <a:off x="9410700" y="987425"/>
            <a:ext cx="1152525" cy="996950"/>
          </a:xfrm>
          <a:custGeom>
            <a:avLst/>
            <a:gdLst>
              <a:gd name="connsiteX0" fmla="*/ 0 w 1581150"/>
              <a:gd name="connsiteY0" fmla="*/ 0 h 996950"/>
              <a:gd name="connsiteX1" fmla="*/ 1485900 w 1581150"/>
              <a:gd name="connsiteY1" fmla="*/ 0 h 996950"/>
              <a:gd name="connsiteX2" fmla="*/ 1485900 w 1581150"/>
              <a:gd name="connsiteY2" fmla="*/ 327024 h 996950"/>
              <a:gd name="connsiteX3" fmla="*/ 1581150 w 1581150"/>
              <a:gd name="connsiteY3" fmla="*/ 327024 h 996950"/>
              <a:gd name="connsiteX4" fmla="*/ 1581150 w 1581150"/>
              <a:gd name="connsiteY4" fmla="*/ 688975 h 996950"/>
              <a:gd name="connsiteX5" fmla="*/ 1485900 w 1581150"/>
              <a:gd name="connsiteY5" fmla="*/ 688975 h 996950"/>
              <a:gd name="connsiteX6" fmla="*/ 1485900 w 1581150"/>
              <a:gd name="connsiteY6" fmla="*/ 996950 h 996950"/>
              <a:gd name="connsiteX7" fmla="*/ 0 w 1581150"/>
              <a:gd name="connsiteY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50" h="996950">
                <a:moveTo>
                  <a:pt x="0" y="0"/>
                </a:moveTo>
                <a:lnTo>
                  <a:pt x="1485900" y="0"/>
                </a:lnTo>
                <a:lnTo>
                  <a:pt x="1485900" y="327024"/>
                </a:lnTo>
                <a:lnTo>
                  <a:pt x="1581150" y="327024"/>
                </a:lnTo>
                <a:lnTo>
                  <a:pt x="1581150" y="688975"/>
                </a:lnTo>
                <a:lnTo>
                  <a:pt x="1485900" y="688975"/>
                </a:lnTo>
                <a:lnTo>
                  <a:pt x="1485900" y="996950"/>
                </a:lnTo>
                <a:lnTo>
                  <a:pt x="0" y="996950"/>
                </a:lnTo>
                <a:close/>
              </a:path>
            </a:pathLst>
          </a:cu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Oval 15"/>
          <p:cNvSpPr/>
          <p:nvPr/>
        </p:nvSpPr>
        <p:spPr>
          <a:xfrm>
            <a:off x="5257800" y="1006474"/>
            <a:ext cx="304800" cy="996950"/>
          </a:xfrm>
          <a:prstGeom prst="ellipse">
            <a:avLst/>
          </a:prstGeom>
          <a:gradFill flip="none" rotWithShape="1">
            <a:gsLst>
              <a:gs pos="0">
                <a:schemeClr val="accent4">
                  <a:lumMod val="40000"/>
                  <a:lumOff val="60000"/>
                  <a:shade val="30000"/>
                  <a:satMod val="115000"/>
                </a:schemeClr>
              </a:gs>
              <a:gs pos="50000">
                <a:schemeClr val="accent4">
                  <a:lumMod val="40000"/>
                  <a:lumOff val="60000"/>
                  <a:shade val="67500"/>
                  <a:satMod val="115000"/>
                </a:schemeClr>
              </a:gs>
              <a:gs pos="100000">
                <a:schemeClr val="accent4">
                  <a:lumMod val="40000"/>
                  <a:lumOff val="60000"/>
                  <a:shade val="100000"/>
                  <a:satMod val="115000"/>
                </a:scheme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2" descr="C:\fft doc\bankfft.jpg"/>
          <p:cNvPicPr>
            <a:picLocks noChangeAspect="1" noChangeArrowheads="1"/>
          </p:cNvPicPr>
          <p:nvPr/>
        </p:nvPicPr>
        <p:blipFill>
          <a:blip r:embed="rId3" cstate="print">
            <a:lum bright="6000" contrast="24000"/>
          </a:blip>
          <a:srcRect/>
          <a:stretch>
            <a:fillRect/>
          </a:stretch>
        </p:blipFill>
        <p:spPr bwMode="auto">
          <a:xfrm>
            <a:off x="1676400" y="3543300"/>
            <a:ext cx="2971800" cy="2584450"/>
          </a:xfrm>
          <a:prstGeom prst="rect">
            <a:avLst/>
          </a:prstGeom>
          <a:solidFill>
            <a:srgbClr val="FFFFFF">
              <a:shade val="85000"/>
            </a:srgbClr>
          </a:solidFill>
          <a:ln w="12700" cap="sq">
            <a:solidFill>
              <a:schemeClr val="tx1"/>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6"/>
          <p:cNvSpPr txBox="1">
            <a:spLocks noChangeArrowheads="1"/>
          </p:cNvSpPr>
          <p:nvPr/>
        </p:nvSpPr>
        <p:spPr bwMode="auto">
          <a:xfrm>
            <a:off x="9410700" y="5934730"/>
            <a:ext cx="1981200" cy="523220"/>
          </a:xfrm>
          <a:prstGeom prst="rect">
            <a:avLst/>
          </a:prstGeom>
          <a:noFill/>
          <a:ln w="9525">
            <a:noFill/>
            <a:miter lim="800000"/>
            <a:headEnd/>
            <a:tailEnd/>
          </a:ln>
        </p:spPr>
        <p:txBody>
          <a:bodyPr>
            <a:spAutoFit/>
          </a:bodyPr>
          <a:lstStyle/>
          <a:p>
            <a:pPr>
              <a:spcBef>
                <a:spcPct val="50000"/>
              </a:spcBef>
            </a:pPr>
            <a:r>
              <a:rPr lang="en-GB" sz="2800" b="1" dirty="0">
                <a:solidFill>
                  <a:srgbClr val="FFFF00"/>
                </a:solidFill>
                <a:latin typeface="Calibri" panose="020F0502020204030204" pitchFamily="34" charset="0"/>
                <a:cs typeface="Calibri" panose="020F0502020204030204" pitchFamily="34" charset="0"/>
              </a:rPr>
              <a:t>S = </a:t>
            </a:r>
            <a:r>
              <a:rPr lang="en-GB" sz="2800" b="1" dirty="0" err="1">
                <a:solidFill>
                  <a:srgbClr val="FFFF00"/>
                </a:solidFill>
                <a:latin typeface="Calibri" panose="020F0502020204030204" pitchFamily="34" charset="0"/>
                <a:cs typeface="Calibri" panose="020F0502020204030204" pitchFamily="34" charset="0"/>
              </a:rPr>
              <a:t>fQλ</a:t>
            </a:r>
            <a:endParaRPr lang="en-GB" sz="2800" b="1" dirty="0">
              <a:solidFill>
                <a:srgbClr val="FFFF00"/>
              </a:solidFill>
              <a:latin typeface="Calibri" panose="020F0502020204030204" pitchFamily="34" charset="0"/>
              <a:cs typeface="Calibri" panose="020F0502020204030204" pitchFamily="34" charset="0"/>
            </a:endParaRPr>
          </a:p>
        </p:txBody>
      </p:sp>
      <p:sp>
        <p:nvSpPr>
          <p:cNvPr id="13" name="Freeform 12"/>
          <p:cNvSpPr/>
          <p:nvPr/>
        </p:nvSpPr>
        <p:spPr>
          <a:xfrm>
            <a:off x="1076325" y="1006474"/>
            <a:ext cx="1581150" cy="996950"/>
          </a:xfrm>
          <a:custGeom>
            <a:avLst/>
            <a:gdLst>
              <a:gd name="connsiteX0" fmla="*/ 0 w 1581150"/>
              <a:gd name="connsiteY0" fmla="*/ 0 h 996950"/>
              <a:gd name="connsiteX1" fmla="*/ 1485900 w 1581150"/>
              <a:gd name="connsiteY1" fmla="*/ 0 h 996950"/>
              <a:gd name="connsiteX2" fmla="*/ 1485900 w 1581150"/>
              <a:gd name="connsiteY2" fmla="*/ 327024 h 996950"/>
              <a:gd name="connsiteX3" fmla="*/ 1581150 w 1581150"/>
              <a:gd name="connsiteY3" fmla="*/ 327024 h 996950"/>
              <a:gd name="connsiteX4" fmla="*/ 1581150 w 1581150"/>
              <a:gd name="connsiteY4" fmla="*/ 688975 h 996950"/>
              <a:gd name="connsiteX5" fmla="*/ 1485900 w 1581150"/>
              <a:gd name="connsiteY5" fmla="*/ 688975 h 996950"/>
              <a:gd name="connsiteX6" fmla="*/ 1485900 w 1581150"/>
              <a:gd name="connsiteY6" fmla="*/ 996950 h 996950"/>
              <a:gd name="connsiteX7" fmla="*/ 0 w 1581150"/>
              <a:gd name="connsiteY7" fmla="*/ 996950 h 996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81150" h="996950">
                <a:moveTo>
                  <a:pt x="0" y="0"/>
                </a:moveTo>
                <a:lnTo>
                  <a:pt x="1485900" y="0"/>
                </a:lnTo>
                <a:lnTo>
                  <a:pt x="1485900" y="327024"/>
                </a:lnTo>
                <a:lnTo>
                  <a:pt x="1581150" y="327024"/>
                </a:lnTo>
                <a:lnTo>
                  <a:pt x="1581150" y="688975"/>
                </a:lnTo>
                <a:lnTo>
                  <a:pt x="1485900" y="688975"/>
                </a:lnTo>
                <a:lnTo>
                  <a:pt x="1485900" y="996950"/>
                </a:lnTo>
                <a:lnTo>
                  <a:pt x="0" y="99695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p:cNvCxnSpPr/>
          <p:nvPr/>
        </p:nvCxnSpPr>
        <p:spPr>
          <a:xfrm>
            <a:off x="1076325" y="2070099"/>
            <a:ext cx="94630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2666999" y="1504949"/>
            <a:ext cx="7772401" cy="11907"/>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2667000" y="1133475"/>
            <a:ext cx="7772401" cy="476250"/>
          </a:xfrm>
          <a:custGeom>
            <a:avLst/>
            <a:gdLst>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850 h 352425"/>
              <a:gd name="connsiteX1" fmla="*/ 2162175 w 7191375"/>
              <a:gd name="connsiteY1" fmla="*/ 0 h 352425"/>
              <a:gd name="connsiteX2" fmla="*/ 7191375 w 7191375"/>
              <a:gd name="connsiteY2" fmla="*/ 352425 h 352425"/>
              <a:gd name="connsiteX0" fmla="*/ 0 w 7200900"/>
              <a:gd name="connsiteY0" fmla="*/ 323850 h 409575"/>
              <a:gd name="connsiteX1" fmla="*/ 2162175 w 7200900"/>
              <a:gd name="connsiteY1" fmla="*/ 0 h 409575"/>
              <a:gd name="connsiteX2" fmla="*/ 7200900 w 7200900"/>
              <a:gd name="connsiteY2" fmla="*/ 409575 h 409575"/>
              <a:gd name="connsiteX0" fmla="*/ 0 w 7200900"/>
              <a:gd name="connsiteY0" fmla="*/ 323850 h 409575"/>
              <a:gd name="connsiteX1" fmla="*/ 2162175 w 7200900"/>
              <a:gd name="connsiteY1" fmla="*/ 0 h 409575"/>
              <a:gd name="connsiteX2" fmla="*/ 7200900 w 7200900"/>
              <a:gd name="connsiteY2" fmla="*/ 409575 h 409575"/>
              <a:gd name="connsiteX0" fmla="*/ 0 w 7200900"/>
              <a:gd name="connsiteY0" fmla="*/ 390525 h 476250"/>
              <a:gd name="connsiteX1" fmla="*/ 2506336 w 7200900"/>
              <a:gd name="connsiteY1" fmla="*/ 0 h 476250"/>
              <a:gd name="connsiteX2" fmla="*/ 7200900 w 7200900"/>
              <a:gd name="connsiteY2" fmla="*/ 476250 h 476250"/>
            </a:gdLst>
            <a:ahLst/>
            <a:cxnLst>
              <a:cxn ang="0">
                <a:pos x="connsiteX0" y="connsiteY0"/>
              </a:cxn>
              <a:cxn ang="0">
                <a:pos x="connsiteX1" y="connsiteY1"/>
              </a:cxn>
              <a:cxn ang="0">
                <a:pos x="connsiteX2" y="connsiteY2"/>
              </a:cxn>
            </a:cxnLst>
            <a:rect l="l" t="t" r="r" b="b"/>
            <a:pathLst>
              <a:path w="7200900" h="476250">
                <a:moveTo>
                  <a:pt x="0" y="390525"/>
                </a:moveTo>
                <a:cubicBezTo>
                  <a:pt x="624681" y="273843"/>
                  <a:pt x="1307774" y="195263"/>
                  <a:pt x="2506336" y="0"/>
                </a:cubicBezTo>
                <a:lnTo>
                  <a:pt x="7200900" y="47625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Freeform 24"/>
          <p:cNvSpPr/>
          <p:nvPr/>
        </p:nvSpPr>
        <p:spPr>
          <a:xfrm>
            <a:off x="2686049" y="1406525"/>
            <a:ext cx="7753351" cy="419100"/>
          </a:xfrm>
          <a:custGeom>
            <a:avLst/>
            <a:gdLst>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951 h 352526"/>
              <a:gd name="connsiteX1" fmla="*/ 2162175 w 7191375"/>
              <a:gd name="connsiteY1" fmla="*/ 101 h 352526"/>
              <a:gd name="connsiteX2" fmla="*/ 7191375 w 7191375"/>
              <a:gd name="connsiteY2" fmla="*/ 352526 h 352526"/>
              <a:gd name="connsiteX0" fmla="*/ 0 w 7191375"/>
              <a:gd name="connsiteY0" fmla="*/ 323850 h 352425"/>
              <a:gd name="connsiteX1" fmla="*/ 2162175 w 7191375"/>
              <a:gd name="connsiteY1" fmla="*/ 0 h 352425"/>
              <a:gd name="connsiteX2" fmla="*/ 7191375 w 7191375"/>
              <a:gd name="connsiteY2" fmla="*/ 352425 h 352425"/>
              <a:gd name="connsiteX0" fmla="*/ 0 w 7191375"/>
              <a:gd name="connsiteY0" fmla="*/ 27074 h 350009"/>
              <a:gd name="connsiteX1" fmla="*/ 2266950 w 7191375"/>
              <a:gd name="connsiteY1" fmla="*/ 312824 h 350009"/>
              <a:gd name="connsiteX2" fmla="*/ 7191375 w 7191375"/>
              <a:gd name="connsiteY2" fmla="*/ 55649 h 350009"/>
              <a:gd name="connsiteX0" fmla="*/ 0 w 7191375"/>
              <a:gd name="connsiteY0" fmla="*/ 52708 h 351112"/>
              <a:gd name="connsiteX1" fmla="*/ 2266950 w 7191375"/>
              <a:gd name="connsiteY1" fmla="*/ 338458 h 351112"/>
              <a:gd name="connsiteX2" fmla="*/ 7191375 w 7191375"/>
              <a:gd name="connsiteY2" fmla="*/ 81283 h 351112"/>
              <a:gd name="connsiteX0" fmla="*/ 0 w 7191375"/>
              <a:gd name="connsiteY0" fmla="*/ 6666 h 305070"/>
              <a:gd name="connsiteX1" fmla="*/ 2266950 w 7191375"/>
              <a:gd name="connsiteY1" fmla="*/ 292416 h 305070"/>
              <a:gd name="connsiteX2" fmla="*/ 7191375 w 7191375"/>
              <a:gd name="connsiteY2" fmla="*/ 35241 h 305070"/>
              <a:gd name="connsiteX0" fmla="*/ 0 w 7191375"/>
              <a:gd name="connsiteY0" fmla="*/ 6666 h 305070"/>
              <a:gd name="connsiteX1" fmla="*/ 2266950 w 7191375"/>
              <a:gd name="connsiteY1" fmla="*/ 292416 h 305070"/>
              <a:gd name="connsiteX2" fmla="*/ 7191375 w 7191375"/>
              <a:gd name="connsiteY2" fmla="*/ 35241 h 305070"/>
              <a:gd name="connsiteX0" fmla="*/ 0 w 7191375"/>
              <a:gd name="connsiteY0" fmla="*/ 6666 h 305070"/>
              <a:gd name="connsiteX1" fmla="*/ 2266950 w 7191375"/>
              <a:gd name="connsiteY1" fmla="*/ 292416 h 305070"/>
              <a:gd name="connsiteX2" fmla="*/ 7191375 w 7191375"/>
              <a:gd name="connsiteY2" fmla="*/ 35241 h 305070"/>
              <a:gd name="connsiteX0" fmla="*/ 0 w 7191375"/>
              <a:gd name="connsiteY0" fmla="*/ 18378 h 304128"/>
              <a:gd name="connsiteX1" fmla="*/ 2266950 w 7191375"/>
              <a:gd name="connsiteY1" fmla="*/ 304128 h 304128"/>
              <a:gd name="connsiteX2" fmla="*/ 7191375 w 7191375"/>
              <a:gd name="connsiteY2" fmla="*/ 46953 h 304128"/>
              <a:gd name="connsiteX0" fmla="*/ 0 w 7191375"/>
              <a:gd name="connsiteY0" fmla="*/ 0 h 285750"/>
              <a:gd name="connsiteX1" fmla="*/ 2266950 w 7191375"/>
              <a:gd name="connsiteY1" fmla="*/ 285750 h 285750"/>
              <a:gd name="connsiteX2" fmla="*/ 7191375 w 7191375"/>
              <a:gd name="connsiteY2" fmla="*/ 28575 h 285750"/>
              <a:gd name="connsiteX0" fmla="*/ 0 w 7210425"/>
              <a:gd name="connsiteY0" fmla="*/ 123825 h 409575"/>
              <a:gd name="connsiteX1" fmla="*/ 2266950 w 7210425"/>
              <a:gd name="connsiteY1" fmla="*/ 409575 h 409575"/>
              <a:gd name="connsiteX2" fmla="*/ 7210425 w 7210425"/>
              <a:gd name="connsiteY2" fmla="*/ 0 h 409575"/>
              <a:gd name="connsiteX0" fmla="*/ 0 w 7210425"/>
              <a:gd name="connsiteY0" fmla="*/ 123825 h 409575"/>
              <a:gd name="connsiteX1" fmla="*/ 2568122 w 7210425"/>
              <a:gd name="connsiteY1" fmla="*/ 409575 h 409575"/>
              <a:gd name="connsiteX2" fmla="*/ 7210425 w 7210425"/>
              <a:gd name="connsiteY2" fmla="*/ 0 h 409575"/>
              <a:gd name="connsiteX0" fmla="*/ 0 w 7210425"/>
              <a:gd name="connsiteY0" fmla="*/ 123825 h 419100"/>
              <a:gd name="connsiteX1" fmla="*/ 2532690 w 7210425"/>
              <a:gd name="connsiteY1" fmla="*/ 419100 h 419100"/>
              <a:gd name="connsiteX2" fmla="*/ 7210425 w 7210425"/>
              <a:gd name="connsiteY2" fmla="*/ 0 h 419100"/>
            </a:gdLst>
            <a:ahLst/>
            <a:cxnLst>
              <a:cxn ang="0">
                <a:pos x="connsiteX0" y="connsiteY0"/>
              </a:cxn>
              <a:cxn ang="0">
                <a:pos x="connsiteX1" y="connsiteY1"/>
              </a:cxn>
              <a:cxn ang="0">
                <a:pos x="connsiteX2" y="connsiteY2"/>
              </a:cxn>
            </a:cxnLst>
            <a:rect l="l" t="t" r="r" b="b"/>
            <a:pathLst>
              <a:path w="7210425" h="419100">
                <a:moveTo>
                  <a:pt x="0" y="123825"/>
                </a:moveTo>
                <a:cubicBezTo>
                  <a:pt x="681831" y="216693"/>
                  <a:pt x="1219828" y="271463"/>
                  <a:pt x="2532690" y="419100"/>
                </a:cubicBezTo>
                <a:lnTo>
                  <a:pt x="7210425" y="0"/>
                </a:lnTo>
              </a:path>
            </a:pathLst>
          </a:cu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10467975" y="1152525"/>
            <a:ext cx="200025" cy="66357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 Box 6"/>
          <p:cNvSpPr txBox="1">
            <a:spLocks noChangeArrowheads="1"/>
          </p:cNvSpPr>
          <p:nvPr/>
        </p:nvSpPr>
        <p:spPr bwMode="auto">
          <a:xfrm>
            <a:off x="3052762" y="293468"/>
            <a:ext cx="1981200" cy="646331"/>
          </a:xfrm>
          <a:prstGeom prst="rect">
            <a:avLst/>
          </a:prstGeom>
          <a:noFill/>
          <a:ln w="9525">
            <a:noFill/>
            <a:miter lim="800000"/>
            <a:headEnd/>
            <a:tailEnd/>
          </a:ln>
        </p:spPr>
        <p:txBody>
          <a:bodyPr>
            <a:spAutoFit/>
          </a:bodyPr>
          <a:lstStyle/>
          <a:p>
            <a:pPr algn="ctr"/>
            <a:r>
              <a:rPr lang="en-GB" dirty="0">
                <a:latin typeface="Arial" charset="0"/>
              </a:rPr>
              <a:t>Fingerprint </a:t>
            </a:r>
          </a:p>
          <a:p>
            <a:pPr algn="ctr"/>
            <a:r>
              <a:rPr lang="en-GB" dirty="0">
                <a:latin typeface="Arial" charset="0"/>
              </a:rPr>
              <a:t>Image</a:t>
            </a:r>
          </a:p>
        </p:txBody>
      </p:sp>
      <p:sp>
        <p:nvSpPr>
          <p:cNvPr id="32" name="Text Box 6"/>
          <p:cNvSpPr txBox="1">
            <a:spLocks noChangeArrowheads="1"/>
          </p:cNvSpPr>
          <p:nvPr/>
        </p:nvSpPr>
        <p:spPr bwMode="auto">
          <a:xfrm>
            <a:off x="5767387" y="293468"/>
            <a:ext cx="1981200" cy="646331"/>
          </a:xfrm>
          <a:prstGeom prst="rect">
            <a:avLst/>
          </a:prstGeom>
          <a:noFill/>
          <a:ln w="9525">
            <a:noFill/>
            <a:miter lim="800000"/>
            <a:headEnd/>
            <a:tailEnd/>
          </a:ln>
        </p:spPr>
        <p:txBody>
          <a:bodyPr>
            <a:spAutoFit/>
          </a:bodyPr>
          <a:lstStyle/>
          <a:p>
            <a:pPr algn="ctr"/>
            <a:r>
              <a:rPr lang="en-GB" dirty="0">
                <a:latin typeface="Arial" charset="0"/>
              </a:rPr>
              <a:t>Back Focal</a:t>
            </a:r>
          </a:p>
          <a:p>
            <a:pPr algn="ctr"/>
            <a:r>
              <a:rPr lang="en-GB" dirty="0">
                <a:latin typeface="Arial" charset="0"/>
              </a:rPr>
              <a:t>Plane</a:t>
            </a:r>
          </a:p>
        </p:txBody>
      </p:sp>
      <p:sp>
        <p:nvSpPr>
          <p:cNvPr id="33" name="Text Box 6"/>
          <p:cNvSpPr txBox="1">
            <a:spLocks noChangeArrowheads="1"/>
          </p:cNvSpPr>
          <p:nvPr/>
        </p:nvSpPr>
        <p:spPr bwMode="auto">
          <a:xfrm>
            <a:off x="9477375" y="290551"/>
            <a:ext cx="1981200" cy="369332"/>
          </a:xfrm>
          <a:prstGeom prst="rect">
            <a:avLst/>
          </a:prstGeom>
          <a:noFill/>
          <a:ln w="9525">
            <a:noFill/>
            <a:miter lim="800000"/>
            <a:headEnd/>
            <a:tailEnd/>
          </a:ln>
        </p:spPr>
        <p:txBody>
          <a:bodyPr>
            <a:spAutoFit/>
          </a:bodyPr>
          <a:lstStyle/>
          <a:p>
            <a:pPr algn="ctr"/>
            <a:r>
              <a:rPr lang="en-GB" dirty="0">
                <a:latin typeface="Arial" charset="0"/>
              </a:rPr>
              <a:t>Image</a:t>
            </a:r>
          </a:p>
        </p:txBody>
      </p:sp>
      <p:sp>
        <p:nvSpPr>
          <p:cNvPr id="36" name="Text Box 6"/>
          <p:cNvSpPr txBox="1">
            <a:spLocks noChangeArrowheads="1"/>
          </p:cNvSpPr>
          <p:nvPr/>
        </p:nvSpPr>
        <p:spPr bwMode="auto">
          <a:xfrm>
            <a:off x="4429126" y="627618"/>
            <a:ext cx="1981200" cy="369332"/>
          </a:xfrm>
          <a:prstGeom prst="rect">
            <a:avLst/>
          </a:prstGeom>
          <a:noFill/>
          <a:ln w="9525">
            <a:noFill/>
            <a:miter lim="800000"/>
            <a:headEnd/>
            <a:tailEnd/>
          </a:ln>
        </p:spPr>
        <p:txBody>
          <a:bodyPr>
            <a:spAutoFit/>
          </a:bodyPr>
          <a:lstStyle/>
          <a:p>
            <a:pPr algn="ctr">
              <a:spcBef>
                <a:spcPct val="50000"/>
              </a:spcBef>
            </a:pPr>
            <a:r>
              <a:rPr lang="en-GB" dirty="0">
                <a:latin typeface="Arial" charset="0"/>
              </a:rPr>
              <a:t>F=50mm</a:t>
            </a:r>
          </a:p>
        </p:txBody>
      </p:sp>
      <p:cxnSp>
        <p:nvCxnSpPr>
          <p:cNvPr id="38" name="Straight Arrow Connector 37"/>
          <p:cNvCxnSpPr/>
          <p:nvPr/>
        </p:nvCxnSpPr>
        <p:spPr>
          <a:xfrm>
            <a:off x="4052887" y="2200275"/>
            <a:ext cx="1357313"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5443536" y="2209800"/>
            <a:ext cx="5224464"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 Box 6"/>
          <p:cNvSpPr txBox="1">
            <a:spLocks noChangeArrowheads="1"/>
          </p:cNvSpPr>
          <p:nvPr/>
        </p:nvSpPr>
        <p:spPr bwMode="auto">
          <a:xfrm>
            <a:off x="3786187" y="2197100"/>
            <a:ext cx="1981200" cy="369332"/>
          </a:xfrm>
          <a:prstGeom prst="rect">
            <a:avLst/>
          </a:prstGeom>
          <a:noFill/>
          <a:ln w="9525">
            <a:noFill/>
            <a:miter lim="800000"/>
            <a:headEnd/>
            <a:tailEnd/>
          </a:ln>
        </p:spPr>
        <p:txBody>
          <a:bodyPr>
            <a:spAutoFit/>
          </a:bodyPr>
          <a:lstStyle/>
          <a:p>
            <a:pPr algn="ctr"/>
            <a:r>
              <a:rPr lang="en-GB" dirty="0">
                <a:latin typeface="Arial" charset="0"/>
              </a:rPr>
              <a:t>U</a:t>
            </a:r>
          </a:p>
        </p:txBody>
      </p:sp>
      <p:sp>
        <p:nvSpPr>
          <p:cNvPr id="42" name="Text Box 6"/>
          <p:cNvSpPr txBox="1">
            <a:spLocks noChangeArrowheads="1"/>
          </p:cNvSpPr>
          <p:nvPr/>
        </p:nvSpPr>
        <p:spPr bwMode="auto">
          <a:xfrm>
            <a:off x="6500812" y="2197100"/>
            <a:ext cx="1981200" cy="369332"/>
          </a:xfrm>
          <a:prstGeom prst="rect">
            <a:avLst/>
          </a:prstGeom>
          <a:noFill/>
          <a:ln w="9525">
            <a:noFill/>
            <a:miter lim="800000"/>
            <a:headEnd/>
            <a:tailEnd/>
          </a:ln>
        </p:spPr>
        <p:txBody>
          <a:bodyPr>
            <a:spAutoFit/>
          </a:bodyPr>
          <a:lstStyle/>
          <a:p>
            <a:pPr algn="ctr"/>
            <a:r>
              <a:rPr lang="en-GB" dirty="0">
                <a:latin typeface="Arial" charset="0"/>
              </a:rPr>
              <a:t>V</a:t>
            </a:r>
          </a:p>
        </p:txBody>
      </p:sp>
      <p:sp>
        <p:nvSpPr>
          <p:cNvPr id="43" name="Text Box 6"/>
          <p:cNvSpPr txBox="1">
            <a:spLocks noChangeArrowheads="1"/>
          </p:cNvSpPr>
          <p:nvPr/>
        </p:nvSpPr>
        <p:spPr bwMode="auto">
          <a:xfrm>
            <a:off x="8482012" y="2633702"/>
            <a:ext cx="2185988" cy="461665"/>
          </a:xfrm>
          <a:prstGeom prst="rect">
            <a:avLst/>
          </a:prstGeom>
          <a:noFill/>
          <a:ln w="9525">
            <a:noFill/>
            <a:miter lim="800000"/>
            <a:headEnd/>
            <a:tailEnd/>
          </a:ln>
        </p:spPr>
        <p:txBody>
          <a:bodyPr wrap="square">
            <a:spAutoFit/>
          </a:bodyPr>
          <a:lstStyle/>
          <a:p>
            <a:pPr algn="ctr"/>
            <a:r>
              <a:rPr lang="en-GB" sz="2400" b="1" dirty="0">
                <a:solidFill>
                  <a:srgbClr val="FFFF00"/>
                </a:solidFill>
                <a:latin typeface="Calibri" panose="020F0502020204030204" pitchFamily="34" charset="0"/>
                <a:cs typeface="Calibri" panose="020F0502020204030204" pitchFamily="34" charset="0"/>
              </a:rPr>
              <a:t>1/V + 1/U = 1/F</a:t>
            </a:r>
          </a:p>
        </p:txBody>
      </p:sp>
      <p:cxnSp>
        <p:nvCxnSpPr>
          <p:cNvPr id="46" name="Straight Arrow Connector 45"/>
          <p:cNvCxnSpPr/>
          <p:nvPr/>
        </p:nvCxnSpPr>
        <p:spPr>
          <a:xfrm flipH="1">
            <a:off x="4797743" y="2089147"/>
            <a:ext cx="1982530" cy="163764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34" name="Object 1025"/>
          <p:cNvGraphicFramePr>
            <a:graphicFrameLocks noChangeAspect="1"/>
          </p:cNvGraphicFramePr>
          <p:nvPr>
            <p:extLst>
              <p:ext uri="{D42A27DB-BD31-4B8C-83A1-F6EECF244321}">
                <p14:modId xmlns:p14="http://schemas.microsoft.com/office/powerpoint/2010/main" val="4263052142"/>
              </p:ext>
            </p:extLst>
          </p:nvPr>
        </p:nvGraphicFramePr>
        <p:xfrm>
          <a:off x="6018273" y="3429000"/>
          <a:ext cx="4572000" cy="2460625"/>
        </p:xfrm>
        <a:graphic>
          <a:graphicData uri="http://schemas.openxmlformats.org/presentationml/2006/ole">
            <mc:AlternateContent xmlns:mc="http://schemas.openxmlformats.org/markup-compatibility/2006">
              <mc:Choice xmlns:v="urn:schemas-microsoft-com:vml" Requires="v">
                <p:oleObj spid="_x0000_s3089" name="Drawplus Drawing" r:id="rId4" imgW="6875280" imgH="3702600" progId="Serif.DrawPlus">
                  <p:embed/>
                </p:oleObj>
              </mc:Choice>
              <mc:Fallback>
                <p:oleObj name="Drawplus Drawing" r:id="rId4" imgW="6875280" imgH="3702600" progId="Serif.DrawPlu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8273" y="3429000"/>
                        <a:ext cx="45720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35" name="Straight Arrow Connector 34"/>
          <p:cNvCxnSpPr/>
          <p:nvPr/>
        </p:nvCxnSpPr>
        <p:spPr>
          <a:xfrm>
            <a:off x="8182035" y="5717659"/>
            <a:ext cx="20335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37" name="Text Box 6"/>
          <p:cNvSpPr txBox="1">
            <a:spLocks noChangeArrowheads="1"/>
          </p:cNvSpPr>
          <p:nvPr/>
        </p:nvSpPr>
        <p:spPr bwMode="auto">
          <a:xfrm>
            <a:off x="8182035" y="5704959"/>
            <a:ext cx="1981200" cy="369332"/>
          </a:xfrm>
          <a:prstGeom prst="rect">
            <a:avLst/>
          </a:prstGeom>
          <a:noFill/>
          <a:ln w="9525">
            <a:noFill/>
            <a:miter lim="800000"/>
            <a:headEnd/>
            <a:tailEnd/>
          </a:ln>
        </p:spPr>
        <p:txBody>
          <a:bodyPr>
            <a:spAutoFit/>
          </a:bodyPr>
          <a:lstStyle/>
          <a:p>
            <a:pPr algn="ctr"/>
            <a:r>
              <a:rPr lang="en-GB" dirty="0">
                <a:latin typeface="Arial" charset="0"/>
              </a:rPr>
              <a:t>f</a:t>
            </a:r>
          </a:p>
        </p:txBody>
      </p:sp>
      <p:cxnSp>
        <p:nvCxnSpPr>
          <p:cNvPr id="40" name="Straight Arrow Connector 39"/>
          <p:cNvCxnSpPr/>
          <p:nvPr/>
        </p:nvCxnSpPr>
        <p:spPr>
          <a:xfrm flipV="1">
            <a:off x="10402948" y="3900439"/>
            <a:ext cx="0" cy="6900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4" name="Text Box 6"/>
          <p:cNvSpPr txBox="1">
            <a:spLocks noChangeArrowheads="1"/>
          </p:cNvSpPr>
          <p:nvPr/>
        </p:nvSpPr>
        <p:spPr bwMode="auto">
          <a:xfrm>
            <a:off x="9532204" y="4098152"/>
            <a:ext cx="1981200" cy="369332"/>
          </a:xfrm>
          <a:prstGeom prst="rect">
            <a:avLst/>
          </a:prstGeom>
          <a:noFill/>
          <a:ln w="9525">
            <a:noFill/>
            <a:miter lim="800000"/>
            <a:headEnd/>
            <a:tailEnd/>
          </a:ln>
        </p:spPr>
        <p:txBody>
          <a:bodyPr wrap="square">
            <a:spAutoFit/>
          </a:bodyPr>
          <a:lstStyle/>
          <a:p>
            <a:pPr algn="ctr"/>
            <a:r>
              <a:rPr lang="en-GB" dirty="0">
                <a:latin typeface="Arial" charset="0"/>
              </a:rPr>
              <a:t>s</a:t>
            </a:r>
          </a:p>
        </p:txBody>
      </p:sp>
      <p:cxnSp>
        <p:nvCxnSpPr>
          <p:cNvPr id="45" name="Straight Arrow Connector 44"/>
          <p:cNvCxnSpPr/>
          <p:nvPr/>
        </p:nvCxnSpPr>
        <p:spPr>
          <a:xfrm flipV="1">
            <a:off x="10402948" y="4591814"/>
            <a:ext cx="0" cy="6900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9" name="Text Box 6"/>
          <p:cNvSpPr txBox="1">
            <a:spLocks noChangeArrowheads="1"/>
          </p:cNvSpPr>
          <p:nvPr/>
        </p:nvSpPr>
        <p:spPr bwMode="auto">
          <a:xfrm>
            <a:off x="9532204" y="4789527"/>
            <a:ext cx="1981200" cy="369332"/>
          </a:xfrm>
          <a:prstGeom prst="rect">
            <a:avLst/>
          </a:prstGeom>
          <a:noFill/>
          <a:ln w="9525">
            <a:noFill/>
            <a:miter lim="800000"/>
            <a:headEnd/>
            <a:tailEnd/>
          </a:ln>
        </p:spPr>
        <p:txBody>
          <a:bodyPr wrap="square">
            <a:spAutoFit/>
          </a:bodyPr>
          <a:lstStyle/>
          <a:p>
            <a:pPr algn="ctr"/>
            <a:r>
              <a:rPr lang="en-GB" dirty="0">
                <a:latin typeface="Arial" charset="0"/>
              </a:rPr>
              <a:t>s</a:t>
            </a:r>
          </a:p>
        </p:txBody>
      </p:sp>
    </p:spTree>
    <p:extLst>
      <p:ext uri="{BB962C8B-B14F-4D97-AF65-F5344CB8AC3E}">
        <p14:creationId xmlns:p14="http://schemas.microsoft.com/office/powerpoint/2010/main" val="24421096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Object 1025"/>
          <p:cNvGraphicFramePr>
            <a:graphicFrameLocks noChangeAspect="1"/>
          </p:cNvGraphicFramePr>
          <p:nvPr>
            <p:extLst>
              <p:ext uri="{D42A27DB-BD31-4B8C-83A1-F6EECF244321}">
                <p14:modId xmlns:p14="http://schemas.microsoft.com/office/powerpoint/2010/main" val="2095276359"/>
              </p:ext>
            </p:extLst>
          </p:nvPr>
        </p:nvGraphicFramePr>
        <p:xfrm>
          <a:off x="6018273" y="3429000"/>
          <a:ext cx="4572000" cy="2460625"/>
        </p:xfrm>
        <a:graphic>
          <a:graphicData uri="http://schemas.openxmlformats.org/presentationml/2006/ole">
            <mc:AlternateContent xmlns:mc="http://schemas.openxmlformats.org/markup-compatibility/2006">
              <mc:Choice xmlns:v="urn:schemas-microsoft-com:vml" Requires="v">
                <p:oleObj spid="_x0000_s2069" name="Drawplus Drawing" r:id="rId3" imgW="6875280" imgH="3702600" progId="Serif.DrawPlus">
                  <p:embed/>
                </p:oleObj>
              </mc:Choice>
              <mc:Fallback>
                <p:oleObj name="Drawplus Drawing" r:id="rId3" imgW="6875280" imgH="3702600" progId="Serif.DrawPlus">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8273" y="3429000"/>
                        <a:ext cx="4572000" cy="246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cxnSp>
        <p:nvCxnSpPr>
          <p:cNvPr id="47" name="Straight Arrow Connector 46"/>
          <p:cNvCxnSpPr/>
          <p:nvPr/>
        </p:nvCxnSpPr>
        <p:spPr>
          <a:xfrm>
            <a:off x="8182035" y="5717659"/>
            <a:ext cx="2033588"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48" name="Text Box 6"/>
          <p:cNvSpPr txBox="1">
            <a:spLocks noChangeArrowheads="1"/>
          </p:cNvSpPr>
          <p:nvPr/>
        </p:nvSpPr>
        <p:spPr bwMode="auto">
          <a:xfrm>
            <a:off x="8182035" y="5704959"/>
            <a:ext cx="1981200" cy="369332"/>
          </a:xfrm>
          <a:prstGeom prst="rect">
            <a:avLst/>
          </a:prstGeom>
          <a:noFill/>
          <a:ln w="9525">
            <a:noFill/>
            <a:miter lim="800000"/>
            <a:headEnd/>
            <a:tailEnd/>
          </a:ln>
        </p:spPr>
        <p:txBody>
          <a:bodyPr>
            <a:spAutoFit/>
          </a:bodyPr>
          <a:lstStyle/>
          <a:p>
            <a:pPr algn="ctr"/>
            <a:r>
              <a:rPr lang="en-GB" dirty="0">
                <a:latin typeface="Arial" charset="0"/>
              </a:rPr>
              <a:t>f</a:t>
            </a:r>
          </a:p>
        </p:txBody>
      </p:sp>
      <p:cxnSp>
        <p:nvCxnSpPr>
          <p:cNvPr id="51" name="Straight Arrow Connector 50"/>
          <p:cNvCxnSpPr/>
          <p:nvPr/>
        </p:nvCxnSpPr>
        <p:spPr>
          <a:xfrm flipV="1">
            <a:off x="10402948" y="3900439"/>
            <a:ext cx="0" cy="6900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2" name="Text Box 6"/>
          <p:cNvSpPr txBox="1">
            <a:spLocks noChangeArrowheads="1"/>
          </p:cNvSpPr>
          <p:nvPr/>
        </p:nvSpPr>
        <p:spPr bwMode="auto">
          <a:xfrm>
            <a:off x="9532204" y="4098152"/>
            <a:ext cx="1981200" cy="369332"/>
          </a:xfrm>
          <a:prstGeom prst="rect">
            <a:avLst/>
          </a:prstGeom>
          <a:noFill/>
          <a:ln w="9525">
            <a:noFill/>
            <a:miter lim="800000"/>
            <a:headEnd/>
            <a:tailEnd/>
          </a:ln>
        </p:spPr>
        <p:txBody>
          <a:bodyPr wrap="square">
            <a:spAutoFit/>
          </a:bodyPr>
          <a:lstStyle/>
          <a:p>
            <a:pPr algn="ctr"/>
            <a:r>
              <a:rPr lang="en-GB" dirty="0">
                <a:latin typeface="Arial" charset="0"/>
              </a:rPr>
              <a:t>s</a:t>
            </a:r>
          </a:p>
        </p:txBody>
      </p:sp>
      <p:cxnSp>
        <p:nvCxnSpPr>
          <p:cNvPr id="55" name="Straight Arrow Connector 54"/>
          <p:cNvCxnSpPr/>
          <p:nvPr/>
        </p:nvCxnSpPr>
        <p:spPr>
          <a:xfrm flipV="1">
            <a:off x="10402948" y="4591814"/>
            <a:ext cx="0" cy="69009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56" name="Text Box 6"/>
          <p:cNvSpPr txBox="1">
            <a:spLocks noChangeArrowheads="1"/>
          </p:cNvSpPr>
          <p:nvPr/>
        </p:nvSpPr>
        <p:spPr bwMode="auto">
          <a:xfrm>
            <a:off x="9532204" y="4789527"/>
            <a:ext cx="1981200" cy="369332"/>
          </a:xfrm>
          <a:prstGeom prst="rect">
            <a:avLst/>
          </a:prstGeom>
          <a:noFill/>
          <a:ln w="9525">
            <a:noFill/>
            <a:miter lim="800000"/>
            <a:headEnd/>
            <a:tailEnd/>
          </a:ln>
        </p:spPr>
        <p:txBody>
          <a:bodyPr wrap="square">
            <a:spAutoFit/>
          </a:bodyPr>
          <a:lstStyle/>
          <a:p>
            <a:pPr algn="ctr"/>
            <a:r>
              <a:rPr lang="en-GB" dirty="0">
                <a:latin typeface="Arial" charset="0"/>
              </a:rPr>
              <a:t>s</a:t>
            </a:r>
          </a:p>
        </p:txBody>
      </p:sp>
      <p:sp>
        <p:nvSpPr>
          <p:cNvPr id="58" name="Rectangle 3"/>
          <p:cNvSpPr txBox="1">
            <a:spLocks noChangeArrowheads="1"/>
          </p:cNvSpPr>
          <p:nvPr/>
        </p:nvSpPr>
        <p:spPr>
          <a:xfrm>
            <a:off x="416047" y="439978"/>
            <a:ext cx="11204453" cy="2376300"/>
          </a:xfrm>
          <a:prstGeom prst="rect">
            <a:avLst/>
          </a:prstGeom>
          <a:noFill/>
          <a:ln>
            <a:noFill/>
          </a:ln>
          <a:effectLst/>
        </p:spPr>
        <p:style>
          <a:lnRef idx="0">
            <a:schemeClr val="accent1"/>
          </a:lnRef>
          <a:fillRef idx="3">
            <a:schemeClr val="accent1"/>
          </a:fillRef>
          <a:effectRef idx="3">
            <a:schemeClr val="accent1"/>
          </a:effectRef>
          <a:fontRef idx="minor">
            <a:schemeClr val="lt1"/>
          </a:fontRef>
        </p:style>
        <p:txBody>
          <a:bodyPr/>
          <a:lstStyle/>
          <a:p>
            <a:pPr algn="just" eaLnBrk="0" hangingPunct="0">
              <a:spcBef>
                <a:spcPct val="50000"/>
              </a:spcBef>
              <a:buClr>
                <a:schemeClr val="tx2"/>
              </a:buClr>
              <a:defRPr/>
            </a:pPr>
            <a:r>
              <a:rPr lang="en-GB" sz="2800" dirty="0">
                <a:solidFill>
                  <a:schemeClr val="tx1"/>
                </a:solidFill>
                <a:latin typeface="Arial" charset="0"/>
              </a:rPr>
              <a:t>A Sinusoidal grating diffracts a normally incident laser beam in such a way as to produce three output beams. One of these beams travels in the same direction as the incident beam. The other two beams are diffracted through angles of +</a:t>
            </a:r>
            <a:r>
              <a:rPr lang="en-GB" sz="2800" dirty="0">
                <a:solidFill>
                  <a:schemeClr val="tx1"/>
                </a:solidFill>
                <a:latin typeface="Arial" charset="0"/>
                <a:sym typeface="Symbol" pitchFamily="18" charset="2"/>
              </a:rPr>
              <a:t> and - respectively, where  must satisfy the equation d sin  = .</a:t>
            </a:r>
            <a:endParaRPr lang="en-US" sz="2800" dirty="0">
              <a:solidFill>
                <a:schemeClr val="tx1"/>
              </a:solidFill>
              <a:latin typeface="Arial" charset="0"/>
            </a:endParaRPr>
          </a:p>
          <a:p>
            <a:pPr marL="566928" indent="-457200">
              <a:spcBef>
                <a:spcPts val="400"/>
              </a:spcBef>
              <a:buClr>
                <a:schemeClr val="accent1"/>
              </a:buClr>
              <a:buSzPct val="68000"/>
              <a:buFont typeface="Arial" panose="020B0604020202020204" pitchFamily="34" charset="0"/>
              <a:buChar char="•"/>
              <a:defRPr/>
            </a:pPr>
            <a:endParaRPr lang="en-US" sz="2700" dirty="0">
              <a:solidFill>
                <a:schemeClr val="tx1"/>
              </a:solidFill>
              <a:latin typeface="Calibri" panose="020F0502020204030204" pitchFamily="34" charset="0"/>
            </a:endParaRPr>
          </a:p>
        </p:txBody>
      </p:sp>
      <p:sp>
        <p:nvSpPr>
          <p:cNvPr id="59" name="Text Box 6"/>
          <p:cNvSpPr txBox="1">
            <a:spLocks noChangeArrowheads="1"/>
          </p:cNvSpPr>
          <p:nvPr/>
        </p:nvSpPr>
        <p:spPr bwMode="auto">
          <a:xfrm>
            <a:off x="561974" y="3053090"/>
            <a:ext cx="4660901" cy="4524315"/>
          </a:xfrm>
          <a:prstGeom prst="rect">
            <a:avLst/>
          </a:prstGeom>
          <a:noFill/>
          <a:ln w="9525">
            <a:noFill/>
            <a:miter lim="800000"/>
            <a:headEnd/>
            <a:tailEnd/>
          </a:ln>
        </p:spPr>
        <p:txBody>
          <a:bodyPr wrap="square">
            <a:spAutoFit/>
          </a:bodyPr>
          <a:lstStyle/>
          <a:p>
            <a:pPr>
              <a:spcBef>
                <a:spcPct val="50000"/>
              </a:spcBef>
            </a:pPr>
            <a:r>
              <a:rPr lang="en-GB" sz="3600" b="1" dirty="0">
                <a:solidFill>
                  <a:srgbClr val="FFFF00"/>
                </a:solidFill>
                <a:latin typeface="Calibri" panose="020F0502020204030204" pitchFamily="34" charset="0"/>
                <a:cs typeface="Calibri" panose="020F0502020204030204" pitchFamily="34" charset="0"/>
              </a:rPr>
              <a:t>S = </a:t>
            </a:r>
            <a:r>
              <a:rPr lang="en-GB" sz="3600" b="1" dirty="0" err="1">
                <a:solidFill>
                  <a:srgbClr val="FFFF00"/>
                </a:solidFill>
                <a:latin typeface="Calibri" panose="020F0502020204030204" pitchFamily="34" charset="0"/>
                <a:cs typeface="Calibri" panose="020F0502020204030204" pitchFamily="34" charset="0"/>
              </a:rPr>
              <a:t>fQλ</a:t>
            </a:r>
            <a:endParaRPr lang="en-GB" sz="3600" b="1" dirty="0">
              <a:solidFill>
                <a:srgbClr val="FFFF00"/>
              </a:solidFill>
              <a:latin typeface="Calibri" panose="020F0502020204030204" pitchFamily="34" charset="0"/>
              <a:cs typeface="Calibri" panose="020F0502020204030204" pitchFamily="34" charset="0"/>
            </a:endParaRPr>
          </a:p>
          <a:p>
            <a:pPr>
              <a:spcBef>
                <a:spcPct val="50000"/>
              </a:spcBef>
            </a:pPr>
            <a:r>
              <a:rPr lang="en-GB" sz="2800" dirty="0">
                <a:latin typeface="Arial" charset="0"/>
              </a:rPr>
              <a:t>S = Separation of the spots</a:t>
            </a:r>
          </a:p>
          <a:p>
            <a:pPr>
              <a:spcBef>
                <a:spcPct val="50000"/>
              </a:spcBef>
            </a:pPr>
            <a:r>
              <a:rPr lang="en-GB" sz="2800" dirty="0">
                <a:latin typeface="Arial" charset="0"/>
              </a:rPr>
              <a:t>f = Focal Length</a:t>
            </a:r>
          </a:p>
          <a:p>
            <a:pPr>
              <a:spcBef>
                <a:spcPct val="50000"/>
              </a:spcBef>
            </a:pPr>
            <a:r>
              <a:rPr lang="en-GB" sz="2800" dirty="0">
                <a:latin typeface="Arial" charset="0"/>
              </a:rPr>
              <a:t>q = Spatial frequency</a:t>
            </a:r>
          </a:p>
          <a:p>
            <a:pPr>
              <a:spcBef>
                <a:spcPct val="50000"/>
              </a:spcBef>
            </a:pPr>
            <a:r>
              <a:rPr lang="en-GB" sz="2800" b="1" dirty="0">
                <a:latin typeface="Arial" charset="0"/>
                <a:sym typeface="Symbol" pitchFamily="18" charset="2"/>
              </a:rPr>
              <a:t></a:t>
            </a:r>
            <a:r>
              <a:rPr lang="en-GB" sz="2400" b="1" dirty="0">
                <a:latin typeface="Arial" charset="0"/>
                <a:sym typeface="Symbol" pitchFamily="18" charset="2"/>
              </a:rPr>
              <a:t> = wavelength</a:t>
            </a:r>
          </a:p>
          <a:p>
            <a:pPr>
              <a:spcBef>
                <a:spcPct val="50000"/>
              </a:spcBef>
            </a:pPr>
            <a:endParaRPr lang="en-GB" sz="2800" dirty="0">
              <a:latin typeface="Arial" charset="0"/>
            </a:endParaRPr>
          </a:p>
          <a:p>
            <a:pPr>
              <a:spcBef>
                <a:spcPct val="50000"/>
              </a:spcBef>
            </a:pPr>
            <a:endParaRPr lang="en-GB" sz="2800" b="1" dirty="0">
              <a:solidFill>
                <a:srgbClr val="FFFF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8058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5547" y="126840"/>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Addition theorem</a:t>
            </a:r>
            <a:endParaRPr lang="en-GB" b="1" spc="300" dirty="0">
              <a:solidFill>
                <a:srgbClr val="FFFF00"/>
              </a:solidFill>
              <a:effectLst>
                <a:glow rad="38100">
                  <a:schemeClr val="bg1">
                    <a:lumMod val="65000"/>
                    <a:lumOff val="35000"/>
                    <a:alpha val="40000"/>
                  </a:schemeClr>
                </a:glow>
              </a:effectLst>
              <a:cs typeface="Calibri" panose="020F0502020204030204" pitchFamily="34" charset="0"/>
            </a:endParaRPr>
          </a:p>
        </p:txBody>
      </p:sp>
      <p:sp>
        <p:nvSpPr>
          <p:cNvPr id="4" name="Rectangle 3"/>
          <p:cNvSpPr txBox="1">
            <a:spLocks noChangeArrowheads="1"/>
          </p:cNvSpPr>
          <p:nvPr/>
        </p:nvSpPr>
        <p:spPr>
          <a:xfrm>
            <a:off x="225547" y="1059103"/>
            <a:ext cx="10890128" cy="2376300"/>
          </a:xfrm>
          <a:prstGeom prst="rect">
            <a:avLst/>
          </a:prstGeom>
          <a:noFill/>
          <a:ln>
            <a:noFill/>
          </a:ln>
          <a:effectLst/>
        </p:spPr>
        <p:style>
          <a:lnRef idx="0">
            <a:schemeClr val="accent1"/>
          </a:lnRef>
          <a:fillRef idx="3">
            <a:schemeClr val="accent1"/>
          </a:fillRef>
          <a:effectRef idx="3">
            <a:schemeClr val="accent1"/>
          </a:effectRef>
          <a:fontRef idx="minor">
            <a:schemeClr val="lt1"/>
          </a:fontRef>
        </p:style>
        <p:txBody>
          <a:bodyPr/>
          <a:lstStyle/>
          <a:p>
            <a:pPr algn="just" eaLnBrk="0" hangingPunct="0">
              <a:defRPr/>
            </a:pPr>
            <a:r>
              <a:rPr lang="en-US" sz="2700" dirty="0">
                <a:solidFill>
                  <a:schemeClr val="tx1"/>
                </a:solidFill>
                <a:latin typeface="Calibri" panose="020F0502020204030204" pitchFamily="34" charset="0"/>
                <a:cs typeface="Calibri" panose="020F0502020204030204" pitchFamily="34" charset="0"/>
              </a:rPr>
              <a:t>The </a:t>
            </a:r>
            <a:r>
              <a:rPr lang="en-US" sz="2700" b="1" i="1" dirty="0">
                <a:solidFill>
                  <a:schemeClr val="tx1"/>
                </a:solidFill>
                <a:latin typeface="Calibri" panose="020F0502020204030204" pitchFamily="34" charset="0"/>
                <a:cs typeface="Calibri" panose="020F0502020204030204" pitchFamily="34" charset="0"/>
              </a:rPr>
              <a:t>Addition Theorem</a:t>
            </a:r>
            <a:r>
              <a:rPr lang="en-US" sz="2700" b="1" dirty="0">
                <a:solidFill>
                  <a:schemeClr val="tx1"/>
                </a:solidFill>
                <a:latin typeface="Calibri" panose="020F0502020204030204" pitchFamily="34" charset="0"/>
                <a:cs typeface="Calibri" panose="020F0502020204030204" pitchFamily="34" charset="0"/>
              </a:rPr>
              <a:t> </a:t>
            </a:r>
            <a:r>
              <a:rPr lang="en-US" sz="2700" dirty="0">
                <a:solidFill>
                  <a:schemeClr val="tx1"/>
                </a:solidFill>
                <a:latin typeface="Calibri" panose="020F0502020204030204" pitchFamily="34" charset="0"/>
                <a:cs typeface="Calibri" panose="020F0502020204030204" pitchFamily="34" charset="0"/>
              </a:rPr>
              <a:t>states that if a component is added to or removed from the x space representation of a profile, then it’s Fourier transform is added to, removed from, the spatial frequency spectrum of the profile.</a:t>
            </a:r>
          </a:p>
          <a:p>
            <a:pPr algn="just" eaLnBrk="0" hangingPunct="0">
              <a:defRPr/>
            </a:pPr>
            <a:endParaRPr lang="en-GB" sz="2700" dirty="0">
              <a:solidFill>
                <a:schemeClr val="tx1"/>
              </a:solidFill>
              <a:latin typeface="Arial" charset="0"/>
            </a:endParaRPr>
          </a:p>
          <a:p>
            <a:pPr algn="just" eaLnBrk="0" hangingPunct="0">
              <a:defRPr/>
            </a:pPr>
            <a:r>
              <a:rPr lang="en-GB" sz="2700" dirty="0">
                <a:solidFill>
                  <a:schemeClr val="tx1"/>
                </a:solidFill>
                <a:latin typeface="Arial" charset="0"/>
              </a:rPr>
              <a:t>If any two wavelengths of light have the same wavelength they will superimpose upon each other to increase their relative amplitude. They will eventually appear as an exceptionally bright spot in the diffraction pattern. These bright spots are commonly referred to as </a:t>
            </a:r>
            <a:r>
              <a:rPr lang="en-GB" sz="2700" b="1" u="sng" dirty="0">
                <a:solidFill>
                  <a:schemeClr val="tx1"/>
                </a:solidFill>
                <a:latin typeface="Arial" charset="0"/>
              </a:rPr>
              <a:t>frequency spikes. </a:t>
            </a:r>
            <a:endParaRPr lang="en-US" sz="2700" b="1" u="sng" dirty="0">
              <a:solidFill>
                <a:schemeClr val="tx1"/>
              </a:solidFill>
              <a:latin typeface="Arial" charset="0"/>
            </a:endParaRPr>
          </a:p>
          <a:p>
            <a:pPr algn="just" eaLnBrk="0" hangingPunct="0">
              <a:defRPr/>
            </a:pPr>
            <a:endParaRPr lang="en-US" sz="2800" dirty="0">
              <a:solidFill>
                <a:schemeClr val="tx1"/>
              </a:solidFill>
              <a:latin typeface="Calibri" panose="020F0502020204030204" pitchFamily="34" charset="0"/>
              <a:cs typeface="Calibri" panose="020F0502020204030204" pitchFamily="34" charset="0"/>
            </a:endParaRPr>
          </a:p>
          <a:p>
            <a:pPr marL="566928" indent="-457200">
              <a:spcBef>
                <a:spcPts val="400"/>
              </a:spcBef>
              <a:buClr>
                <a:schemeClr val="accent1"/>
              </a:buClr>
              <a:buSzPct val="68000"/>
              <a:buFont typeface="Arial" panose="020B0604020202020204" pitchFamily="34" charset="0"/>
              <a:buChar char="•"/>
              <a:defRPr/>
            </a:pPr>
            <a:endParaRPr lang="en-US" sz="2700" dirty="0">
              <a:solidFill>
                <a:schemeClr val="tx1"/>
              </a:solidFill>
              <a:latin typeface="Calibri" panose="020F0502020204030204" pitchFamily="34" charset="0"/>
            </a:endParaRPr>
          </a:p>
        </p:txBody>
      </p:sp>
      <p:sp>
        <p:nvSpPr>
          <p:cNvPr id="9" name="Freeform 8"/>
          <p:cNvSpPr/>
          <p:nvPr/>
        </p:nvSpPr>
        <p:spPr>
          <a:xfrm>
            <a:off x="4481666" y="5641837"/>
            <a:ext cx="2442428" cy="723342"/>
          </a:xfrm>
          <a:custGeom>
            <a:avLst/>
            <a:gdLst>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733290"/>
              <a:gd name="connsiteY0" fmla="*/ 487680 h 1082714"/>
              <a:gd name="connsiteX1" fmla="*/ 449580 w 4733290"/>
              <a:gd name="connsiteY1" fmla="*/ 1074420 h 1082714"/>
              <a:gd name="connsiteX2" fmla="*/ 1264920 w 4733290"/>
              <a:gd name="connsiteY2" fmla="*/ 99060 h 1082714"/>
              <a:gd name="connsiteX3" fmla="*/ 2072640 w 4733290"/>
              <a:gd name="connsiteY3" fmla="*/ 1082040 h 1082714"/>
              <a:gd name="connsiteX4" fmla="*/ 2842260 w 4733290"/>
              <a:gd name="connsiteY4" fmla="*/ 121920 h 1082714"/>
              <a:gd name="connsiteX5" fmla="*/ 3649980 w 4733290"/>
              <a:gd name="connsiteY5" fmla="*/ 1059180 h 1082714"/>
              <a:gd name="connsiteX6" fmla="*/ 4434840 w 4733290"/>
              <a:gd name="connsiteY6" fmla="*/ 106680 h 1082714"/>
              <a:gd name="connsiteX7" fmla="*/ 4733290 w 4733290"/>
              <a:gd name="connsiteY7" fmla="*/ 106680 h 1082714"/>
              <a:gd name="connsiteX8" fmla="*/ 4686300 w 4733290"/>
              <a:gd name="connsiteY8" fmla="*/ 0 h 1082714"/>
              <a:gd name="connsiteX0" fmla="*/ 0 w 4750804"/>
              <a:gd name="connsiteY0" fmla="*/ 487680 h 1082714"/>
              <a:gd name="connsiteX1" fmla="*/ 449580 w 4750804"/>
              <a:gd name="connsiteY1" fmla="*/ 1074420 h 1082714"/>
              <a:gd name="connsiteX2" fmla="*/ 1264920 w 4750804"/>
              <a:gd name="connsiteY2" fmla="*/ 99060 h 1082714"/>
              <a:gd name="connsiteX3" fmla="*/ 2072640 w 4750804"/>
              <a:gd name="connsiteY3" fmla="*/ 1082040 h 1082714"/>
              <a:gd name="connsiteX4" fmla="*/ 2842260 w 4750804"/>
              <a:gd name="connsiteY4" fmla="*/ 121920 h 1082714"/>
              <a:gd name="connsiteX5" fmla="*/ 3649980 w 4750804"/>
              <a:gd name="connsiteY5" fmla="*/ 1059180 h 1082714"/>
              <a:gd name="connsiteX6" fmla="*/ 4364990 w 4750804"/>
              <a:gd name="connsiteY6" fmla="*/ 128905 h 1082714"/>
              <a:gd name="connsiteX7" fmla="*/ 4733290 w 4750804"/>
              <a:gd name="connsiteY7" fmla="*/ 106680 h 1082714"/>
              <a:gd name="connsiteX8" fmla="*/ 4686300 w 4750804"/>
              <a:gd name="connsiteY8" fmla="*/ 0 h 1082714"/>
              <a:gd name="connsiteX0" fmla="*/ 0 w 4722518"/>
              <a:gd name="connsiteY0" fmla="*/ 487680 h 1082714"/>
              <a:gd name="connsiteX1" fmla="*/ 449580 w 4722518"/>
              <a:gd name="connsiteY1" fmla="*/ 1074420 h 1082714"/>
              <a:gd name="connsiteX2" fmla="*/ 1264920 w 4722518"/>
              <a:gd name="connsiteY2" fmla="*/ 99060 h 1082714"/>
              <a:gd name="connsiteX3" fmla="*/ 2072640 w 4722518"/>
              <a:gd name="connsiteY3" fmla="*/ 1082040 h 1082714"/>
              <a:gd name="connsiteX4" fmla="*/ 2842260 w 4722518"/>
              <a:gd name="connsiteY4" fmla="*/ 121920 h 1082714"/>
              <a:gd name="connsiteX5" fmla="*/ 3649980 w 4722518"/>
              <a:gd name="connsiteY5" fmla="*/ 1059180 h 1082714"/>
              <a:gd name="connsiteX6" fmla="*/ 4364990 w 4722518"/>
              <a:gd name="connsiteY6" fmla="*/ 128905 h 1082714"/>
              <a:gd name="connsiteX7" fmla="*/ 4698365 w 4722518"/>
              <a:gd name="connsiteY7" fmla="*/ 167005 h 1082714"/>
              <a:gd name="connsiteX8" fmla="*/ 4686300 w 4722518"/>
              <a:gd name="connsiteY8" fmla="*/ 0 h 1082714"/>
              <a:gd name="connsiteX0" fmla="*/ 0 w 4698365"/>
              <a:gd name="connsiteY0" fmla="*/ 412704 h 1007738"/>
              <a:gd name="connsiteX1" fmla="*/ 449580 w 4698365"/>
              <a:gd name="connsiteY1" fmla="*/ 999444 h 1007738"/>
              <a:gd name="connsiteX2" fmla="*/ 1264920 w 4698365"/>
              <a:gd name="connsiteY2" fmla="*/ 24084 h 1007738"/>
              <a:gd name="connsiteX3" fmla="*/ 2072640 w 4698365"/>
              <a:gd name="connsiteY3" fmla="*/ 1007064 h 1007738"/>
              <a:gd name="connsiteX4" fmla="*/ 2842260 w 4698365"/>
              <a:gd name="connsiteY4" fmla="*/ 46944 h 1007738"/>
              <a:gd name="connsiteX5" fmla="*/ 3649980 w 4698365"/>
              <a:gd name="connsiteY5" fmla="*/ 984204 h 1007738"/>
              <a:gd name="connsiteX6" fmla="*/ 4364990 w 4698365"/>
              <a:gd name="connsiteY6" fmla="*/ 53929 h 1007738"/>
              <a:gd name="connsiteX7" fmla="*/ 4698365 w 4698365"/>
              <a:gd name="connsiteY7" fmla="*/ 92029 h 1007738"/>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364990"/>
              <a:gd name="connsiteY0" fmla="*/ 388632 h 983003"/>
              <a:gd name="connsiteX1" fmla="*/ 554355 w 4364990"/>
              <a:gd name="connsiteY1" fmla="*/ 961084 h 983003"/>
              <a:gd name="connsiteX2" fmla="*/ 1264920 w 4364990"/>
              <a:gd name="connsiteY2" fmla="*/ 12 h 983003"/>
              <a:gd name="connsiteX3" fmla="*/ 2072640 w 4364990"/>
              <a:gd name="connsiteY3" fmla="*/ 982992 h 983003"/>
              <a:gd name="connsiteX4" fmla="*/ 2842260 w 4364990"/>
              <a:gd name="connsiteY4" fmla="*/ 22872 h 983003"/>
              <a:gd name="connsiteX5" fmla="*/ 3649980 w 4364990"/>
              <a:gd name="connsiteY5" fmla="*/ 960132 h 983003"/>
              <a:gd name="connsiteX6" fmla="*/ 4364990 w 4364990"/>
              <a:gd name="connsiteY6" fmla="*/ 29857 h 983003"/>
              <a:gd name="connsiteX0" fmla="*/ 0 w 4138172"/>
              <a:gd name="connsiteY0" fmla="*/ 388632 h 983003"/>
              <a:gd name="connsiteX1" fmla="*/ 554355 w 4138172"/>
              <a:gd name="connsiteY1" fmla="*/ 961084 h 983003"/>
              <a:gd name="connsiteX2" fmla="*/ 1264920 w 4138172"/>
              <a:gd name="connsiteY2" fmla="*/ 12 h 983003"/>
              <a:gd name="connsiteX3" fmla="*/ 2072640 w 4138172"/>
              <a:gd name="connsiteY3" fmla="*/ 982992 h 983003"/>
              <a:gd name="connsiteX4" fmla="*/ 2842260 w 4138172"/>
              <a:gd name="connsiteY4" fmla="*/ 22872 h 983003"/>
              <a:gd name="connsiteX5" fmla="*/ 3649980 w 4138172"/>
              <a:gd name="connsiteY5" fmla="*/ 960132 h 983003"/>
              <a:gd name="connsiteX6" fmla="*/ 4138172 w 4138172"/>
              <a:gd name="connsiteY6" fmla="*/ 366407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4373" h="983003">
                <a:moveTo>
                  <a:pt x="0" y="388632"/>
                </a:moveTo>
                <a:cubicBezTo>
                  <a:pt x="176530" y="690575"/>
                  <a:pt x="343535" y="1025854"/>
                  <a:pt x="554355" y="961084"/>
                </a:cubicBezTo>
                <a:cubicBezTo>
                  <a:pt x="765175" y="896314"/>
                  <a:pt x="1011873" y="-3639"/>
                  <a:pt x="1264920" y="12"/>
                </a:cubicBezTo>
                <a:cubicBezTo>
                  <a:pt x="1517967" y="3663"/>
                  <a:pt x="1809750" y="979182"/>
                  <a:pt x="2072640" y="982992"/>
                </a:cubicBezTo>
                <a:cubicBezTo>
                  <a:pt x="2335530" y="986802"/>
                  <a:pt x="2579370" y="26682"/>
                  <a:pt x="2842260" y="22872"/>
                </a:cubicBezTo>
                <a:cubicBezTo>
                  <a:pt x="3105150" y="19062"/>
                  <a:pt x="3431295" y="909348"/>
                  <a:pt x="3649980" y="960132"/>
                </a:cubicBezTo>
                <a:cubicBezTo>
                  <a:pt x="3868665" y="1010916"/>
                  <a:pt x="4076850" y="553935"/>
                  <a:pt x="4154373" y="327574"/>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p:nvSpPr>
        <p:spPr>
          <a:xfrm>
            <a:off x="971856" y="5641837"/>
            <a:ext cx="2442428" cy="723342"/>
          </a:xfrm>
          <a:custGeom>
            <a:avLst/>
            <a:gdLst>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733290"/>
              <a:gd name="connsiteY0" fmla="*/ 487680 h 1082714"/>
              <a:gd name="connsiteX1" fmla="*/ 449580 w 4733290"/>
              <a:gd name="connsiteY1" fmla="*/ 1074420 h 1082714"/>
              <a:gd name="connsiteX2" fmla="*/ 1264920 w 4733290"/>
              <a:gd name="connsiteY2" fmla="*/ 99060 h 1082714"/>
              <a:gd name="connsiteX3" fmla="*/ 2072640 w 4733290"/>
              <a:gd name="connsiteY3" fmla="*/ 1082040 h 1082714"/>
              <a:gd name="connsiteX4" fmla="*/ 2842260 w 4733290"/>
              <a:gd name="connsiteY4" fmla="*/ 121920 h 1082714"/>
              <a:gd name="connsiteX5" fmla="*/ 3649980 w 4733290"/>
              <a:gd name="connsiteY5" fmla="*/ 1059180 h 1082714"/>
              <a:gd name="connsiteX6" fmla="*/ 4434840 w 4733290"/>
              <a:gd name="connsiteY6" fmla="*/ 106680 h 1082714"/>
              <a:gd name="connsiteX7" fmla="*/ 4733290 w 4733290"/>
              <a:gd name="connsiteY7" fmla="*/ 106680 h 1082714"/>
              <a:gd name="connsiteX8" fmla="*/ 4686300 w 4733290"/>
              <a:gd name="connsiteY8" fmla="*/ 0 h 1082714"/>
              <a:gd name="connsiteX0" fmla="*/ 0 w 4750804"/>
              <a:gd name="connsiteY0" fmla="*/ 487680 h 1082714"/>
              <a:gd name="connsiteX1" fmla="*/ 449580 w 4750804"/>
              <a:gd name="connsiteY1" fmla="*/ 1074420 h 1082714"/>
              <a:gd name="connsiteX2" fmla="*/ 1264920 w 4750804"/>
              <a:gd name="connsiteY2" fmla="*/ 99060 h 1082714"/>
              <a:gd name="connsiteX3" fmla="*/ 2072640 w 4750804"/>
              <a:gd name="connsiteY3" fmla="*/ 1082040 h 1082714"/>
              <a:gd name="connsiteX4" fmla="*/ 2842260 w 4750804"/>
              <a:gd name="connsiteY4" fmla="*/ 121920 h 1082714"/>
              <a:gd name="connsiteX5" fmla="*/ 3649980 w 4750804"/>
              <a:gd name="connsiteY5" fmla="*/ 1059180 h 1082714"/>
              <a:gd name="connsiteX6" fmla="*/ 4364990 w 4750804"/>
              <a:gd name="connsiteY6" fmla="*/ 128905 h 1082714"/>
              <a:gd name="connsiteX7" fmla="*/ 4733290 w 4750804"/>
              <a:gd name="connsiteY7" fmla="*/ 106680 h 1082714"/>
              <a:gd name="connsiteX8" fmla="*/ 4686300 w 4750804"/>
              <a:gd name="connsiteY8" fmla="*/ 0 h 1082714"/>
              <a:gd name="connsiteX0" fmla="*/ 0 w 4722518"/>
              <a:gd name="connsiteY0" fmla="*/ 487680 h 1082714"/>
              <a:gd name="connsiteX1" fmla="*/ 449580 w 4722518"/>
              <a:gd name="connsiteY1" fmla="*/ 1074420 h 1082714"/>
              <a:gd name="connsiteX2" fmla="*/ 1264920 w 4722518"/>
              <a:gd name="connsiteY2" fmla="*/ 99060 h 1082714"/>
              <a:gd name="connsiteX3" fmla="*/ 2072640 w 4722518"/>
              <a:gd name="connsiteY3" fmla="*/ 1082040 h 1082714"/>
              <a:gd name="connsiteX4" fmla="*/ 2842260 w 4722518"/>
              <a:gd name="connsiteY4" fmla="*/ 121920 h 1082714"/>
              <a:gd name="connsiteX5" fmla="*/ 3649980 w 4722518"/>
              <a:gd name="connsiteY5" fmla="*/ 1059180 h 1082714"/>
              <a:gd name="connsiteX6" fmla="*/ 4364990 w 4722518"/>
              <a:gd name="connsiteY6" fmla="*/ 128905 h 1082714"/>
              <a:gd name="connsiteX7" fmla="*/ 4698365 w 4722518"/>
              <a:gd name="connsiteY7" fmla="*/ 167005 h 1082714"/>
              <a:gd name="connsiteX8" fmla="*/ 4686300 w 4722518"/>
              <a:gd name="connsiteY8" fmla="*/ 0 h 1082714"/>
              <a:gd name="connsiteX0" fmla="*/ 0 w 4698365"/>
              <a:gd name="connsiteY0" fmla="*/ 412704 h 1007738"/>
              <a:gd name="connsiteX1" fmla="*/ 449580 w 4698365"/>
              <a:gd name="connsiteY1" fmla="*/ 999444 h 1007738"/>
              <a:gd name="connsiteX2" fmla="*/ 1264920 w 4698365"/>
              <a:gd name="connsiteY2" fmla="*/ 24084 h 1007738"/>
              <a:gd name="connsiteX3" fmla="*/ 2072640 w 4698365"/>
              <a:gd name="connsiteY3" fmla="*/ 1007064 h 1007738"/>
              <a:gd name="connsiteX4" fmla="*/ 2842260 w 4698365"/>
              <a:gd name="connsiteY4" fmla="*/ 46944 h 1007738"/>
              <a:gd name="connsiteX5" fmla="*/ 3649980 w 4698365"/>
              <a:gd name="connsiteY5" fmla="*/ 984204 h 1007738"/>
              <a:gd name="connsiteX6" fmla="*/ 4364990 w 4698365"/>
              <a:gd name="connsiteY6" fmla="*/ 53929 h 1007738"/>
              <a:gd name="connsiteX7" fmla="*/ 4698365 w 4698365"/>
              <a:gd name="connsiteY7" fmla="*/ 92029 h 1007738"/>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364990"/>
              <a:gd name="connsiteY0" fmla="*/ 388632 h 983003"/>
              <a:gd name="connsiteX1" fmla="*/ 554355 w 4364990"/>
              <a:gd name="connsiteY1" fmla="*/ 961084 h 983003"/>
              <a:gd name="connsiteX2" fmla="*/ 1264920 w 4364990"/>
              <a:gd name="connsiteY2" fmla="*/ 12 h 983003"/>
              <a:gd name="connsiteX3" fmla="*/ 2072640 w 4364990"/>
              <a:gd name="connsiteY3" fmla="*/ 982992 h 983003"/>
              <a:gd name="connsiteX4" fmla="*/ 2842260 w 4364990"/>
              <a:gd name="connsiteY4" fmla="*/ 22872 h 983003"/>
              <a:gd name="connsiteX5" fmla="*/ 3649980 w 4364990"/>
              <a:gd name="connsiteY5" fmla="*/ 960132 h 983003"/>
              <a:gd name="connsiteX6" fmla="*/ 4364990 w 4364990"/>
              <a:gd name="connsiteY6" fmla="*/ 29857 h 983003"/>
              <a:gd name="connsiteX0" fmla="*/ 0 w 4138172"/>
              <a:gd name="connsiteY0" fmla="*/ 388632 h 983003"/>
              <a:gd name="connsiteX1" fmla="*/ 554355 w 4138172"/>
              <a:gd name="connsiteY1" fmla="*/ 961084 h 983003"/>
              <a:gd name="connsiteX2" fmla="*/ 1264920 w 4138172"/>
              <a:gd name="connsiteY2" fmla="*/ 12 h 983003"/>
              <a:gd name="connsiteX3" fmla="*/ 2072640 w 4138172"/>
              <a:gd name="connsiteY3" fmla="*/ 982992 h 983003"/>
              <a:gd name="connsiteX4" fmla="*/ 2842260 w 4138172"/>
              <a:gd name="connsiteY4" fmla="*/ 22872 h 983003"/>
              <a:gd name="connsiteX5" fmla="*/ 3649980 w 4138172"/>
              <a:gd name="connsiteY5" fmla="*/ 960132 h 983003"/>
              <a:gd name="connsiteX6" fmla="*/ 4138172 w 4138172"/>
              <a:gd name="connsiteY6" fmla="*/ 366407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4373" h="983003">
                <a:moveTo>
                  <a:pt x="0" y="388632"/>
                </a:moveTo>
                <a:cubicBezTo>
                  <a:pt x="176530" y="690575"/>
                  <a:pt x="343535" y="1025854"/>
                  <a:pt x="554355" y="961084"/>
                </a:cubicBezTo>
                <a:cubicBezTo>
                  <a:pt x="765175" y="896314"/>
                  <a:pt x="1011873" y="-3639"/>
                  <a:pt x="1264920" y="12"/>
                </a:cubicBezTo>
                <a:cubicBezTo>
                  <a:pt x="1517967" y="3663"/>
                  <a:pt x="1809750" y="979182"/>
                  <a:pt x="2072640" y="982992"/>
                </a:cubicBezTo>
                <a:cubicBezTo>
                  <a:pt x="2335530" y="986802"/>
                  <a:pt x="2579370" y="26682"/>
                  <a:pt x="2842260" y="22872"/>
                </a:cubicBezTo>
                <a:cubicBezTo>
                  <a:pt x="3105150" y="19062"/>
                  <a:pt x="3431295" y="909348"/>
                  <a:pt x="3649980" y="960132"/>
                </a:cubicBezTo>
                <a:cubicBezTo>
                  <a:pt x="3868665" y="1010916"/>
                  <a:pt x="4076850" y="553935"/>
                  <a:pt x="4154373" y="327574"/>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Freeform 15"/>
          <p:cNvSpPr/>
          <p:nvPr/>
        </p:nvSpPr>
        <p:spPr>
          <a:xfrm>
            <a:off x="7991476" y="4947848"/>
            <a:ext cx="2442428" cy="1417331"/>
          </a:xfrm>
          <a:custGeom>
            <a:avLst/>
            <a:gdLst>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733290"/>
              <a:gd name="connsiteY0" fmla="*/ 487680 h 1082714"/>
              <a:gd name="connsiteX1" fmla="*/ 449580 w 4733290"/>
              <a:gd name="connsiteY1" fmla="*/ 1074420 h 1082714"/>
              <a:gd name="connsiteX2" fmla="*/ 1264920 w 4733290"/>
              <a:gd name="connsiteY2" fmla="*/ 99060 h 1082714"/>
              <a:gd name="connsiteX3" fmla="*/ 2072640 w 4733290"/>
              <a:gd name="connsiteY3" fmla="*/ 1082040 h 1082714"/>
              <a:gd name="connsiteX4" fmla="*/ 2842260 w 4733290"/>
              <a:gd name="connsiteY4" fmla="*/ 121920 h 1082714"/>
              <a:gd name="connsiteX5" fmla="*/ 3649980 w 4733290"/>
              <a:gd name="connsiteY5" fmla="*/ 1059180 h 1082714"/>
              <a:gd name="connsiteX6" fmla="*/ 4434840 w 4733290"/>
              <a:gd name="connsiteY6" fmla="*/ 106680 h 1082714"/>
              <a:gd name="connsiteX7" fmla="*/ 4733290 w 4733290"/>
              <a:gd name="connsiteY7" fmla="*/ 106680 h 1082714"/>
              <a:gd name="connsiteX8" fmla="*/ 4686300 w 4733290"/>
              <a:gd name="connsiteY8" fmla="*/ 0 h 1082714"/>
              <a:gd name="connsiteX0" fmla="*/ 0 w 4750804"/>
              <a:gd name="connsiteY0" fmla="*/ 487680 h 1082714"/>
              <a:gd name="connsiteX1" fmla="*/ 449580 w 4750804"/>
              <a:gd name="connsiteY1" fmla="*/ 1074420 h 1082714"/>
              <a:gd name="connsiteX2" fmla="*/ 1264920 w 4750804"/>
              <a:gd name="connsiteY2" fmla="*/ 99060 h 1082714"/>
              <a:gd name="connsiteX3" fmla="*/ 2072640 w 4750804"/>
              <a:gd name="connsiteY3" fmla="*/ 1082040 h 1082714"/>
              <a:gd name="connsiteX4" fmla="*/ 2842260 w 4750804"/>
              <a:gd name="connsiteY4" fmla="*/ 121920 h 1082714"/>
              <a:gd name="connsiteX5" fmla="*/ 3649980 w 4750804"/>
              <a:gd name="connsiteY5" fmla="*/ 1059180 h 1082714"/>
              <a:gd name="connsiteX6" fmla="*/ 4364990 w 4750804"/>
              <a:gd name="connsiteY6" fmla="*/ 128905 h 1082714"/>
              <a:gd name="connsiteX7" fmla="*/ 4733290 w 4750804"/>
              <a:gd name="connsiteY7" fmla="*/ 106680 h 1082714"/>
              <a:gd name="connsiteX8" fmla="*/ 4686300 w 4750804"/>
              <a:gd name="connsiteY8" fmla="*/ 0 h 1082714"/>
              <a:gd name="connsiteX0" fmla="*/ 0 w 4722518"/>
              <a:gd name="connsiteY0" fmla="*/ 487680 h 1082714"/>
              <a:gd name="connsiteX1" fmla="*/ 449580 w 4722518"/>
              <a:gd name="connsiteY1" fmla="*/ 1074420 h 1082714"/>
              <a:gd name="connsiteX2" fmla="*/ 1264920 w 4722518"/>
              <a:gd name="connsiteY2" fmla="*/ 99060 h 1082714"/>
              <a:gd name="connsiteX3" fmla="*/ 2072640 w 4722518"/>
              <a:gd name="connsiteY3" fmla="*/ 1082040 h 1082714"/>
              <a:gd name="connsiteX4" fmla="*/ 2842260 w 4722518"/>
              <a:gd name="connsiteY4" fmla="*/ 121920 h 1082714"/>
              <a:gd name="connsiteX5" fmla="*/ 3649980 w 4722518"/>
              <a:gd name="connsiteY5" fmla="*/ 1059180 h 1082714"/>
              <a:gd name="connsiteX6" fmla="*/ 4364990 w 4722518"/>
              <a:gd name="connsiteY6" fmla="*/ 128905 h 1082714"/>
              <a:gd name="connsiteX7" fmla="*/ 4698365 w 4722518"/>
              <a:gd name="connsiteY7" fmla="*/ 167005 h 1082714"/>
              <a:gd name="connsiteX8" fmla="*/ 4686300 w 4722518"/>
              <a:gd name="connsiteY8" fmla="*/ 0 h 1082714"/>
              <a:gd name="connsiteX0" fmla="*/ 0 w 4698365"/>
              <a:gd name="connsiteY0" fmla="*/ 412704 h 1007738"/>
              <a:gd name="connsiteX1" fmla="*/ 449580 w 4698365"/>
              <a:gd name="connsiteY1" fmla="*/ 999444 h 1007738"/>
              <a:gd name="connsiteX2" fmla="*/ 1264920 w 4698365"/>
              <a:gd name="connsiteY2" fmla="*/ 24084 h 1007738"/>
              <a:gd name="connsiteX3" fmla="*/ 2072640 w 4698365"/>
              <a:gd name="connsiteY3" fmla="*/ 1007064 h 1007738"/>
              <a:gd name="connsiteX4" fmla="*/ 2842260 w 4698365"/>
              <a:gd name="connsiteY4" fmla="*/ 46944 h 1007738"/>
              <a:gd name="connsiteX5" fmla="*/ 3649980 w 4698365"/>
              <a:gd name="connsiteY5" fmla="*/ 984204 h 1007738"/>
              <a:gd name="connsiteX6" fmla="*/ 4364990 w 4698365"/>
              <a:gd name="connsiteY6" fmla="*/ 53929 h 1007738"/>
              <a:gd name="connsiteX7" fmla="*/ 4698365 w 4698365"/>
              <a:gd name="connsiteY7" fmla="*/ 92029 h 1007738"/>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364990"/>
              <a:gd name="connsiteY0" fmla="*/ 388632 h 983003"/>
              <a:gd name="connsiteX1" fmla="*/ 554355 w 4364990"/>
              <a:gd name="connsiteY1" fmla="*/ 961084 h 983003"/>
              <a:gd name="connsiteX2" fmla="*/ 1264920 w 4364990"/>
              <a:gd name="connsiteY2" fmla="*/ 12 h 983003"/>
              <a:gd name="connsiteX3" fmla="*/ 2072640 w 4364990"/>
              <a:gd name="connsiteY3" fmla="*/ 982992 h 983003"/>
              <a:gd name="connsiteX4" fmla="*/ 2842260 w 4364990"/>
              <a:gd name="connsiteY4" fmla="*/ 22872 h 983003"/>
              <a:gd name="connsiteX5" fmla="*/ 3649980 w 4364990"/>
              <a:gd name="connsiteY5" fmla="*/ 960132 h 983003"/>
              <a:gd name="connsiteX6" fmla="*/ 4364990 w 4364990"/>
              <a:gd name="connsiteY6" fmla="*/ 29857 h 983003"/>
              <a:gd name="connsiteX0" fmla="*/ 0 w 4138172"/>
              <a:gd name="connsiteY0" fmla="*/ 388632 h 983003"/>
              <a:gd name="connsiteX1" fmla="*/ 554355 w 4138172"/>
              <a:gd name="connsiteY1" fmla="*/ 961084 h 983003"/>
              <a:gd name="connsiteX2" fmla="*/ 1264920 w 4138172"/>
              <a:gd name="connsiteY2" fmla="*/ 12 h 983003"/>
              <a:gd name="connsiteX3" fmla="*/ 2072640 w 4138172"/>
              <a:gd name="connsiteY3" fmla="*/ 982992 h 983003"/>
              <a:gd name="connsiteX4" fmla="*/ 2842260 w 4138172"/>
              <a:gd name="connsiteY4" fmla="*/ 22872 h 983003"/>
              <a:gd name="connsiteX5" fmla="*/ 3649980 w 4138172"/>
              <a:gd name="connsiteY5" fmla="*/ 960132 h 983003"/>
              <a:gd name="connsiteX6" fmla="*/ 4138172 w 4138172"/>
              <a:gd name="connsiteY6" fmla="*/ 366407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 name="connsiteX0" fmla="*/ 0 w 4154373"/>
              <a:gd name="connsiteY0" fmla="*/ 388632 h 983003"/>
              <a:gd name="connsiteX1" fmla="*/ 554355 w 4154373"/>
              <a:gd name="connsiteY1" fmla="*/ 961084 h 983003"/>
              <a:gd name="connsiteX2" fmla="*/ 1264920 w 4154373"/>
              <a:gd name="connsiteY2" fmla="*/ 12 h 983003"/>
              <a:gd name="connsiteX3" fmla="*/ 2072640 w 4154373"/>
              <a:gd name="connsiteY3" fmla="*/ 982992 h 983003"/>
              <a:gd name="connsiteX4" fmla="*/ 2842260 w 4154373"/>
              <a:gd name="connsiteY4" fmla="*/ 22872 h 983003"/>
              <a:gd name="connsiteX5" fmla="*/ 3649980 w 4154373"/>
              <a:gd name="connsiteY5" fmla="*/ 960132 h 983003"/>
              <a:gd name="connsiteX6" fmla="*/ 4154373 w 4154373"/>
              <a:gd name="connsiteY6" fmla="*/ 327574 h 98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4373" h="983003">
                <a:moveTo>
                  <a:pt x="0" y="388632"/>
                </a:moveTo>
                <a:cubicBezTo>
                  <a:pt x="176530" y="690575"/>
                  <a:pt x="343535" y="1025854"/>
                  <a:pt x="554355" y="961084"/>
                </a:cubicBezTo>
                <a:cubicBezTo>
                  <a:pt x="765175" y="896314"/>
                  <a:pt x="1011873" y="-3639"/>
                  <a:pt x="1264920" y="12"/>
                </a:cubicBezTo>
                <a:cubicBezTo>
                  <a:pt x="1517967" y="3663"/>
                  <a:pt x="1809750" y="979182"/>
                  <a:pt x="2072640" y="982992"/>
                </a:cubicBezTo>
                <a:cubicBezTo>
                  <a:pt x="2335530" y="986802"/>
                  <a:pt x="2579370" y="26682"/>
                  <a:pt x="2842260" y="22872"/>
                </a:cubicBezTo>
                <a:cubicBezTo>
                  <a:pt x="3105150" y="19062"/>
                  <a:pt x="3431295" y="909348"/>
                  <a:pt x="3649980" y="960132"/>
                </a:cubicBezTo>
                <a:cubicBezTo>
                  <a:pt x="3868665" y="1010916"/>
                  <a:pt x="4076850" y="553935"/>
                  <a:pt x="4154373" y="327574"/>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 Box 6"/>
          <p:cNvSpPr txBox="1">
            <a:spLocks noChangeArrowheads="1"/>
          </p:cNvSpPr>
          <p:nvPr/>
        </p:nvSpPr>
        <p:spPr bwMode="auto">
          <a:xfrm>
            <a:off x="3721680" y="5656513"/>
            <a:ext cx="1981200" cy="769441"/>
          </a:xfrm>
          <a:prstGeom prst="rect">
            <a:avLst/>
          </a:prstGeom>
          <a:noFill/>
          <a:ln w="9525">
            <a:noFill/>
            <a:miter lim="800000"/>
            <a:headEnd/>
            <a:tailEnd/>
          </a:ln>
        </p:spPr>
        <p:txBody>
          <a:bodyPr>
            <a:spAutoFit/>
          </a:bodyPr>
          <a:lstStyle/>
          <a:p>
            <a:pPr>
              <a:spcBef>
                <a:spcPct val="50000"/>
              </a:spcBef>
            </a:pPr>
            <a:r>
              <a:rPr lang="en-GB" sz="4400" b="1" dirty="0">
                <a:latin typeface="Calibri" panose="020F0502020204030204" pitchFamily="34" charset="0"/>
                <a:cs typeface="Calibri" panose="020F0502020204030204" pitchFamily="34" charset="0"/>
              </a:rPr>
              <a:t>+</a:t>
            </a:r>
          </a:p>
        </p:txBody>
      </p:sp>
      <p:sp>
        <p:nvSpPr>
          <p:cNvPr id="18" name="Text Box 6"/>
          <p:cNvSpPr txBox="1">
            <a:spLocks noChangeArrowheads="1"/>
          </p:cNvSpPr>
          <p:nvPr/>
        </p:nvSpPr>
        <p:spPr bwMode="auto">
          <a:xfrm>
            <a:off x="7231490" y="5656513"/>
            <a:ext cx="1981200" cy="769441"/>
          </a:xfrm>
          <a:prstGeom prst="rect">
            <a:avLst/>
          </a:prstGeom>
          <a:noFill/>
          <a:ln w="9525">
            <a:noFill/>
            <a:miter lim="800000"/>
            <a:headEnd/>
            <a:tailEnd/>
          </a:ln>
        </p:spPr>
        <p:txBody>
          <a:bodyPr>
            <a:spAutoFit/>
          </a:bodyPr>
          <a:lstStyle/>
          <a:p>
            <a:pPr>
              <a:spcBef>
                <a:spcPct val="50000"/>
              </a:spcBef>
            </a:pPr>
            <a:r>
              <a:rPr lang="en-GB" sz="440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9263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5547" y="459564"/>
            <a:ext cx="8229600" cy="1000108"/>
          </a:xfrm>
          <a:ln>
            <a:noFill/>
          </a:ln>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Sum of sine waves = square wave</a:t>
            </a:r>
          </a:p>
        </p:txBody>
      </p:sp>
      <p:grpSp>
        <p:nvGrpSpPr>
          <p:cNvPr id="11" name="Group 2"/>
          <p:cNvGrpSpPr>
            <a:grpSpLocks/>
          </p:cNvGrpSpPr>
          <p:nvPr/>
        </p:nvGrpSpPr>
        <p:grpSpPr bwMode="auto">
          <a:xfrm>
            <a:off x="735012" y="1562100"/>
            <a:ext cx="10329863" cy="2728913"/>
            <a:chOff x="-347" y="2450"/>
            <a:chExt cx="6507" cy="1719"/>
          </a:xfrm>
        </p:grpSpPr>
        <p:grpSp>
          <p:nvGrpSpPr>
            <p:cNvPr id="12" name="Group 3"/>
            <p:cNvGrpSpPr>
              <a:grpSpLocks/>
            </p:cNvGrpSpPr>
            <p:nvPr/>
          </p:nvGrpSpPr>
          <p:grpSpPr bwMode="auto">
            <a:xfrm>
              <a:off x="-347" y="2450"/>
              <a:ext cx="3250" cy="1719"/>
              <a:chOff x="-458" y="8409"/>
              <a:chExt cx="10448" cy="5662"/>
            </a:xfrm>
          </p:grpSpPr>
          <p:graphicFrame>
            <p:nvGraphicFramePr>
              <p:cNvPr id="17" name="Object 1026"/>
              <p:cNvGraphicFramePr>
                <a:graphicFrameLocks noChangeAspect="1"/>
              </p:cNvGraphicFramePr>
              <p:nvPr>
                <p:extLst>
                  <p:ext uri="{D42A27DB-BD31-4B8C-83A1-F6EECF244321}">
                    <p14:modId xmlns:p14="http://schemas.microsoft.com/office/powerpoint/2010/main" val="3238839456"/>
                  </p:ext>
                </p:extLst>
              </p:nvPr>
            </p:nvGraphicFramePr>
            <p:xfrm>
              <a:off x="-456" y="8409"/>
              <a:ext cx="4080" cy="2582"/>
            </p:xfrm>
            <a:graphic>
              <a:graphicData uri="http://schemas.openxmlformats.org/presentationml/2006/ole">
                <mc:AlternateContent xmlns:mc="http://schemas.openxmlformats.org/markup-compatibility/2006">
                  <mc:Choice xmlns:v="urn:schemas-microsoft-com:vml" Requires="v">
                    <p:oleObj spid="_x0000_s4194" name="DrawPlus Drawing" r:id="rId4" imgW="2592534" imgH="1639396" progId="Serif.DrawPlus">
                      <p:embed/>
                    </p:oleObj>
                  </mc:Choice>
                  <mc:Fallback>
                    <p:oleObj name="DrawPlus Drawing" r:id="rId4" imgW="2592534" imgH="1639396" progId="Serif.DrawPlu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 y="8409"/>
                            <a:ext cx="4080" cy="2582"/>
                          </a:xfrm>
                          <a:prstGeom prst="rect">
                            <a:avLst/>
                          </a:prstGeom>
                          <a:noFill/>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8" name="Object 1027"/>
              <p:cNvGraphicFramePr>
                <a:graphicFrameLocks noChangeAspect="1"/>
              </p:cNvGraphicFramePr>
              <p:nvPr>
                <p:extLst>
                  <p:ext uri="{D42A27DB-BD31-4B8C-83A1-F6EECF244321}">
                    <p14:modId xmlns:p14="http://schemas.microsoft.com/office/powerpoint/2010/main" val="2542096072"/>
                  </p:ext>
                </p:extLst>
              </p:nvPr>
            </p:nvGraphicFramePr>
            <p:xfrm>
              <a:off x="6071" y="8409"/>
              <a:ext cx="3919" cy="2582"/>
            </p:xfrm>
            <a:graphic>
              <a:graphicData uri="http://schemas.openxmlformats.org/presentationml/2006/ole">
                <mc:AlternateContent xmlns:mc="http://schemas.openxmlformats.org/markup-compatibility/2006">
                  <mc:Choice xmlns:v="urn:schemas-microsoft-com:vml" Requires="v">
                    <p:oleObj spid="_x0000_s4195" name="DrawPlus Drawing" r:id="rId6" imgW="2304152" imgH="1518302" progId="Serif.DrawPlus">
                      <p:embed/>
                    </p:oleObj>
                  </mc:Choice>
                  <mc:Fallback>
                    <p:oleObj name="DrawPlus Drawing" r:id="rId6" imgW="2304152" imgH="1518302" progId="Serif.DrawPlus">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1" y="8409"/>
                            <a:ext cx="3919" cy="2582"/>
                          </a:xfrm>
                          <a:prstGeom prst="rect">
                            <a:avLst/>
                          </a:prstGeom>
                          <a:noFill/>
                          <a:effectLst>
                            <a:outerShdw dist="35921" dir="2700000" algn="ctr" rotWithShape="0">
                              <a:srgbClr val="000000"/>
                            </a:outerShdw>
                          </a:effectLst>
                          <a:extLst/>
                        </p:spPr>
                      </p:pic>
                    </p:oleObj>
                  </mc:Fallback>
                </mc:AlternateContent>
              </a:graphicData>
            </a:graphic>
          </p:graphicFrame>
          <p:graphicFrame>
            <p:nvGraphicFramePr>
              <p:cNvPr id="19" name="Object 1028"/>
              <p:cNvGraphicFramePr>
                <a:graphicFrameLocks noChangeAspect="1"/>
              </p:cNvGraphicFramePr>
              <p:nvPr>
                <p:extLst>
                  <p:ext uri="{D42A27DB-BD31-4B8C-83A1-F6EECF244321}">
                    <p14:modId xmlns:p14="http://schemas.microsoft.com/office/powerpoint/2010/main" val="1471534040"/>
                  </p:ext>
                </p:extLst>
              </p:nvPr>
            </p:nvGraphicFramePr>
            <p:xfrm>
              <a:off x="-458" y="11368"/>
              <a:ext cx="4082" cy="2695"/>
            </p:xfrm>
            <a:graphic>
              <a:graphicData uri="http://schemas.openxmlformats.org/presentationml/2006/ole">
                <mc:AlternateContent xmlns:mc="http://schemas.openxmlformats.org/markup-compatibility/2006">
                  <mc:Choice xmlns:v="urn:schemas-microsoft-com:vml" Requires="v">
                    <p:oleObj spid="_x0000_s4196" name="DrawPlus Drawing" r:id="rId8" imgW="2591848" imgH="1711569" progId="Serif.DrawPlus">
                      <p:embed/>
                    </p:oleObj>
                  </mc:Choice>
                  <mc:Fallback>
                    <p:oleObj name="DrawPlus Drawing" r:id="rId8" imgW="2591848" imgH="1711569" progId="Serif.DrawPlus">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58" y="11368"/>
                            <a:ext cx="4082" cy="2695"/>
                          </a:xfrm>
                          <a:prstGeom prst="rect">
                            <a:avLst/>
                          </a:prstGeom>
                          <a:noFill/>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 name="Object 1029"/>
              <p:cNvGraphicFramePr>
                <a:graphicFrameLocks noChangeAspect="1"/>
              </p:cNvGraphicFramePr>
              <p:nvPr>
                <p:extLst>
                  <p:ext uri="{D42A27DB-BD31-4B8C-83A1-F6EECF244321}">
                    <p14:modId xmlns:p14="http://schemas.microsoft.com/office/powerpoint/2010/main" val="3386189644"/>
                  </p:ext>
                </p:extLst>
              </p:nvPr>
            </p:nvGraphicFramePr>
            <p:xfrm>
              <a:off x="6071" y="11375"/>
              <a:ext cx="3742" cy="2696"/>
            </p:xfrm>
            <a:graphic>
              <a:graphicData uri="http://schemas.openxmlformats.org/presentationml/2006/ole">
                <mc:AlternateContent xmlns:mc="http://schemas.openxmlformats.org/markup-compatibility/2006">
                  <mc:Choice xmlns:v="urn:schemas-microsoft-com:vml" Requires="v">
                    <p:oleObj spid="_x0000_s4197" name="DrawPlus Drawing" r:id="rId10" imgW="2375828" imgH="1712021" progId="Serif.DrawPlus">
                      <p:embed/>
                    </p:oleObj>
                  </mc:Choice>
                  <mc:Fallback>
                    <p:oleObj name="DrawPlus Drawing" r:id="rId10" imgW="2375828" imgH="1712021" progId="Serif.DrawPlus">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71" y="11375"/>
                            <a:ext cx="3742" cy="2696"/>
                          </a:xfrm>
                          <a:prstGeom prst="rect">
                            <a:avLst/>
                          </a:prstGeom>
                          <a:noFill/>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13" name="Text Box 8"/>
            <p:cNvSpPr txBox="1">
              <a:spLocks noChangeArrowheads="1"/>
            </p:cNvSpPr>
            <p:nvPr/>
          </p:nvSpPr>
          <p:spPr bwMode="auto">
            <a:xfrm>
              <a:off x="1229" y="2658"/>
              <a:ext cx="192" cy="369"/>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3200" b="1" dirty="0"/>
                <a:t>+</a:t>
              </a:r>
              <a:endParaRPr lang="en-US" sz="3200" b="1" dirty="0"/>
            </a:p>
          </p:txBody>
        </p:sp>
        <p:sp>
          <p:nvSpPr>
            <p:cNvPr id="14" name="Text Box 9"/>
            <p:cNvSpPr txBox="1">
              <a:spLocks noChangeArrowheads="1"/>
            </p:cNvSpPr>
            <p:nvPr/>
          </p:nvSpPr>
          <p:spPr bwMode="auto">
            <a:xfrm>
              <a:off x="1185" y="3522"/>
              <a:ext cx="236" cy="369"/>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3200" b="1"/>
                <a:t>+</a:t>
              </a:r>
              <a:endParaRPr lang="en-US" sz="3200" b="1"/>
            </a:p>
          </p:txBody>
        </p:sp>
        <p:sp>
          <p:nvSpPr>
            <p:cNvPr id="15" name="Text Box 10"/>
            <p:cNvSpPr txBox="1">
              <a:spLocks noChangeArrowheads="1"/>
            </p:cNvSpPr>
            <p:nvPr/>
          </p:nvSpPr>
          <p:spPr bwMode="auto">
            <a:xfrm>
              <a:off x="3030" y="3076"/>
              <a:ext cx="432" cy="446"/>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4000" b="1" dirty="0"/>
                <a:t>=</a:t>
              </a:r>
              <a:endParaRPr lang="en-US" sz="4000" b="1" dirty="0"/>
            </a:p>
          </p:txBody>
        </p:sp>
        <p:graphicFrame>
          <p:nvGraphicFramePr>
            <p:cNvPr id="16" name="Object 1025"/>
            <p:cNvGraphicFramePr>
              <a:graphicFrameLocks/>
            </p:cNvGraphicFramePr>
            <p:nvPr>
              <p:extLst>
                <p:ext uri="{D42A27DB-BD31-4B8C-83A1-F6EECF244321}">
                  <p14:modId xmlns:p14="http://schemas.microsoft.com/office/powerpoint/2010/main" val="2147890038"/>
                </p:ext>
              </p:extLst>
            </p:nvPr>
          </p:nvGraphicFramePr>
          <p:xfrm>
            <a:off x="3609" y="2450"/>
            <a:ext cx="2551" cy="1515"/>
          </p:xfrm>
          <a:graphic>
            <a:graphicData uri="http://schemas.openxmlformats.org/presentationml/2006/ole">
              <mc:AlternateContent xmlns:mc="http://schemas.openxmlformats.org/markup-compatibility/2006">
                <mc:Choice xmlns:v="urn:schemas-microsoft-com:vml" Requires="v">
                  <p:oleObj spid="_x0000_s4198" name="DrawPlus Drawing" r:id="rId12" imgW="2926907" imgH="1737470" progId="Serif.DrawPlus">
                    <p:embed/>
                  </p:oleObj>
                </mc:Choice>
                <mc:Fallback>
                  <p:oleObj name="DrawPlus Drawing" r:id="rId12" imgW="2926907" imgH="1737470" progId="Serif.DrawPlus">
                    <p:embed/>
                    <p:pic>
                      <p:nvPicPr>
                        <p:cNvPr id="0" name=""/>
                        <p:cNvPicPr preferRelativeResize="0">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609" y="2450"/>
                          <a:ext cx="2551" cy="1515"/>
                        </a:xfrm>
                        <a:prstGeom prst="rect">
                          <a:avLst/>
                        </a:prstGeom>
                        <a:noFill/>
                        <a:effectLst>
                          <a:outerShdw dist="53882" dir="2700000" algn="ctr" rotWithShape="0">
                            <a:srgbClr val="000000"/>
                          </a:outerShdw>
                        </a:effectLst>
                        <a:extLst/>
                      </p:spPr>
                    </p:pic>
                  </p:oleObj>
                </mc:Fallback>
              </mc:AlternateContent>
            </a:graphicData>
          </a:graphic>
        </p:graphicFrame>
      </p:grpSp>
      <p:graphicFrame>
        <p:nvGraphicFramePr>
          <p:cNvPr id="21" name="Object 1024"/>
          <p:cNvGraphicFramePr>
            <a:graphicFrameLocks noChangeAspect="1"/>
          </p:cNvGraphicFramePr>
          <p:nvPr>
            <p:extLst>
              <p:ext uri="{D42A27DB-BD31-4B8C-83A1-F6EECF244321}">
                <p14:modId xmlns:p14="http://schemas.microsoft.com/office/powerpoint/2010/main" val="3261922949"/>
              </p:ext>
            </p:extLst>
          </p:nvPr>
        </p:nvGraphicFramePr>
        <p:xfrm>
          <a:off x="7430293" y="4607152"/>
          <a:ext cx="3219450" cy="2090738"/>
        </p:xfrm>
        <a:graphic>
          <a:graphicData uri="http://schemas.openxmlformats.org/presentationml/2006/ole">
            <mc:AlternateContent xmlns:mc="http://schemas.openxmlformats.org/markup-compatibility/2006">
              <mc:Choice xmlns:v="urn:schemas-microsoft-com:vml" Requires="v">
                <p:oleObj spid="_x0000_s4199" name="DrawPlus Drawing" r:id="rId14" imgW="4968800" imgH="3224165" progId="Serif.DrawPlus">
                  <p:embed/>
                </p:oleObj>
              </mc:Choice>
              <mc:Fallback>
                <p:oleObj name="DrawPlus Drawing" r:id="rId14" imgW="4968800" imgH="3224165" progId="Serif.DrawPlus">
                  <p:embed/>
                  <p:pic>
                    <p:nvPicPr>
                      <p:cNvPr id="0" name=""/>
                      <p:cNvPicPr>
                        <a:picLocks noChangeAspect="1" noChangeArrowheads="1"/>
                      </p:cNvPicPr>
                      <p:nvPr/>
                    </p:nvPicPr>
                    <p:blipFill>
                      <a:blip r:embed="rId15">
                        <a:lum bright="-6000" contrast="42000"/>
                        <a:extLst>
                          <a:ext uri="{28A0092B-C50C-407E-A947-70E740481C1C}">
                            <a14:useLocalDpi xmlns:a14="http://schemas.microsoft.com/office/drawing/2010/main" val="0"/>
                          </a:ext>
                        </a:extLst>
                      </a:blip>
                      <a:srcRect/>
                      <a:stretch>
                        <a:fillRect/>
                      </a:stretch>
                    </p:blipFill>
                    <p:spPr bwMode="auto">
                      <a:xfrm>
                        <a:off x="7430293" y="4607152"/>
                        <a:ext cx="3219450" cy="2090738"/>
                      </a:xfrm>
                      <a:prstGeom prst="rect">
                        <a:avLst/>
                      </a:prstGeom>
                      <a:noFill/>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own Arrow 2"/>
          <p:cNvSpPr/>
          <p:nvPr/>
        </p:nvSpPr>
        <p:spPr>
          <a:xfrm>
            <a:off x="8825962" y="4003789"/>
            <a:ext cx="428112" cy="566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 Box 17"/>
          <p:cNvSpPr txBox="1">
            <a:spLocks noChangeArrowheads="1"/>
          </p:cNvSpPr>
          <p:nvPr/>
        </p:nvSpPr>
        <p:spPr bwMode="auto">
          <a:xfrm>
            <a:off x="4258521" y="6272209"/>
            <a:ext cx="4887058" cy="462307"/>
          </a:xfrm>
          <a:prstGeom prst="rect">
            <a:avLst/>
          </a:prstGeom>
          <a:noFill/>
          <a:ln w="12700">
            <a:noFill/>
            <a:miter lim="800000"/>
            <a:headEnd/>
            <a:tailEnd/>
          </a:ln>
        </p:spPr>
        <p:txBody>
          <a:bodyPr wrap="square" lIns="92075" tIns="46038" rIns="92075" bIns="46038">
            <a:spAutoFit/>
          </a:bodyPr>
          <a:lstStyle/>
          <a:p>
            <a:pPr eaLnBrk="0" hangingPunct="0">
              <a:spcBef>
                <a:spcPct val="50000"/>
              </a:spcBef>
              <a:buClr>
                <a:schemeClr val="tx2"/>
              </a:buClr>
            </a:pPr>
            <a:r>
              <a:rPr lang="en-GB" sz="2400" dirty="0">
                <a:latin typeface="Calibri" panose="020F0502020204030204" pitchFamily="34" charset="0"/>
                <a:cs typeface="Calibri" panose="020F0502020204030204" pitchFamily="34" charset="0"/>
              </a:rPr>
              <a:t>FFT/Frequency domain</a:t>
            </a:r>
            <a:endParaRPr lang="en-US" sz="2400" dirty="0">
              <a:latin typeface="Calibri" panose="020F0502020204030204" pitchFamily="34" charset="0"/>
              <a:cs typeface="Calibri" panose="020F0502020204030204" pitchFamily="34" charset="0"/>
            </a:endParaRPr>
          </a:p>
        </p:txBody>
      </p:sp>
      <p:sp>
        <p:nvSpPr>
          <p:cNvPr id="25" name="Text Box 17"/>
          <p:cNvSpPr txBox="1">
            <a:spLocks noChangeArrowheads="1"/>
          </p:cNvSpPr>
          <p:nvPr/>
        </p:nvSpPr>
        <p:spPr bwMode="auto">
          <a:xfrm>
            <a:off x="6184586" y="1099793"/>
            <a:ext cx="5027270" cy="462307"/>
          </a:xfrm>
          <a:prstGeom prst="rect">
            <a:avLst/>
          </a:prstGeom>
          <a:noFill/>
          <a:ln w="12700">
            <a:noFill/>
            <a:miter lim="800000"/>
            <a:headEnd/>
            <a:tailEnd/>
          </a:ln>
        </p:spPr>
        <p:txBody>
          <a:bodyPr wrap="square" lIns="92075" tIns="46038" rIns="92075" bIns="46038">
            <a:spAutoFit/>
          </a:bodyPr>
          <a:lstStyle/>
          <a:p>
            <a:pPr algn="r" eaLnBrk="0" hangingPunct="0">
              <a:spcBef>
                <a:spcPct val="50000"/>
              </a:spcBef>
              <a:buClr>
                <a:schemeClr val="tx2"/>
              </a:buClr>
            </a:pPr>
            <a:r>
              <a:rPr lang="en-GB" sz="2400" dirty="0">
                <a:latin typeface="Calibri" panose="020F0502020204030204" pitchFamily="34" charset="0"/>
                <a:cs typeface="Calibri" panose="020F0502020204030204" pitchFamily="34" charset="0"/>
              </a:rPr>
              <a:t>Square wave Spatial/Visible domain</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059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383" y="649869"/>
            <a:ext cx="3993295" cy="5253462"/>
          </a:xfrm>
        </p:spPr>
        <p:txBody>
          <a:bodyPr>
            <a:normAutofit fontScale="90000"/>
          </a:bodyPr>
          <a:lstStyle/>
          <a:p>
            <a:br>
              <a:rPr lang="en-GB" dirty="0"/>
            </a:br>
            <a:br>
              <a:rPr lang="en-GB" dirty="0"/>
            </a:br>
            <a:r>
              <a:rPr lang="en-GB" dirty="0"/>
              <a:t>sum of six sine functions (in red) of different amplitudes and harmonically related frequencies. The summation is the Fourier series. FFT(in blue) depicts amplitude v frequency</a:t>
            </a:r>
            <a:br>
              <a:rPr lang="en-GB" dirty="0">
                <a:effectLst/>
              </a:rPr>
            </a:br>
            <a:br>
              <a:rPr lang="en-GB" dirty="0">
                <a:effectLst/>
              </a:rPr>
            </a:br>
            <a:endParaRPr lang="en-GB" dirty="0"/>
          </a:p>
        </p:txBody>
      </p:sp>
      <p:sp>
        <p:nvSpPr>
          <p:cNvPr id="3" name="AutoShape 2" descr="https://www.intel.com/content/dam/develop/external/us/en/images/furier-749194.png"/>
          <p:cNvSpPr>
            <a:spLocks noChangeAspect="1" noChangeArrowheads="1"/>
          </p:cNvSpPr>
          <p:nvPr/>
        </p:nvSpPr>
        <p:spPr bwMode="auto">
          <a:xfrm>
            <a:off x="5943600" y="3276600"/>
            <a:ext cx="5845126" cy="584512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2"/>
          <a:stretch>
            <a:fillRect/>
          </a:stretch>
        </p:blipFill>
        <p:spPr>
          <a:xfrm>
            <a:off x="5603925" y="915221"/>
            <a:ext cx="6184801" cy="494784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845340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25547" y="459564"/>
            <a:ext cx="8229600" cy="1000108"/>
          </a:xfrm>
          <a:ln>
            <a:noFill/>
          </a:ln>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Images with many wavelengths</a:t>
            </a:r>
          </a:p>
        </p:txBody>
      </p:sp>
      <p:sp>
        <p:nvSpPr>
          <p:cNvPr id="3" name="Down Arrow 2"/>
          <p:cNvSpPr/>
          <p:nvPr/>
        </p:nvSpPr>
        <p:spPr>
          <a:xfrm>
            <a:off x="7801231" y="3619501"/>
            <a:ext cx="428112" cy="566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latin typeface="Calibri" panose="020F0502020204030204" pitchFamily="34" charset="0"/>
              <a:cs typeface="Calibri" panose="020F0502020204030204" pitchFamily="34" charset="0"/>
            </a:endParaRPr>
          </a:p>
        </p:txBody>
      </p:sp>
      <p:grpSp>
        <p:nvGrpSpPr>
          <p:cNvPr id="22" name="Group 3"/>
          <p:cNvGrpSpPr>
            <a:grpSpLocks/>
          </p:cNvGrpSpPr>
          <p:nvPr/>
        </p:nvGrpSpPr>
        <p:grpSpPr bwMode="auto">
          <a:xfrm>
            <a:off x="6425565" y="1988310"/>
            <a:ext cx="3097213" cy="1330325"/>
            <a:chOff x="3478" y="1232"/>
            <a:chExt cx="1951" cy="838"/>
          </a:xfrm>
        </p:grpSpPr>
        <p:graphicFrame>
          <p:nvGraphicFramePr>
            <p:cNvPr id="26" name="Object 1026"/>
            <p:cNvGraphicFramePr>
              <a:graphicFrameLocks noChangeAspect="1"/>
            </p:cNvGraphicFramePr>
            <p:nvPr>
              <p:extLst>
                <p:ext uri="{D42A27DB-BD31-4B8C-83A1-F6EECF244321}">
                  <p14:modId xmlns:p14="http://schemas.microsoft.com/office/powerpoint/2010/main" val="3658717250"/>
                </p:ext>
              </p:extLst>
            </p:nvPr>
          </p:nvGraphicFramePr>
          <p:xfrm>
            <a:off x="3478" y="1232"/>
            <a:ext cx="1951" cy="403"/>
          </p:xfrm>
          <a:graphic>
            <a:graphicData uri="http://schemas.openxmlformats.org/presentationml/2006/ole">
              <mc:AlternateContent xmlns:mc="http://schemas.openxmlformats.org/markup-compatibility/2006">
                <mc:Choice xmlns:v="urn:schemas-microsoft-com:vml" Requires="v">
                  <p:oleObj spid="_x0000_s5164" name="DrawPlus Drawing" r:id="rId4" imgW="3096057" imgH="579572" progId="Serif.DrawPlus">
                    <p:embed/>
                  </p:oleObj>
                </mc:Choice>
                <mc:Fallback>
                  <p:oleObj name="DrawPlus Drawing" r:id="rId4" imgW="3096057" imgH="579572" progId="Serif.DrawPlus">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8" y="1232"/>
                          <a:ext cx="1951" cy="403"/>
                        </a:xfrm>
                        <a:prstGeom prst="rect">
                          <a:avLst/>
                        </a:prstGeom>
                        <a:noFill/>
                        <a:effectLst>
                          <a:outerShdw dist="71842"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7" name="Text Box 5"/>
            <p:cNvSpPr txBox="1">
              <a:spLocks noChangeArrowheads="1"/>
            </p:cNvSpPr>
            <p:nvPr/>
          </p:nvSpPr>
          <p:spPr bwMode="auto">
            <a:xfrm>
              <a:off x="3478" y="1779"/>
              <a:ext cx="1951" cy="291"/>
            </a:xfrm>
            <a:prstGeom prst="rect">
              <a:avLst/>
            </a:prstGeom>
            <a:noFill/>
            <a:ln w="12700">
              <a:noFill/>
              <a:miter lim="800000"/>
              <a:headEnd/>
              <a:tailEnd/>
            </a:ln>
          </p:spPr>
          <p:txBody>
            <a:bodyPr wrap="square" lIns="92075" tIns="46038" rIns="92075" bIns="46038">
              <a:spAutoFit/>
            </a:bodyPr>
            <a:lstStyle/>
            <a:p>
              <a:pPr algn="ctr" eaLnBrk="0" hangingPunct="0">
                <a:spcBef>
                  <a:spcPct val="50000"/>
                </a:spcBef>
                <a:buClr>
                  <a:schemeClr val="tx2"/>
                </a:buClr>
              </a:pPr>
              <a:r>
                <a:rPr lang="en-GB" sz="2400" b="1" dirty="0">
                  <a:latin typeface="Calibri" panose="020F0502020204030204" pitchFamily="34" charset="0"/>
                  <a:cs typeface="Calibri" panose="020F0502020204030204" pitchFamily="34" charset="0"/>
                </a:rPr>
                <a:t>The </a:t>
              </a:r>
              <a:r>
                <a:rPr lang="en-GB" sz="2400" b="1" dirty="0" err="1">
                  <a:latin typeface="Calibri" panose="020F0502020204030204" pitchFamily="34" charset="0"/>
                  <a:cs typeface="Calibri" panose="020F0502020204030204" pitchFamily="34" charset="0"/>
                </a:rPr>
                <a:t>Sinc</a:t>
              </a:r>
              <a:r>
                <a:rPr lang="en-GB" sz="2400" b="1" dirty="0">
                  <a:latin typeface="Calibri" panose="020F0502020204030204" pitchFamily="34" charset="0"/>
                  <a:cs typeface="Calibri" panose="020F0502020204030204" pitchFamily="34" charset="0"/>
                </a:rPr>
                <a:t> Function</a:t>
              </a:r>
              <a:endParaRPr lang="en-US" sz="2400" b="1" dirty="0">
                <a:latin typeface="Calibri" panose="020F0502020204030204" pitchFamily="34" charset="0"/>
                <a:cs typeface="Calibri" panose="020F0502020204030204" pitchFamily="34" charset="0"/>
              </a:endParaRPr>
            </a:p>
          </p:txBody>
        </p:sp>
      </p:grpSp>
      <p:grpSp>
        <p:nvGrpSpPr>
          <p:cNvPr id="28" name="Group 6"/>
          <p:cNvGrpSpPr>
            <a:grpSpLocks/>
          </p:cNvGrpSpPr>
          <p:nvPr/>
        </p:nvGrpSpPr>
        <p:grpSpPr bwMode="auto">
          <a:xfrm>
            <a:off x="1120776" y="1528763"/>
            <a:ext cx="3219450" cy="3041651"/>
            <a:chOff x="706" y="771"/>
            <a:chExt cx="2028" cy="1916"/>
          </a:xfrm>
        </p:grpSpPr>
        <p:graphicFrame>
          <p:nvGraphicFramePr>
            <p:cNvPr id="29" name="Object 1025"/>
            <p:cNvGraphicFramePr>
              <a:graphicFrameLocks noChangeAspect="1"/>
            </p:cNvGraphicFramePr>
            <p:nvPr>
              <p:extLst>
                <p:ext uri="{D42A27DB-BD31-4B8C-83A1-F6EECF244321}">
                  <p14:modId xmlns:p14="http://schemas.microsoft.com/office/powerpoint/2010/main" val="539709103"/>
                </p:ext>
              </p:extLst>
            </p:nvPr>
          </p:nvGraphicFramePr>
          <p:xfrm>
            <a:off x="706" y="771"/>
            <a:ext cx="2028" cy="1317"/>
          </p:xfrm>
          <a:graphic>
            <a:graphicData uri="http://schemas.openxmlformats.org/presentationml/2006/ole">
              <mc:AlternateContent xmlns:mc="http://schemas.openxmlformats.org/markup-compatibility/2006">
                <mc:Choice xmlns:v="urn:schemas-microsoft-com:vml" Requires="v">
                  <p:oleObj spid="_x0000_s5165" name="DrawPlus Drawing" r:id="rId6" imgW="4968800" imgH="3224165" progId="Serif.DrawPlus">
                    <p:embed/>
                  </p:oleObj>
                </mc:Choice>
                <mc:Fallback>
                  <p:oleObj name="DrawPlus Drawing" r:id="rId6" imgW="4968800" imgH="3224165" progId="Serif.DrawPlus">
                    <p:embed/>
                    <p:pic>
                      <p:nvPicPr>
                        <p:cNvPr id="0" name=""/>
                        <p:cNvPicPr>
                          <a:picLocks noChangeAspect="1" noChangeArrowheads="1"/>
                        </p:cNvPicPr>
                        <p:nvPr/>
                      </p:nvPicPr>
                      <p:blipFill>
                        <a:blip r:embed="rId7">
                          <a:lum bright="-6000" contrast="42000"/>
                          <a:extLst>
                            <a:ext uri="{28A0092B-C50C-407E-A947-70E740481C1C}">
                              <a14:useLocalDpi xmlns:a14="http://schemas.microsoft.com/office/drawing/2010/main" val="0"/>
                            </a:ext>
                          </a:extLst>
                        </a:blip>
                        <a:srcRect/>
                        <a:stretch>
                          <a:fillRect/>
                        </a:stretch>
                      </p:blipFill>
                      <p:spPr bwMode="auto">
                        <a:xfrm>
                          <a:off x="706" y="771"/>
                          <a:ext cx="2028" cy="1317"/>
                        </a:xfrm>
                        <a:prstGeom prst="rect">
                          <a:avLst/>
                        </a:prstGeom>
                        <a:noFill/>
                        <a:effectLst>
                          <a:outerShdw dist="53882"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 Box 8"/>
            <p:cNvSpPr txBox="1">
              <a:spLocks noChangeArrowheads="1"/>
            </p:cNvSpPr>
            <p:nvPr/>
          </p:nvSpPr>
          <p:spPr bwMode="auto">
            <a:xfrm>
              <a:off x="893" y="2163"/>
              <a:ext cx="1740" cy="524"/>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2400" b="1" dirty="0">
                  <a:latin typeface="Calibri" panose="020F0502020204030204" pitchFamily="34" charset="0"/>
                  <a:cs typeface="Calibri" panose="020F0502020204030204" pitchFamily="34" charset="0"/>
                </a:rPr>
                <a:t>FFT of the square wave</a:t>
              </a:r>
              <a:endParaRPr lang="en-US" sz="2400" b="1" dirty="0">
                <a:latin typeface="Calibri" panose="020F0502020204030204" pitchFamily="34" charset="0"/>
                <a:cs typeface="Calibri" panose="020F0502020204030204" pitchFamily="34" charset="0"/>
              </a:endParaRPr>
            </a:p>
          </p:txBody>
        </p:sp>
      </p:grpSp>
      <p:sp>
        <p:nvSpPr>
          <p:cNvPr id="31" name="Text Box 10"/>
          <p:cNvSpPr txBox="1">
            <a:spLocks noChangeArrowheads="1"/>
          </p:cNvSpPr>
          <p:nvPr/>
        </p:nvSpPr>
        <p:spPr bwMode="auto">
          <a:xfrm>
            <a:off x="614680" y="4917440"/>
            <a:ext cx="4191000" cy="1016305"/>
          </a:xfrm>
          <a:prstGeom prst="rect">
            <a:avLst/>
          </a:prstGeom>
          <a:solidFill>
            <a:schemeClr val="accent1">
              <a:lumMod val="50000"/>
            </a:schemeClr>
          </a:solidFill>
          <a:ln w="12700">
            <a:noFill/>
            <a:miter lim="800000"/>
            <a:headEnd/>
            <a:tailEnd/>
          </a:ln>
          <a:effectLst/>
        </p:spPr>
        <p:txBody>
          <a:bodyPr lIns="92075" tIns="46038" rIns="92075" bIns="46038">
            <a:spAutoFit/>
          </a:bodyPr>
          <a:lstStyle/>
          <a:p>
            <a:pPr algn="ctr" eaLnBrk="0" hangingPunct="0">
              <a:spcBef>
                <a:spcPct val="50000"/>
              </a:spcBef>
              <a:buClr>
                <a:schemeClr val="tx2"/>
              </a:buClr>
              <a:defRPr/>
            </a:pPr>
            <a:r>
              <a:rPr lang="en-GB" sz="2400" b="1" dirty="0">
                <a:latin typeface="Calibri" panose="020F0502020204030204" pitchFamily="34" charset="0"/>
                <a:cs typeface="Calibri" panose="020F0502020204030204" pitchFamily="34" charset="0"/>
              </a:rPr>
              <a:t>Spot separation</a:t>
            </a:r>
          </a:p>
          <a:p>
            <a:pPr algn="ctr" eaLnBrk="0" hangingPunct="0">
              <a:spcBef>
                <a:spcPct val="50000"/>
              </a:spcBef>
              <a:buClr>
                <a:schemeClr val="tx2"/>
              </a:buClr>
              <a:defRPr/>
            </a:pPr>
            <a:r>
              <a:rPr lang="en-GB" sz="2400" b="1" dirty="0">
                <a:latin typeface="Calibri" panose="020F0502020204030204" pitchFamily="34" charset="0"/>
                <a:cs typeface="Calibri" panose="020F0502020204030204" pitchFamily="34" charset="0"/>
              </a:rPr>
              <a:t>S = </a:t>
            </a:r>
            <a:r>
              <a:rPr lang="en-GB" sz="2400" b="1" dirty="0" err="1">
                <a:latin typeface="Calibri" panose="020F0502020204030204" pitchFamily="34" charset="0"/>
                <a:cs typeface="Calibri" panose="020F0502020204030204" pitchFamily="34" charset="0"/>
              </a:rPr>
              <a:t>fq</a:t>
            </a:r>
            <a:r>
              <a:rPr lang="en-GB" sz="2400" b="1" dirty="0">
                <a:latin typeface="Calibri" panose="020F0502020204030204" pitchFamily="34" charset="0"/>
                <a:cs typeface="Calibri" panose="020F0502020204030204" pitchFamily="34" charset="0"/>
                <a:sym typeface="Symbol" pitchFamily="18" charset="2"/>
              </a:rPr>
              <a:t></a:t>
            </a:r>
            <a:endParaRPr lang="en-US" sz="2400" b="1" dirty="0">
              <a:latin typeface="Calibri" panose="020F0502020204030204" pitchFamily="34" charset="0"/>
              <a:cs typeface="Calibri" panose="020F0502020204030204" pitchFamily="34" charset="0"/>
              <a:sym typeface="Symbol" pitchFamily="18" charset="2"/>
            </a:endParaRPr>
          </a:p>
        </p:txBody>
      </p:sp>
      <p:grpSp>
        <p:nvGrpSpPr>
          <p:cNvPr id="32" name="Group 11"/>
          <p:cNvGrpSpPr>
            <a:grpSpLocks/>
          </p:cNvGrpSpPr>
          <p:nvPr/>
        </p:nvGrpSpPr>
        <p:grpSpPr bwMode="auto">
          <a:xfrm>
            <a:off x="6286500" y="4714876"/>
            <a:ext cx="3457575" cy="1630363"/>
            <a:chOff x="3960" y="2970"/>
            <a:chExt cx="2178" cy="1027"/>
          </a:xfrm>
        </p:grpSpPr>
        <p:graphicFrame>
          <p:nvGraphicFramePr>
            <p:cNvPr id="33" name="Object 1024"/>
            <p:cNvGraphicFramePr>
              <a:graphicFrameLocks noChangeAspect="1"/>
            </p:cNvGraphicFramePr>
            <p:nvPr>
              <p:extLst>
                <p:ext uri="{D42A27DB-BD31-4B8C-83A1-F6EECF244321}">
                  <p14:modId xmlns:p14="http://schemas.microsoft.com/office/powerpoint/2010/main" val="323433576"/>
                </p:ext>
              </p:extLst>
            </p:nvPr>
          </p:nvGraphicFramePr>
          <p:xfrm>
            <a:off x="3960" y="2970"/>
            <a:ext cx="2178" cy="726"/>
          </p:xfrm>
          <a:graphic>
            <a:graphicData uri="http://schemas.openxmlformats.org/presentationml/2006/ole">
              <mc:AlternateContent xmlns:mc="http://schemas.openxmlformats.org/markup-compatibility/2006">
                <mc:Choice xmlns:v="urn:schemas-microsoft-com:vml" Requires="v">
                  <p:oleObj spid="_x0000_s5166" name="DrawPlus Drawing" r:id="rId8" imgW="3456229" imgH="1152381" progId="Serif.DrawPlus">
                    <p:embed/>
                  </p:oleObj>
                </mc:Choice>
                <mc:Fallback>
                  <p:oleObj name="DrawPlus Drawing" r:id="rId8" imgW="3456229" imgH="1152381" progId="Serif.DrawPlus">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60" y="2970"/>
                          <a:ext cx="2178" cy="726"/>
                        </a:xfrm>
                        <a:prstGeom prst="rect">
                          <a:avLst/>
                        </a:prstGeom>
                        <a:noFill/>
                        <a:effectLst>
                          <a:outerShdw dist="71842"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4" name="Text Box 13"/>
            <p:cNvSpPr txBox="1">
              <a:spLocks noChangeArrowheads="1"/>
            </p:cNvSpPr>
            <p:nvPr/>
          </p:nvSpPr>
          <p:spPr bwMode="auto">
            <a:xfrm>
              <a:off x="3960" y="3706"/>
              <a:ext cx="2178" cy="291"/>
            </a:xfrm>
            <a:prstGeom prst="rect">
              <a:avLst/>
            </a:prstGeom>
            <a:noFill/>
            <a:ln w="12700">
              <a:noFill/>
              <a:miter lim="800000"/>
              <a:headEnd/>
              <a:tailEnd/>
            </a:ln>
          </p:spPr>
          <p:txBody>
            <a:bodyPr wrap="square" lIns="92075" tIns="46038" rIns="92075" bIns="46038">
              <a:spAutoFit/>
            </a:bodyPr>
            <a:lstStyle/>
            <a:p>
              <a:pPr algn="ctr" eaLnBrk="0" hangingPunct="0">
                <a:spcBef>
                  <a:spcPct val="50000"/>
                </a:spcBef>
                <a:buClr>
                  <a:schemeClr val="tx2"/>
                </a:buClr>
              </a:pPr>
              <a:r>
                <a:rPr lang="en-GB" sz="2400" b="1" dirty="0">
                  <a:latin typeface="Calibri" panose="020F0502020204030204" pitchFamily="34" charset="0"/>
                  <a:cs typeface="Calibri" panose="020F0502020204030204" pitchFamily="34" charset="0"/>
                </a:rPr>
                <a:t>Diffraction pattern</a:t>
              </a:r>
              <a:endParaRPr lang="en-US" sz="2400" b="1" dirty="0">
                <a:latin typeface="Calibri" panose="020F0502020204030204" pitchFamily="34" charset="0"/>
                <a:cs typeface="Calibri" panose="020F0502020204030204" pitchFamily="34" charset="0"/>
              </a:endParaRPr>
            </a:p>
          </p:txBody>
        </p:sp>
      </p:grpSp>
      <p:sp>
        <p:nvSpPr>
          <p:cNvPr id="45" name="Down Arrow 44"/>
          <p:cNvSpPr/>
          <p:nvPr/>
        </p:nvSpPr>
        <p:spPr>
          <a:xfrm rot="16200000">
            <a:off x="5168840" y="2076707"/>
            <a:ext cx="428112" cy="56673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11433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 name="Picture 2" descr="E:\red1.jpg"/>
          <p:cNvPicPr>
            <a:picLocks noChangeAspect="1" noChangeArrowheads="1"/>
          </p:cNvPicPr>
          <p:nvPr/>
        </p:nvPicPr>
        <p:blipFill>
          <a:blip r:embed="rId3" cstate="print">
            <a:lum contrast="24000"/>
          </a:blip>
          <a:srcRect/>
          <a:stretch>
            <a:fillRect/>
          </a:stretch>
        </p:blipFill>
        <p:spPr bwMode="auto">
          <a:xfrm rot="10800000">
            <a:off x="3857625" y="647700"/>
            <a:ext cx="4476750" cy="5562600"/>
          </a:xfrm>
          <a:prstGeom prst="rect">
            <a:avLst/>
          </a:prstGeom>
          <a:noFill/>
          <a:ln>
            <a:solidFill>
              <a:schemeClr val="accent1"/>
            </a:solidFill>
          </a:ln>
          <a:effectLst/>
        </p:spPr>
      </p:pic>
    </p:spTree>
    <p:extLst>
      <p:ext uri="{BB962C8B-B14F-4D97-AF65-F5344CB8AC3E}">
        <p14:creationId xmlns:p14="http://schemas.microsoft.com/office/powerpoint/2010/main" val="1743283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 name="Picture 2" descr="D:\iai_IMages\fft\laser.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a:stretch>
            <a:fillRect/>
          </a:stretch>
        </p:blipFill>
        <p:spPr bwMode="auto">
          <a:xfrm>
            <a:off x="1856740" y="267564"/>
            <a:ext cx="8458200" cy="2601913"/>
          </a:xfrm>
          <a:prstGeom prst="rect">
            <a:avLst/>
          </a:prstGeom>
          <a:noFill/>
          <a:effectLst/>
        </p:spPr>
      </p:pic>
      <p:pic>
        <p:nvPicPr>
          <p:cNvPr id="48" name="Picture 3" descr="D:\iai_IMages\fft\lens image.jpg"/>
          <p:cNvPicPr>
            <a:picLocks noChangeAspect="1" noChangeArrowheads="1"/>
          </p:cNvPicPr>
          <p:nvPr/>
        </p:nvPicPr>
        <p:blipFill>
          <a:blip r:embed="rId4" cstate="print"/>
          <a:srcRect/>
          <a:stretch>
            <a:fillRect/>
          </a:stretch>
        </p:blipFill>
        <p:spPr bwMode="auto">
          <a:xfrm>
            <a:off x="7384732" y="3022689"/>
            <a:ext cx="2890521" cy="4036560"/>
          </a:xfrm>
          <a:prstGeom prst="rect">
            <a:avLst/>
          </a:prstGeom>
          <a:noFill/>
          <a:effectLst/>
        </p:spPr>
      </p:pic>
      <p:pic>
        <p:nvPicPr>
          <p:cNvPr id="50" name="Picture 4" descr="D:\iai_IMages\fft\laser lens2.jpg"/>
          <p:cNvPicPr>
            <a:picLocks noChangeAspect="1" noChangeArrowheads="1"/>
          </p:cNvPicPr>
          <p:nvPr/>
        </p:nvPicPr>
        <p:blipFill>
          <a:blip r:embed="rId5" cstate="print"/>
          <a:srcRect/>
          <a:stretch>
            <a:fillRect/>
          </a:stretch>
        </p:blipFill>
        <p:spPr bwMode="auto">
          <a:xfrm>
            <a:off x="1854836" y="3022689"/>
            <a:ext cx="3458210" cy="3748816"/>
          </a:xfrm>
          <a:prstGeom prst="rect">
            <a:avLst/>
          </a:prstGeom>
          <a:noFill/>
          <a:effectLst/>
        </p:spPr>
      </p:pic>
      <p:sp>
        <p:nvSpPr>
          <p:cNvPr id="31" name="Text Box 6"/>
          <p:cNvSpPr txBox="1">
            <a:spLocks noChangeArrowheads="1"/>
          </p:cNvSpPr>
          <p:nvPr/>
        </p:nvSpPr>
        <p:spPr bwMode="auto">
          <a:xfrm>
            <a:off x="9839642" y="1077447"/>
            <a:ext cx="1981200" cy="369332"/>
          </a:xfrm>
          <a:prstGeom prst="rect">
            <a:avLst/>
          </a:prstGeom>
          <a:noFill/>
          <a:ln w="9525">
            <a:noFill/>
            <a:miter lim="800000"/>
            <a:headEnd/>
            <a:tailEnd/>
          </a:ln>
        </p:spPr>
        <p:txBody>
          <a:bodyPr>
            <a:spAutoFit/>
          </a:bodyPr>
          <a:lstStyle/>
          <a:p>
            <a:pPr algn="ctr"/>
            <a:r>
              <a:rPr lang="en-GB" dirty="0">
                <a:latin typeface="Arial" charset="0"/>
              </a:rPr>
              <a:t>Back Focal Plain</a:t>
            </a:r>
          </a:p>
        </p:txBody>
      </p:sp>
      <p:sp>
        <p:nvSpPr>
          <p:cNvPr id="32" name="Text Box 6"/>
          <p:cNvSpPr txBox="1">
            <a:spLocks noChangeArrowheads="1"/>
          </p:cNvSpPr>
          <p:nvPr/>
        </p:nvSpPr>
        <p:spPr bwMode="auto">
          <a:xfrm>
            <a:off x="4982685" y="2392085"/>
            <a:ext cx="2206309" cy="369332"/>
          </a:xfrm>
          <a:prstGeom prst="rect">
            <a:avLst/>
          </a:prstGeom>
          <a:noFill/>
          <a:ln w="9525">
            <a:noFill/>
            <a:miter lim="800000"/>
            <a:headEnd/>
            <a:tailEnd/>
          </a:ln>
        </p:spPr>
        <p:txBody>
          <a:bodyPr wrap="square">
            <a:spAutoFit/>
          </a:bodyPr>
          <a:lstStyle/>
          <a:p>
            <a:pPr algn="ctr"/>
            <a:r>
              <a:rPr lang="en-GB" dirty="0">
                <a:latin typeface="Arial" charset="0"/>
              </a:rPr>
              <a:t>Object		Lens</a:t>
            </a:r>
          </a:p>
        </p:txBody>
      </p:sp>
      <p:sp>
        <p:nvSpPr>
          <p:cNvPr id="36" name="Text Box 6"/>
          <p:cNvSpPr txBox="1">
            <a:spLocks noChangeArrowheads="1"/>
          </p:cNvSpPr>
          <p:nvPr/>
        </p:nvSpPr>
        <p:spPr bwMode="auto">
          <a:xfrm>
            <a:off x="6251734" y="571037"/>
            <a:ext cx="1981200" cy="369332"/>
          </a:xfrm>
          <a:prstGeom prst="rect">
            <a:avLst/>
          </a:prstGeom>
          <a:noFill/>
          <a:ln w="9525">
            <a:noFill/>
            <a:miter lim="800000"/>
            <a:headEnd/>
            <a:tailEnd/>
          </a:ln>
        </p:spPr>
        <p:txBody>
          <a:bodyPr>
            <a:spAutoFit/>
          </a:bodyPr>
          <a:lstStyle/>
          <a:p>
            <a:pPr algn="ctr">
              <a:spcBef>
                <a:spcPct val="50000"/>
              </a:spcBef>
            </a:pPr>
            <a:r>
              <a:rPr lang="en-GB" dirty="0">
                <a:latin typeface="Arial" charset="0"/>
              </a:rPr>
              <a:t>F=500mm</a:t>
            </a:r>
          </a:p>
        </p:txBody>
      </p:sp>
      <p:cxnSp>
        <p:nvCxnSpPr>
          <p:cNvPr id="3" name="Straight Arrow Connector 2"/>
          <p:cNvCxnSpPr/>
          <p:nvPr/>
        </p:nvCxnSpPr>
        <p:spPr>
          <a:xfrm flipH="1">
            <a:off x="9245600" y="1330960"/>
            <a:ext cx="46736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H="1" flipV="1">
            <a:off x="4267200" y="1818640"/>
            <a:ext cx="182880" cy="204330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5730240" y="3022689"/>
            <a:ext cx="2416175" cy="125467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7242334" y="2801664"/>
            <a:ext cx="1867853" cy="69094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096000" y="1145159"/>
            <a:ext cx="2438400" cy="0"/>
          </a:xfrm>
          <a:prstGeom prst="straightConnector1">
            <a:avLst/>
          </a:prstGeom>
          <a:ln w="28575">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464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2" descr="D:\iai_IMages\fft\laser setup.jpg"/>
          <p:cNvPicPr>
            <a:picLocks noChangeAspect="1" noChangeArrowheads="1"/>
          </p:cNvPicPr>
          <p:nvPr/>
        </p:nvPicPr>
        <p:blipFill>
          <a:blip r:embed="rId2" cstate="print"/>
          <a:srcRect/>
          <a:stretch>
            <a:fillRect/>
          </a:stretch>
        </p:blipFill>
        <p:spPr bwMode="auto">
          <a:xfrm>
            <a:off x="584200" y="1033189"/>
            <a:ext cx="7010400" cy="4654550"/>
          </a:xfrm>
          <a:prstGeom prst="rect">
            <a:avLst/>
          </a:prstGeom>
          <a:noFill/>
          <a:effectLst/>
        </p:spPr>
      </p:pic>
      <p:pic>
        <p:nvPicPr>
          <p:cNvPr id="14" name="Picture 3" descr="D:\iai_IMages\fft\fingerprint diffraction.jpg"/>
          <p:cNvPicPr>
            <a:picLocks noChangeAspect="1" noChangeArrowheads="1"/>
          </p:cNvPicPr>
          <p:nvPr/>
        </p:nvPicPr>
        <p:blipFill>
          <a:blip r:embed="rId3" cstate="print"/>
          <a:srcRect/>
          <a:stretch>
            <a:fillRect/>
          </a:stretch>
        </p:blipFill>
        <p:spPr bwMode="auto">
          <a:xfrm>
            <a:off x="8392160" y="1000575"/>
            <a:ext cx="3027363" cy="2317750"/>
          </a:xfrm>
          <a:prstGeom prst="rect">
            <a:avLst/>
          </a:prstGeom>
          <a:noFill/>
          <a:ln w="9525">
            <a:noFill/>
            <a:miter lim="800000"/>
            <a:headEnd/>
            <a:tailEnd/>
          </a:ln>
        </p:spPr>
      </p:pic>
      <p:pic>
        <p:nvPicPr>
          <p:cNvPr id="15" name="Picture 5" descr="D:\iai_IMages\fft\lines original.jpg"/>
          <p:cNvPicPr>
            <a:picLocks noChangeAspect="1" noChangeArrowheads="1"/>
          </p:cNvPicPr>
          <p:nvPr/>
        </p:nvPicPr>
        <p:blipFill>
          <a:blip r:embed="rId4" cstate="print"/>
          <a:srcRect/>
          <a:stretch>
            <a:fillRect/>
          </a:stretch>
        </p:blipFill>
        <p:spPr bwMode="auto">
          <a:xfrm>
            <a:off x="8371523" y="3705937"/>
            <a:ext cx="3048000" cy="2030413"/>
          </a:xfrm>
          <a:prstGeom prst="rect">
            <a:avLst/>
          </a:prstGeom>
          <a:noFill/>
          <a:ln w="9525">
            <a:noFill/>
            <a:miter lim="800000"/>
            <a:headEnd/>
            <a:tailEnd/>
          </a:ln>
        </p:spPr>
      </p:pic>
      <p:cxnSp>
        <p:nvCxnSpPr>
          <p:cNvPr id="17" name="Straight Arrow Connector 16"/>
          <p:cNvCxnSpPr/>
          <p:nvPr/>
        </p:nvCxnSpPr>
        <p:spPr>
          <a:xfrm flipV="1">
            <a:off x="4336574" y="2529840"/>
            <a:ext cx="1972786" cy="5718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1644174" y="3318325"/>
            <a:ext cx="1972786" cy="57180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7077234" y="2441244"/>
            <a:ext cx="1670526" cy="174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873060" y="2959404"/>
            <a:ext cx="22463" cy="93072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805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2" descr="D:\iai_IMages\fft\single line.jpg"/>
          <p:cNvPicPr>
            <a:picLocks noChangeAspect="1" noChangeArrowheads="1"/>
          </p:cNvPicPr>
          <p:nvPr/>
        </p:nvPicPr>
        <p:blipFill>
          <a:blip r:embed="rId2" cstate="print"/>
          <a:srcRect/>
          <a:stretch>
            <a:fillRect/>
          </a:stretch>
        </p:blipFill>
        <p:spPr bwMode="auto">
          <a:xfrm>
            <a:off x="8463360" y="533400"/>
            <a:ext cx="2800350" cy="2579688"/>
          </a:xfrm>
          <a:prstGeom prst="rect">
            <a:avLst/>
          </a:prstGeom>
          <a:noFill/>
          <a:effectLst/>
        </p:spPr>
      </p:pic>
      <p:pic>
        <p:nvPicPr>
          <p:cNvPr id="10" name="Picture 3" descr="D:\iai_IMages\fft\single line 2.jpg"/>
          <p:cNvPicPr>
            <a:picLocks noChangeAspect="1" noChangeArrowheads="1"/>
          </p:cNvPicPr>
          <p:nvPr/>
        </p:nvPicPr>
        <p:blipFill>
          <a:blip r:embed="rId3" cstate="print"/>
          <a:srcRect/>
          <a:stretch>
            <a:fillRect/>
          </a:stretch>
        </p:blipFill>
        <p:spPr bwMode="auto">
          <a:xfrm>
            <a:off x="8463360" y="3429000"/>
            <a:ext cx="2819400" cy="2970213"/>
          </a:xfrm>
          <a:prstGeom prst="rect">
            <a:avLst/>
          </a:prstGeom>
          <a:noFill/>
          <a:effectLst/>
        </p:spPr>
      </p:pic>
      <p:pic>
        <p:nvPicPr>
          <p:cNvPr id="11" name="Picture 5" descr="D:\iai_IMages\fft\orientate2.jpg"/>
          <p:cNvPicPr>
            <a:picLocks noChangeAspect="1" noChangeArrowheads="1"/>
          </p:cNvPicPr>
          <p:nvPr/>
        </p:nvPicPr>
        <p:blipFill>
          <a:blip r:embed="rId4" cstate="print"/>
          <a:srcRect/>
          <a:stretch>
            <a:fillRect/>
          </a:stretch>
        </p:blipFill>
        <p:spPr bwMode="auto">
          <a:xfrm>
            <a:off x="4561920" y="533400"/>
            <a:ext cx="3048000" cy="2606675"/>
          </a:xfrm>
          <a:prstGeom prst="rect">
            <a:avLst/>
          </a:prstGeom>
          <a:noFill/>
          <a:effectLst/>
        </p:spPr>
      </p:pic>
      <p:pic>
        <p:nvPicPr>
          <p:cNvPr id="12" name="Picture 6" descr="D:\iai_IMages\fft\orientate1.jpg"/>
          <p:cNvPicPr>
            <a:picLocks noChangeAspect="1" noChangeArrowheads="1"/>
          </p:cNvPicPr>
          <p:nvPr/>
        </p:nvPicPr>
        <p:blipFill>
          <a:blip r:embed="rId5" cstate="print"/>
          <a:srcRect/>
          <a:stretch>
            <a:fillRect/>
          </a:stretch>
        </p:blipFill>
        <p:spPr bwMode="auto">
          <a:xfrm>
            <a:off x="4561920" y="3657600"/>
            <a:ext cx="3048000" cy="2520950"/>
          </a:xfrm>
          <a:prstGeom prst="rect">
            <a:avLst/>
          </a:prstGeom>
          <a:noFill/>
          <a:effectLst/>
        </p:spPr>
      </p:pic>
      <p:cxnSp>
        <p:nvCxnSpPr>
          <p:cNvPr id="4" name="Straight Arrow Connector 3"/>
          <p:cNvCxnSpPr>
            <a:stCxn id="11" idx="3"/>
          </p:cNvCxnSpPr>
          <p:nvPr/>
        </p:nvCxnSpPr>
        <p:spPr>
          <a:xfrm flipV="1">
            <a:off x="7609920" y="1836737"/>
            <a:ext cx="1087040"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7609920" y="4914106"/>
            <a:ext cx="1087040" cy="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1" name="Title 1"/>
          <p:cNvSpPr txBox="1">
            <a:spLocks/>
          </p:cNvSpPr>
          <p:nvPr/>
        </p:nvSpPr>
        <p:spPr>
          <a:xfrm>
            <a:off x="81280" y="2979746"/>
            <a:ext cx="4275413"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spc="300" dirty="0" err="1">
                <a:solidFill>
                  <a:schemeClr val="tx1"/>
                </a:solidFill>
                <a:effectLst>
                  <a:glow rad="38100">
                    <a:schemeClr val="bg1">
                      <a:lumMod val="65000"/>
                      <a:lumOff val="35000"/>
                      <a:alpha val="40000"/>
                    </a:schemeClr>
                  </a:glow>
                </a:effectLst>
                <a:cs typeface="Calibri" panose="020F0502020204030204" pitchFamily="34" charset="0"/>
              </a:rPr>
              <a:t>Fft</a:t>
            </a:r>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 wavelength</a:t>
            </a:r>
          </a:p>
          <a:p>
            <a:pPr algn="l"/>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orientation</a:t>
            </a:r>
          </a:p>
        </p:txBody>
      </p:sp>
    </p:spTree>
    <p:extLst>
      <p:ext uri="{BB962C8B-B14F-4D97-AF65-F5344CB8AC3E}">
        <p14:creationId xmlns:p14="http://schemas.microsoft.com/office/powerpoint/2010/main" val="3942423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3" name="Group 3"/>
          <p:cNvGrpSpPr>
            <a:grpSpLocks/>
          </p:cNvGrpSpPr>
          <p:nvPr/>
        </p:nvGrpSpPr>
        <p:grpSpPr bwMode="auto">
          <a:xfrm>
            <a:off x="5587365" y="554354"/>
            <a:ext cx="6188075" cy="2524125"/>
            <a:chOff x="806" y="624"/>
            <a:chExt cx="3898" cy="1590"/>
          </a:xfrm>
        </p:grpSpPr>
        <p:pic>
          <p:nvPicPr>
            <p:cNvPr id="14" name="Picture 4" descr="D:\iai_IMages\fft\300 dpmm original.jpg"/>
            <p:cNvPicPr>
              <a:picLocks noChangeAspect="1" noChangeArrowheads="1"/>
            </p:cNvPicPr>
            <p:nvPr/>
          </p:nvPicPr>
          <p:blipFill>
            <a:blip r:embed="rId2" cstate="print"/>
            <a:srcRect/>
            <a:stretch>
              <a:fillRect/>
            </a:stretch>
          </p:blipFill>
          <p:spPr bwMode="auto">
            <a:xfrm>
              <a:off x="2208" y="624"/>
              <a:ext cx="2496" cy="1590"/>
            </a:xfrm>
            <a:prstGeom prst="rect">
              <a:avLst/>
            </a:prstGeom>
            <a:noFill/>
            <a:ln w="9525">
              <a:noFill/>
              <a:miter lim="800000"/>
              <a:headEnd/>
              <a:tailEnd/>
            </a:ln>
          </p:spPr>
        </p:pic>
        <p:sp>
          <p:nvSpPr>
            <p:cNvPr id="15" name="Text Box 5"/>
            <p:cNvSpPr txBox="1">
              <a:spLocks noChangeArrowheads="1"/>
            </p:cNvSpPr>
            <p:nvPr/>
          </p:nvSpPr>
          <p:spPr bwMode="auto">
            <a:xfrm>
              <a:off x="806" y="1275"/>
              <a:ext cx="1632" cy="288"/>
            </a:xfrm>
            <a:prstGeom prst="rect">
              <a:avLst/>
            </a:prstGeom>
            <a:noFill/>
            <a:ln w="9525">
              <a:noFill/>
              <a:miter lim="800000"/>
              <a:headEnd/>
              <a:tailEnd/>
            </a:ln>
          </p:spPr>
          <p:txBody>
            <a:bodyPr>
              <a:spAutoFit/>
            </a:bodyPr>
            <a:lstStyle/>
            <a:p>
              <a:pPr>
                <a:spcBef>
                  <a:spcPct val="50000"/>
                </a:spcBef>
              </a:pPr>
              <a:r>
                <a:rPr lang="en-GB" dirty="0">
                  <a:latin typeface="Arial" charset="0"/>
                </a:rPr>
                <a:t>300 lines per mm</a:t>
              </a:r>
            </a:p>
          </p:txBody>
        </p:sp>
      </p:grpSp>
      <p:grpSp>
        <p:nvGrpSpPr>
          <p:cNvPr id="16" name="Group 6"/>
          <p:cNvGrpSpPr>
            <a:grpSpLocks/>
          </p:cNvGrpSpPr>
          <p:nvPr/>
        </p:nvGrpSpPr>
        <p:grpSpPr bwMode="auto">
          <a:xfrm>
            <a:off x="5669915" y="3602354"/>
            <a:ext cx="6105525" cy="2578100"/>
            <a:chOff x="1050" y="2544"/>
            <a:chExt cx="3846" cy="1624"/>
          </a:xfrm>
        </p:grpSpPr>
        <p:pic>
          <p:nvPicPr>
            <p:cNvPr id="17" name="Picture 7" descr="D:\iai_IMages\fft\300 lines per month.jpg"/>
            <p:cNvPicPr>
              <a:picLocks noChangeAspect="1" noChangeArrowheads="1"/>
            </p:cNvPicPr>
            <p:nvPr/>
          </p:nvPicPr>
          <p:blipFill rotWithShape="1">
            <a:blip r:embed="rId3" cstate="print"/>
            <a:srcRect l="5697"/>
            <a:stretch/>
          </p:blipFill>
          <p:spPr bwMode="auto">
            <a:xfrm>
              <a:off x="2406" y="2544"/>
              <a:ext cx="2490" cy="1624"/>
            </a:xfrm>
            <a:prstGeom prst="rect">
              <a:avLst/>
            </a:prstGeom>
            <a:noFill/>
            <a:ln w="9525">
              <a:noFill/>
              <a:miter lim="800000"/>
              <a:headEnd/>
              <a:tailEnd/>
            </a:ln>
          </p:spPr>
        </p:pic>
        <p:sp>
          <p:nvSpPr>
            <p:cNvPr id="19" name="Text Box 8"/>
            <p:cNvSpPr txBox="1">
              <a:spLocks noChangeArrowheads="1"/>
            </p:cNvSpPr>
            <p:nvPr/>
          </p:nvSpPr>
          <p:spPr bwMode="auto">
            <a:xfrm>
              <a:off x="1050" y="3155"/>
              <a:ext cx="1632" cy="518"/>
            </a:xfrm>
            <a:prstGeom prst="rect">
              <a:avLst/>
            </a:prstGeom>
            <a:noFill/>
            <a:ln w="9525">
              <a:noFill/>
              <a:miter lim="800000"/>
              <a:headEnd/>
              <a:tailEnd/>
            </a:ln>
          </p:spPr>
          <p:txBody>
            <a:bodyPr>
              <a:spAutoFit/>
            </a:bodyPr>
            <a:lstStyle/>
            <a:p>
              <a:pPr>
                <a:spcBef>
                  <a:spcPct val="50000"/>
                </a:spcBef>
              </a:pPr>
              <a:r>
                <a:rPr lang="en-GB" dirty="0">
                  <a:latin typeface="Arial" charset="0"/>
                </a:rPr>
                <a:t>Small number of frequency spikes</a:t>
              </a:r>
            </a:p>
          </p:txBody>
        </p:sp>
      </p:grpSp>
      <p:sp>
        <p:nvSpPr>
          <p:cNvPr id="21" name="Title 1"/>
          <p:cNvSpPr txBox="1">
            <a:spLocks/>
          </p:cNvSpPr>
          <p:nvPr/>
        </p:nvSpPr>
        <p:spPr>
          <a:xfrm>
            <a:off x="287083" y="554354"/>
            <a:ext cx="4275413"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Frequency Repetition</a:t>
            </a:r>
          </a:p>
        </p:txBody>
      </p:sp>
      <p:cxnSp>
        <p:nvCxnSpPr>
          <p:cNvPr id="6" name="Straight Arrow Connector 5"/>
          <p:cNvCxnSpPr/>
          <p:nvPr/>
        </p:nvCxnSpPr>
        <p:spPr>
          <a:xfrm>
            <a:off x="6482080" y="2245360"/>
            <a:ext cx="0" cy="192024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823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3" descr="D:\iai_IMages\fft\multi line original.jpg"/>
          <p:cNvPicPr>
            <a:picLocks noChangeAspect="1" noChangeArrowheads="1"/>
          </p:cNvPicPr>
          <p:nvPr/>
        </p:nvPicPr>
        <p:blipFill>
          <a:blip r:embed="rId2" cstate="print"/>
          <a:srcRect/>
          <a:stretch>
            <a:fillRect/>
          </a:stretch>
        </p:blipFill>
        <p:spPr bwMode="auto">
          <a:xfrm>
            <a:off x="6908800" y="1010920"/>
            <a:ext cx="3810000" cy="2119313"/>
          </a:xfrm>
          <a:prstGeom prst="rect">
            <a:avLst/>
          </a:prstGeom>
          <a:noFill/>
          <a:ln w="9525">
            <a:noFill/>
            <a:miter lim="800000"/>
            <a:headEnd/>
            <a:tailEnd/>
          </a:ln>
        </p:spPr>
      </p:pic>
      <p:pic>
        <p:nvPicPr>
          <p:cNvPr id="11" name="Picture 4" descr="D:\iai_IMages\fft\lines fft3.jpg"/>
          <p:cNvPicPr>
            <a:picLocks noChangeAspect="1" noChangeArrowheads="1"/>
          </p:cNvPicPr>
          <p:nvPr/>
        </p:nvPicPr>
        <p:blipFill>
          <a:blip r:embed="rId3" cstate="print"/>
          <a:srcRect/>
          <a:stretch>
            <a:fillRect/>
          </a:stretch>
        </p:blipFill>
        <p:spPr bwMode="auto">
          <a:xfrm>
            <a:off x="5918200" y="3677920"/>
            <a:ext cx="5943600" cy="2435225"/>
          </a:xfrm>
          <a:prstGeom prst="rect">
            <a:avLst/>
          </a:prstGeom>
          <a:noFill/>
          <a:ln w="9525">
            <a:noFill/>
            <a:miter lim="800000"/>
            <a:headEnd/>
            <a:tailEnd/>
          </a:ln>
        </p:spPr>
      </p:pic>
      <p:sp>
        <p:nvSpPr>
          <p:cNvPr id="5" name="Title 1"/>
          <p:cNvSpPr txBox="1">
            <a:spLocks/>
          </p:cNvSpPr>
          <p:nvPr/>
        </p:nvSpPr>
        <p:spPr>
          <a:xfrm>
            <a:off x="287083" y="554354"/>
            <a:ext cx="4275413"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Frequency Repetition</a:t>
            </a:r>
          </a:p>
        </p:txBody>
      </p:sp>
    </p:spTree>
    <p:extLst>
      <p:ext uri="{BB962C8B-B14F-4D97-AF65-F5344CB8AC3E}">
        <p14:creationId xmlns:p14="http://schemas.microsoft.com/office/powerpoint/2010/main" val="905450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D:\iai_IMages\fft\multi line original.jpg"/>
          <p:cNvPicPr>
            <a:picLocks noChangeAspect="1" noChangeArrowheads="1"/>
          </p:cNvPicPr>
          <p:nvPr/>
        </p:nvPicPr>
        <p:blipFill>
          <a:blip r:embed="rId2" cstate="print"/>
          <a:srcRect/>
          <a:stretch>
            <a:fillRect/>
          </a:stretch>
        </p:blipFill>
        <p:spPr bwMode="auto">
          <a:xfrm>
            <a:off x="6908800" y="1010920"/>
            <a:ext cx="3810000" cy="2119313"/>
          </a:xfrm>
          <a:prstGeom prst="rect">
            <a:avLst/>
          </a:prstGeom>
          <a:noFill/>
          <a:ln w="9525">
            <a:noFill/>
            <a:miter lim="800000"/>
            <a:headEnd/>
            <a:tailEnd/>
          </a:ln>
        </p:spPr>
      </p:pic>
      <p:pic>
        <p:nvPicPr>
          <p:cNvPr id="6" name="Picture 4" descr="D:\iai_IMages\fft\linesfft2.jpg"/>
          <p:cNvPicPr>
            <a:picLocks noChangeAspect="1" noChangeArrowheads="1"/>
          </p:cNvPicPr>
          <p:nvPr/>
        </p:nvPicPr>
        <p:blipFill>
          <a:blip r:embed="rId3" cstate="print"/>
          <a:srcRect/>
          <a:stretch>
            <a:fillRect/>
          </a:stretch>
        </p:blipFill>
        <p:spPr bwMode="auto">
          <a:xfrm>
            <a:off x="6108700" y="3677920"/>
            <a:ext cx="5562600" cy="2516188"/>
          </a:xfrm>
          <a:prstGeom prst="rect">
            <a:avLst/>
          </a:prstGeom>
          <a:noFill/>
          <a:ln w="9525">
            <a:noFill/>
            <a:miter lim="800000"/>
            <a:headEnd/>
            <a:tailEnd/>
          </a:ln>
        </p:spPr>
      </p:pic>
      <p:sp>
        <p:nvSpPr>
          <p:cNvPr id="7" name="Title 1"/>
          <p:cNvSpPr txBox="1">
            <a:spLocks/>
          </p:cNvSpPr>
          <p:nvPr/>
        </p:nvSpPr>
        <p:spPr>
          <a:xfrm>
            <a:off x="287083" y="554354"/>
            <a:ext cx="4275413"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Frequency Repetition</a:t>
            </a:r>
          </a:p>
        </p:txBody>
      </p:sp>
    </p:spTree>
    <p:extLst>
      <p:ext uri="{BB962C8B-B14F-4D97-AF65-F5344CB8AC3E}">
        <p14:creationId xmlns:p14="http://schemas.microsoft.com/office/powerpoint/2010/main" val="309376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descr="D:\iai_IMages\fft\multi line original.jpg"/>
          <p:cNvPicPr>
            <a:picLocks noChangeAspect="1" noChangeArrowheads="1"/>
          </p:cNvPicPr>
          <p:nvPr/>
        </p:nvPicPr>
        <p:blipFill>
          <a:blip r:embed="rId2" cstate="print"/>
          <a:srcRect/>
          <a:stretch>
            <a:fillRect/>
          </a:stretch>
        </p:blipFill>
        <p:spPr bwMode="auto">
          <a:xfrm>
            <a:off x="6858000" y="1010920"/>
            <a:ext cx="3810000" cy="2119313"/>
          </a:xfrm>
          <a:prstGeom prst="rect">
            <a:avLst/>
          </a:prstGeom>
          <a:noFill/>
          <a:ln w="9525">
            <a:noFill/>
            <a:miter lim="800000"/>
            <a:headEnd/>
            <a:tailEnd/>
          </a:ln>
        </p:spPr>
      </p:pic>
      <p:pic>
        <p:nvPicPr>
          <p:cNvPr id="8" name="Picture 4" descr="D:\iai_IMages\fft\linesfft2.jpg"/>
          <p:cNvPicPr>
            <a:picLocks noChangeAspect="1" noChangeArrowheads="1"/>
          </p:cNvPicPr>
          <p:nvPr/>
        </p:nvPicPr>
        <p:blipFill>
          <a:blip r:embed="rId3" cstate="print"/>
          <a:srcRect/>
          <a:stretch>
            <a:fillRect/>
          </a:stretch>
        </p:blipFill>
        <p:spPr bwMode="auto">
          <a:xfrm>
            <a:off x="6096000" y="3693160"/>
            <a:ext cx="5562600" cy="2516188"/>
          </a:xfrm>
          <a:prstGeom prst="rect">
            <a:avLst/>
          </a:prstGeom>
          <a:noFill/>
          <a:ln w="9525">
            <a:noFill/>
            <a:miter lim="800000"/>
            <a:headEnd/>
            <a:tailEnd/>
          </a:ln>
        </p:spPr>
      </p:pic>
      <p:sp>
        <p:nvSpPr>
          <p:cNvPr id="5" name="Title 1"/>
          <p:cNvSpPr txBox="1">
            <a:spLocks/>
          </p:cNvSpPr>
          <p:nvPr/>
        </p:nvSpPr>
        <p:spPr>
          <a:xfrm>
            <a:off x="287083" y="554354"/>
            <a:ext cx="4275413"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Frequency Repetition</a:t>
            </a:r>
          </a:p>
        </p:txBody>
      </p:sp>
    </p:spTree>
    <p:extLst>
      <p:ext uri="{BB962C8B-B14F-4D97-AF65-F5344CB8AC3E}">
        <p14:creationId xmlns:p14="http://schemas.microsoft.com/office/powerpoint/2010/main" val="214399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D:\iai_IMages\fft\material fft.jpg"/>
          <p:cNvPicPr>
            <a:picLocks noChangeAspect="1" noChangeArrowheads="1"/>
          </p:cNvPicPr>
          <p:nvPr/>
        </p:nvPicPr>
        <p:blipFill>
          <a:blip r:embed="rId2" cstate="print"/>
          <a:srcRect/>
          <a:stretch>
            <a:fillRect/>
          </a:stretch>
        </p:blipFill>
        <p:spPr bwMode="auto">
          <a:xfrm>
            <a:off x="6706828" y="3059113"/>
            <a:ext cx="5022850" cy="3367088"/>
          </a:xfrm>
          <a:prstGeom prst="rect">
            <a:avLst/>
          </a:prstGeom>
          <a:noFill/>
          <a:ln w="9525">
            <a:noFill/>
            <a:miter lim="800000"/>
            <a:headEnd/>
            <a:tailEnd/>
          </a:ln>
        </p:spPr>
      </p:pic>
      <p:grpSp>
        <p:nvGrpSpPr>
          <p:cNvPr id="6" name="Group 5"/>
          <p:cNvGrpSpPr>
            <a:grpSpLocks/>
          </p:cNvGrpSpPr>
          <p:nvPr/>
        </p:nvGrpSpPr>
        <p:grpSpPr bwMode="auto">
          <a:xfrm>
            <a:off x="7694253" y="908848"/>
            <a:ext cx="6248400" cy="1990725"/>
            <a:chOff x="336" y="672"/>
            <a:chExt cx="3936" cy="1254"/>
          </a:xfrm>
        </p:grpSpPr>
        <p:pic>
          <p:nvPicPr>
            <p:cNvPr id="9" name="Picture 6" descr="D:\iai_IMages\fft\fabric original.jpg"/>
            <p:cNvPicPr>
              <a:picLocks noChangeAspect="1" noChangeArrowheads="1"/>
            </p:cNvPicPr>
            <p:nvPr/>
          </p:nvPicPr>
          <p:blipFill>
            <a:blip r:embed="rId3" cstate="print"/>
            <a:srcRect/>
            <a:stretch>
              <a:fillRect/>
            </a:stretch>
          </p:blipFill>
          <p:spPr bwMode="auto">
            <a:xfrm>
              <a:off x="336" y="672"/>
              <a:ext cx="1920" cy="1254"/>
            </a:xfrm>
            <a:prstGeom prst="rect">
              <a:avLst/>
            </a:prstGeom>
            <a:noFill/>
            <a:ln w="9525">
              <a:noFill/>
              <a:miter lim="800000"/>
              <a:headEnd/>
              <a:tailEnd/>
            </a:ln>
          </p:spPr>
        </p:pic>
        <p:sp>
          <p:nvSpPr>
            <p:cNvPr id="10" name="Text Box 7"/>
            <p:cNvSpPr txBox="1">
              <a:spLocks noChangeArrowheads="1"/>
            </p:cNvSpPr>
            <p:nvPr/>
          </p:nvSpPr>
          <p:spPr bwMode="auto">
            <a:xfrm>
              <a:off x="2784" y="960"/>
              <a:ext cx="1488" cy="233"/>
            </a:xfrm>
            <a:prstGeom prst="rect">
              <a:avLst/>
            </a:prstGeom>
            <a:noFill/>
            <a:ln w="9525">
              <a:noFill/>
              <a:miter lim="800000"/>
              <a:headEnd/>
              <a:tailEnd/>
            </a:ln>
          </p:spPr>
          <p:txBody>
            <a:bodyPr>
              <a:spAutoFit/>
            </a:bodyPr>
            <a:lstStyle/>
            <a:p>
              <a:pPr>
                <a:spcBef>
                  <a:spcPct val="50000"/>
                </a:spcBef>
              </a:pPr>
              <a:endParaRPr lang="en-GB" dirty="0">
                <a:latin typeface="Arial" charset="0"/>
              </a:endParaRPr>
            </a:p>
          </p:txBody>
        </p:sp>
      </p:grpSp>
      <p:sp>
        <p:nvSpPr>
          <p:cNvPr id="2" name="TextBox 1"/>
          <p:cNvSpPr txBox="1"/>
          <p:nvPr/>
        </p:nvSpPr>
        <p:spPr>
          <a:xfrm>
            <a:off x="6096000" y="1151161"/>
            <a:ext cx="1442720" cy="584775"/>
          </a:xfrm>
          <a:prstGeom prst="rect">
            <a:avLst/>
          </a:prstGeom>
          <a:noFill/>
        </p:spPr>
        <p:txBody>
          <a:bodyPr wrap="square" rtlCol="0">
            <a:spAutoFit/>
          </a:bodyPr>
          <a:lstStyle/>
          <a:p>
            <a:r>
              <a:rPr lang="en-GB" sz="3200" dirty="0">
                <a:latin typeface="Calibri" panose="020F0502020204030204" pitchFamily="34" charset="0"/>
                <a:cs typeface="Calibri" panose="020F0502020204030204" pitchFamily="34" charset="0"/>
              </a:rPr>
              <a:t>Fabric</a:t>
            </a:r>
          </a:p>
        </p:txBody>
      </p:sp>
      <p:cxnSp>
        <p:nvCxnSpPr>
          <p:cNvPr id="4" name="Straight Arrow Connector 3"/>
          <p:cNvCxnSpPr/>
          <p:nvPr/>
        </p:nvCxnSpPr>
        <p:spPr>
          <a:xfrm>
            <a:off x="9218253" y="2588373"/>
            <a:ext cx="0" cy="78274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1" name="Title 1"/>
          <p:cNvSpPr txBox="1">
            <a:spLocks/>
          </p:cNvSpPr>
          <p:nvPr/>
        </p:nvSpPr>
        <p:spPr>
          <a:xfrm>
            <a:off x="287083" y="554354"/>
            <a:ext cx="4275413"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600" b="1" spc="300" dirty="0">
                <a:solidFill>
                  <a:schemeClr val="tx1"/>
                </a:solidFill>
                <a:effectLst>
                  <a:glow rad="38100">
                    <a:schemeClr val="bg1">
                      <a:lumMod val="65000"/>
                      <a:lumOff val="35000"/>
                      <a:alpha val="40000"/>
                    </a:schemeClr>
                  </a:glow>
                </a:effectLst>
                <a:cs typeface="Calibri" panose="020F0502020204030204" pitchFamily="34" charset="0"/>
              </a:rPr>
              <a:t>Frequency Repetition</a:t>
            </a:r>
          </a:p>
        </p:txBody>
      </p:sp>
    </p:spTree>
    <p:extLst>
      <p:ext uri="{BB962C8B-B14F-4D97-AF65-F5344CB8AC3E}">
        <p14:creationId xmlns:p14="http://schemas.microsoft.com/office/powerpoint/2010/main" val="9423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Fourier transform </a:t>
            </a:r>
          </a:p>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for pattern removal</a:t>
            </a:r>
          </a:p>
        </p:txBody>
      </p:sp>
      <p:pic>
        <p:nvPicPr>
          <p:cNvPr id="11" name="Picture 4" descr="D:\iai_IMages\fft\single line.jpg"/>
          <p:cNvPicPr>
            <a:picLocks noChangeAspect="1" noChangeArrowheads="1"/>
          </p:cNvPicPr>
          <p:nvPr/>
        </p:nvPicPr>
        <p:blipFill>
          <a:blip r:embed="rId2" cstate="print"/>
          <a:srcRect/>
          <a:stretch>
            <a:fillRect/>
          </a:stretch>
        </p:blipFill>
        <p:spPr bwMode="auto">
          <a:xfrm>
            <a:off x="7371080" y="1493171"/>
            <a:ext cx="4201160" cy="3871657"/>
          </a:xfrm>
          <a:prstGeom prst="rect">
            <a:avLst/>
          </a:prstGeom>
          <a:noFill/>
          <a:ln w="9525">
            <a:noFill/>
            <a:miter lim="800000"/>
            <a:headEnd/>
            <a:tailEnd/>
          </a:ln>
        </p:spPr>
      </p:pic>
      <p:sp>
        <p:nvSpPr>
          <p:cNvPr id="3" name="TextBox 2"/>
          <p:cNvSpPr txBox="1"/>
          <p:nvPr/>
        </p:nvSpPr>
        <p:spPr>
          <a:xfrm>
            <a:off x="162560" y="2194560"/>
            <a:ext cx="6634480" cy="3877985"/>
          </a:xfrm>
          <a:prstGeom prst="rect">
            <a:avLst/>
          </a:prstGeom>
          <a:noFill/>
        </p:spPr>
        <p:txBody>
          <a:bodyPr wrap="square" rtlCol="0">
            <a:spAutoFit/>
          </a:bodyPr>
          <a:lstStyle/>
          <a:p>
            <a:pPr marL="342900" indent="-342900">
              <a:spcBef>
                <a:spcPct val="50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Regular repetitive patterns show as frequency spikes</a:t>
            </a:r>
          </a:p>
          <a:p>
            <a:pPr marL="342900" indent="-342900">
              <a:spcBef>
                <a:spcPct val="50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Every time you photograph an image the orientation changes the ‘mirrored’ position of the frequency spikes.</a:t>
            </a:r>
          </a:p>
          <a:p>
            <a:pPr marL="342900" indent="-342900">
              <a:spcBef>
                <a:spcPct val="50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The more complicated/fine the pattern the fewer the frequency spikes</a:t>
            </a:r>
          </a:p>
          <a:p>
            <a:pPr marL="342900" indent="-342900">
              <a:spcBef>
                <a:spcPct val="50000"/>
              </a:spcBef>
              <a:buFont typeface="Arial" panose="020B0604020202020204" pitchFamily="34" charset="0"/>
              <a:buChar char="•"/>
            </a:pPr>
            <a:r>
              <a:rPr lang="en-GB" sz="2400" dirty="0">
                <a:latin typeface="Calibri" panose="020F0502020204030204" pitchFamily="34" charset="0"/>
                <a:cs typeface="Calibri" panose="020F0502020204030204" pitchFamily="34" charset="0"/>
              </a:rPr>
              <a:t>Every white dot is a wavelength of light</a:t>
            </a:r>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2675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FFT Filters</a:t>
            </a:r>
          </a:p>
        </p:txBody>
      </p:sp>
      <p:pic>
        <p:nvPicPr>
          <p:cNvPr id="5" name="Picture 5" descr="GRAB0005"/>
          <p:cNvPicPr>
            <a:picLocks noChangeAspect="1" noChangeArrowheads="1"/>
          </p:cNvPicPr>
          <p:nvPr/>
        </p:nvPicPr>
        <p:blipFill>
          <a:blip r:embed="rId2" cstate="print"/>
          <a:srcRect/>
          <a:stretch>
            <a:fillRect/>
          </a:stretch>
        </p:blipFill>
        <p:spPr bwMode="auto">
          <a:xfrm>
            <a:off x="2214880" y="2032000"/>
            <a:ext cx="2582863" cy="3352800"/>
          </a:xfrm>
          <a:prstGeom prst="rect">
            <a:avLst/>
          </a:prstGeom>
          <a:noFill/>
          <a:ln w="9525">
            <a:noFill/>
            <a:miter lim="800000"/>
            <a:headEnd/>
            <a:tailEnd/>
          </a:ln>
        </p:spPr>
      </p:pic>
      <p:sp>
        <p:nvSpPr>
          <p:cNvPr id="6" name="Text Box 6"/>
          <p:cNvSpPr txBox="1">
            <a:spLocks noChangeArrowheads="1"/>
          </p:cNvSpPr>
          <p:nvPr/>
        </p:nvSpPr>
        <p:spPr bwMode="auto">
          <a:xfrm>
            <a:off x="2595880" y="5537200"/>
            <a:ext cx="1524000" cy="400110"/>
          </a:xfrm>
          <a:prstGeom prst="rect">
            <a:avLst/>
          </a:prstGeom>
          <a:noFill/>
          <a:ln w="12700">
            <a:noFill/>
            <a:miter lim="800000"/>
            <a:headEnd/>
            <a:tailEnd/>
          </a:ln>
          <a:effectLst>
            <a:outerShdw dist="35921" dir="2700000" sy="50000" kx="2115830" algn="bl" rotWithShape="0">
              <a:schemeClr val="tx1"/>
            </a:outerShdw>
          </a:effectLst>
        </p:spPr>
        <p:txBody>
          <a:bodyPr>
            <a:spAutoFit/>
          </a:bodyPr>
          <a:lstStyle/>
          <a:p>
            <a:pPr algn="ctr">
              <a:spcBef>
                <a:spcPct val="50000"/>
              </a:spcBef>
              <a:defRPr/>
            </a:pPr>
            <a:r>
              <a:rPr lang="en-GB" sz="2000" b="1" dirty="0">
                <a:latin typeface="Calibri" panose="020F0502020204030204" pitchFamily="34" charset="0"/>
                <a:cs typeface="Calibri" panose="020F0502020204030204" pitchFamily="34" charset="0"/>
              </a:rPr>
              <a:t>Original</a:t>
            </a:r>
            <a:endParaRPr lang="en-US" sz="2000" b="1" dirty="0">
              <a:latin typeface="Calibri" panose="020F0502020204030204" pitchFamily="34" charset="0"/>
              <a:cs typeface="Calibri" panose="020F0502020204030204" pitchFamily="34" charset="0"/>
            </a:endParaRPr>
          </a:p>
        </p:txBody>
      </p:sp>
      <p:pic>
        <p:nvPicPr>
          <p:cNvPr id="7" name="Picture 8" descr="GRAB0006"/>
          <p:cNvPicPr>
            <a:picLocks noChangeAspect="1" noChangeArrowheads="1"/>
          </p:cNvPicPr>
          <p:nvPr/>
        </p:nvPicPr>
        <p:blipFill>
          <a:blip r:embed="rId3" cstate="print"/>
          <a:srcRect/>
          <a:stretch>
            <a:fillRect/>
          </a:stretch>
        </p:blipFill>
        <p:spPr bwMode="auto">
          <a:xfrm>
            <a:off x="5110480" y="2032000"/>
            <a:ext cx="2379663" cy="3352800"/>
          </a:xfrm>
          <a:prstGeom prst="rect">
            <a:avLst/>
          </a:prstGeom>
          <a:noFill/>
          <a:ln w="9525">
            <a:noFill/>
            <a:miter lim="800000"/>
            <a:headEnd/>
            <a:tailEnd/>
          </a:ln>
        </p:spPr>
      </p:pic>
      <p:sp>
        <p:nvSpPr>
          <p:cNvPr id="8" name="Text Box 9"/>
          <p:cNvSpPr txBox="1">
            <a:spLocks noChangeArrowheads="1"/>
          </p:cNvSpPr>
          <p:nvPr/>
        </p:nvSpPr>
        <p:spPr bwMode="auto">
          <a:xfrm>
            <a:off x="5491480" y="5537200"/>
            <a:ext cx="1524000" cy="400110"/>
          </a:xfrm>
          <a:prstGeom prst="rect">
            <a:avLst/>
          </a:prstGeom>
          <a:noFill/>
          <a:ln w="12700">
            <a:noFill/>
            <a:miter lim="800000"/>
            <a:headEnd/>
            <a:tailEnd/>
          </a:ln>
          <a:effectLst>
            <a:outerShdw dist="35921" dir="2700000" sy="50000" kx="2115830" algn="bl" rotWithShape="0">
              <a:schemeClr val="tx1"/>
            </a:outerShdw>
          </a:effectLst>
        </p:spPr>
        <p:txBody>
          <a:bodyPr>
            <a:spAutoFit/>
          </a:bodyPr>
          <a:lstStyle/>
          <a:p>
            <a:pPr algn="ctr">
              <a:spcBef>
                <a:spcPct val="50000"/>
              </a:spcBef>
              <a:defRPr/>
            </a:pPr>
            <a:r>
              <a:rPr lang="en-GB" sz="2000" b="1">
                <a:latin typeface="Calibri" panose="020F0502020204030204" pitchFamily="34" charset="0"/>
                <a:cs typeface="Calibri" panose="020F0502020204030204" pitchFamily="34" charset="0"/>
              </a:rPr>
              <a:t>Rectangle</a:t>
            </a:r>
            <a:endParaRPr lang="en-US" sz="2000" b="1">
              <a:latin typeface="Calibri" panose="020F0502020204030204" pitchFamily="34" charset="0"/>
              <a:cs typeface="Calibri" panose="020F0502020204030204" pitchFamily="34" charset="0"/>
            </a:endParaRPr>
          </a:p>
        </p:txBody>
      </p:sp>
      <p:pic>
        <p:nvPicPr>
          <p:cNvPr id="9" name="Picture 11" descr="GRAB0008"/>
          <p:cNvPicPr>
            <a:picLocks noChangeAspect="1" noChangeArrowheads="1"/>
          </p:cNvPicPr>
          <p:nvPr/>
        </p:nvPicPr>
        <p:blipFill>
          <a:blip r:embed="rId4" cstate="print"/>
          <a:srcRect/>
          <a:stretch>
            <a:fillRect/>
          </a:stretch>
        </p:blipFill>
        <p:spPr bwMode="auto">
          <a:xfrm>
            <a:off x="7929880" y="2032000"/>
            <a:ext cx="2501900" cy="3352800"/>
          </a:xfrm>
          <a:prstGeom prst="rect">
            <a:avLst/>
          </a:prstGeom>
          <a:noFill/>
          <a:ln w="9525">
            <a:noFill/>
            <a:miter lim="800000"/>
            <a:headEnd/>
            <a:tailEnd/>
          </a:ln>
        </p:spPr>
      </p:pic>
      <p:sp>
        <p:nvSpPr>
          <p:cNvPr id="10" name="Text Box 12"/>
          <p:cNvSpPr txBox="1">
            <a:spLocks noChangeArrowheads="1"/>
          </p:cNvSpPr>
          <p:nvPr/>
        </p:nvSpPr>
        <p:spPr bwMode="auto">
          <a:xfrm>
            <a:off x="8539480" y="5537200"/>
            <a:ext cx="1524000" cy="400110"/>
          </a:xfrm>
          <a:prstGeom prst="rect">
            <a:avLst/>
          </a:prstGeom>
          <a:noFill/>
          <a:ln w="12700">
            <a:noFill/>
            <a:miter lim="800000"/>
            <a:headEnd/>
            <a:tailEnd/>
          </a:ln>
          <a:effectLst>
            <a:outerShdw dist="35921" dir="2700000" sy="50000" kx="2115830" algn="bl" rotWithShape="0">
              <a:schemeClr val="tx1"/>
            </a:outerShdw>
          </a:effectLst>
        </p:spPr>
        <p:txBody>
          <a:bodyPr>
            <a:spAutoFit/>
          </a:bodyPr>
          <a:lstStyle/>
          <a:p>
            <a:pPr algn="ctr">
              <a:spcBef>
                <a:spcPct val="50000"/>
              </a:spcBef>
              <a:defRPr/>
            </a:pPr>
            <a:r>
              <a:rPr lang="en-GB" sz="2000" b="1">
                <a:latin typeface="Calibri" panose="020F0502020204030204" pitchFamily="34" charset="0"/>
                <a:cs typeface="Calibri" panose="020F0502020204030204" pitchFamily="34" charset="0"/>
              </a:rPr>
              <a:t>Hanning</a:t>
            </a:r>
            <a:endParaRPr lang="en-US" sz="2000" b="1">
              <a:latin typeface="Calibri" panose="020F0502020204030204" pitchFamily="34" charset="0"/>
              <a:cs typeface="Calibri" panose="020F0502020204030204" pitchFamily="34" charset="0"/>
            </a:endParaRPr>
          </a:p>
        </p:txBody>
      </p:sp>
      <p:sp>
        <p:nvSpPr>
          <p:cNvPr id="2" name="Rectangle 1"/>
          <p:cNvSpPr/>
          <p:nvPr/>
        </p:nvSpPr>
        <p:spPr>
          <a:xfrm>
            <a:off x="3216847" y="1382085"/>
            <a:ext cx="6073266" cy="461665"/>
          </a:xfrm>
          <a:prstGeom prst="rect">
            <a:avLst/>
          </a:prstGeom>
        </p:spPr>
        <p:txBody>
          <a:bodyPr wrap="none">
            <a:spAutoFit/>
          </a:bodyPr>
          <a:lstStyle/>
          <a:p>
            <a:pPr>
              <a:spcBef>
                <a:spcPct val="50000"/>
              </a:spcBef>
            </a:pPr>
            <a:r>
              <a:rPr lang="en-GB" sz="2400" dirty="0">
                <a:solidFill>
                  <a:srgbClr val="FFFF00"/>
                </a:solidFill>
                <a:latin typeface="Calibri" panose="020F0502020204030204" pitchFamily="34" charset="0"/>
                <a:cs typeface="Calibri" panose="020F0502020204030204" pitchFamily="34" charset="0"/>
              </a:rPr>
              <a:t>Pattern Removal – </a:t>
            </a:r>
            <a:r>
              <a:rPr lang="en-GB" sz="2400" dirty="0" err="1">
                <a:solidFill>
                  <a:srgbClr val="FFFF00"/>
                </a:solidFill>
                <a:latin typeface="Calibri" panose="020F0502020204030204" pitchFamily="34" charset="0"/>
                <a:cs typeface="Calibri" panose="020F0502020204030204" pitchFamily="34" charset="0"/>
              </a:rPr>
              <a:t>Hanning</a:t>
            </a:r>
            <a:r>
              <a:rPr lang="en-GB" sz="2400" dirty="0">
                <a:solidFill>
                  <a:srgbClr val="FFFF00"/>
                </a:solidFill>
                <a:latin typeface="Calibri" panose="020F0502020204030204" pitchFamily="34" charset="0"/>
                <a:cs typeface="Calibri" panose="020F0502020204030204" pitchFamily="34" charset="0"/>
              </a:rPr>
              <a:t> and Rectangle filter</a:t>
            </a:r>
          </a:p>
        </p:txBody>
      </p:sp>
    </p:spTree>
    <p:extLst>
      <p:ext uri="{BB962C8B-B14F-4D97-AF65-F5344CB8AC3E}">
        <p14:creationId xmlns:p14="http://schemas.microsoft.com/office/powerpoint/2010/main" val="594896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C:\WINDOWS\IMAGES\finger.bmp"/>
          <p:cNvPicPr>
            <a:picLocks noChangeAspect="1" noChangeArrowheads="1"/>
          </p:cNvPicPr>
          <p:nvPr/>
        </p:nvPicPr>
        <p:blipFill>
          <a:blip r:embed="rId3" cstate="print">
            <a:lum bright="-12000" contrast="18000"/>
          </a:blip>
          <a:srcRect/>
          <a:stretch>
            <a:fillRect/>
          </a:stretch>
        </p:blipFill>
        <p:spPr bwMode="auto">
          <a:xfrm rot="10800000">
            <a:off x="3857624" y="745331"/>
            <a:ext cx="4457700" cy="5367337"/>
          </a:xfrm>
          <a:prstGeom prst="rect">
            <a:avLst/>
          </a:prstGeom>
          <a:noFill/>
          <a:ln>
            <a:solidFill>
              <a:schemeClr val="accent1"/>
            </a:solidFill>
          </a:ln>
          <a:effectLst/>
        </p:spPr>
      </p:pic>
    </p:spTree>
    <p:extLst>
      <p:ext uri="{BB962C8B-B14F-4D97-AF65-F5344CB8AC3E}">
        <p14:creationId xmlns:p14="http://schemas.microsoft.com/office/powerpoint/2010/main" val="1812798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Application of </a:t>
            </a:r>
            <a:r>
              <a:rPr lang="en-GB" sz="3200" b="1" spc="300" dirty="0" err="1">
                <a:solidFill>
                  <a:schemeClr val="tx1"/>
                </a:solidFill>
                <a:effectLst>
                  <a:glow rad="38100">
                    <a:schemeClr val="bg1">
                      <a:lumMod val="65000"/>
                      <a:lumOff val="35000"/>
                      <a:alpha val="40000"/>
                    </a:schemeClr>
                  </a:glow>
                </a:effectLst>
                <a:cs typeface="Calibri" panose="020F0502020204030204" pitchFamily="34" charset="0"/>
              </a:rPr>
              <a:t>fft</a:t>
            </a:r>
            <a:endParaRPr lang="en-GB" sz="32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6" name="Text Box 6"/>
          <p:cNvSpPr txBox="1">
            <a:spLocks noChangeArrowheads="1"/>
          </p:cNvSpPr>
          <p:nvPr/>
        </p:nvSpPr>
        <p:spPr bwMode="auto">
          <a:xfrm>
            <a:off x="1008380" y="4083685"/>
            <a:ext cx="1765300" cy="861774"/>
          </a:xfrm>
          <a:prstGeom prst="rect">
            <a:avLst/>
          </a:prstGeom>
          <a:noFill/>
          <a:ln w="12700">
            <a:noFill/>
            <a:miter lim="800000"/>
            <a:headEnd/>
            <a:tailEnd/>
          </a:ln>
          <a:effectLst>
            <a:outerShdw dist="35921" dir="2700000" sy="50000" kx="2115830" algn="bl" rotWithShape="0">
              <a:schemeClr val="tx1"/>
            </a:outerShdw>
          </a:effectLst>
        </p:spPr>
        <p:txBody>
          <a:bodyPr wrap="square">
            <a:spAutoFit/>
          </a:bodyPr>
          <a:lstStyle/>
          <a:p>
            <a:pPr>
              <a:spcBef>
                <a:spcPct val="50000"/>
              </a:spcBef>
              <a:defRPr/>
            </a:pPr>
            <a:r>
              <a:rPr lang="en-GB" sz="2000" b="1" dirty="0">
                <a:latin typeface="Calibri" panose="020F0502020204030204" pitchFamily="34" charset="0"/>
                <a:cs typeface="Calibri" panose="020F0502020204030204" pitchFamily="34" charset="0"/>
              </a:rPr>
              <a:t>Image</a:t>
            </a:r>
          </a:p>
          <a:p>
            <a:pPr>
              <a:spcBef>
                <a:spcPct val="50000"/>
              </a:spcBef>
              <a:defRPr/>
            </a:pPr>
            <a:r>
              <a:rPr lang="en-GB" sz="2000" b="1" dirty="0">
                <a:latin typeface="Calibri" panose="020F0502020204030204" pitchFamily="34" charset="0"/>
                <a:cs typeface="Calibri" panose="020F0502020204030204" pitchFamily="34" charset="0"/>
              </a:rPr>
              <a:t>Amplification</a:t>
            </a:r>
            <a:endParaRPr lang="en-US" sz="2000" b="1" dirty="0">
              <a:latin typeface="Calibri" panose="020F0502020204030204" pitchFamily="34" charset="0"/>
              <a:cs typeface="Calibri" panose="020F0502020204030204" pitchFamily="34" charset="0"/>
            </a:endParaRPr>
          </a:p>
        </p:txBody>
      </p:sp>
      <p:pic>
        <p:nvPicPr>
          <p:cNvPr id="11" name="Picture 3" descr="D:\iai_IMages\fft\amplify original.jpg"/>
          <p:cNvPicPr>
            <a:picLocks noChangeAspect="1" noChangeArrowheads="1"/>
          </p:cNvPicPr>
          <p:nvPr/>
        </p:nvPicPr>
        <p:blipFill rotWithShape="1">
          <a:blip r:embed="rId2" cstate="print"/>
          <a:srcRect t="2391" b="-1"/>
          <a:stretch/>
        </p:blipFill>
        <p:spPr bwMode="auto">
          <a:xfrm>
            <a:off x="2928620" y="2001520"/>
            <a:ext cx="2832100" cy="4174490"/>
          </a:xfrm>
          <a:prstGeom prst="rect">
            <a:avLst/>
          </a:prstGeom>
          <a:noFill/>
          <a:ln w="9525">
            <a:noFill/>
            <a:miter lim="800000"/>
            <a:headEnd/>
            <a:tailEnd/>
          </a:ln>
        </p:spPr>
      </p:pic>
      <p:pic>
        <p:nvPicPr>
          <p:cNvPr id="12" name="Picture 4" descr="D:\iai_IMages\fft\enhanced amplify.jpg"/>
          <p:cNvPicPr>
            <a:picLocks noChangeAspect="1" noChangeArrowheads="1"/>
          </p:cNvPicPr>
          <p:nvPr/>
        </p:nvPicPr>
        <p:blipFill>
          <a:blip r:embed="rId3" cstate="print">
            <a:lum bright="18000" contrast="30000"/>
          </a:blip>
          <a:srcRect/>
          <a:stretch>
            <a:fillRect/>
          </a:stretch>
        </p:blipFill>
        <p:spPr bwMode="auto">
          <a:xfrm>
            <a:off x="6451600" y="1991360"/>
            <a:ext cx="2679700" cy="4184650"/>
          </a:xfrm>
          <a:prstGeom prst="rect">
            <a:avLst/>
          </a:prstGeom>
          <a:noFill/>
          <a:ln w="9525">
            <a:noFill/>
            <a:miter lim="800000"/>
            <a:headEnd/>
            <a:tailEnd/>
          </a:ln>
        </p:spPr>
      </p:pic>
    </p:spTree>
    <p:extLst>
      <p:ext uri="{BB962C8B-B14F-4D97-AF65-F5344CB8AC3E}">
        <p14:creationId xmlns:p14="http://schemas.microsoft.com/office/powerpoint/2010/main" val="198754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descr="D:\presentations\china\china6original.jpg"/>
          <p:cNvPicPr>
            <a:picLocks noChangeAspect="1" noChangeArrowheads="1"/>
          </p:cNvPicPr>
          <p:nvPr/>
        </p:nvPicPr>
        <p:blipFill rotWithShape="1">
          <a:blip r:embed="rId2" cstate="print"/>
          <a:srcRect t="2054" b="-1"/>
          <a:stretch/>
        </p:blipFill>
        <p:spPr bwMode="auto">
          <a:xfrm>
            <a:off x="2845128" y="1991360"/>
            <a:ext cx="3044120" cy="4361441"/>
          </a:xfrm>
          <a:prstGeom prst="rect">
            <a:avLst/>
          </a:prstGeom>
          <a:noFill/>
          <a:effectLst/>
        </p:spPr>
      </p:pic>
      <p:pic>
        <p:nvPicPr>
          <p:cNvPr id="8" name="Picture 4" descr="D:\presentations\china\china6enhanced.jpg"/>
          <p:cNvPicPr>
            <a:picLocks noChangeAspect="1" noChangeArrowheads="1"/>
          </p:cNvPicPr>
          <p:nvPr/>
        </p:nvPicPr>
        <p:blipFill>
          <a:blip r:embed="rId3" cstate="print"/>
          <a:srcRect/>
          <a:stretch>
            <a:fillRect/>
          </a:stretch>
        </p:blipFill>
        <p:spPr bwMode="auto">
          <a:xfrm>
            <a:off x="6797534" y="1980448"/>
            <a:ext cx="2984809" cy="4372353"/>
          </a:xfrm>
          <a:prstGeom prst="rect">
            <a:avLst/>
          </a:prstGeom>
          <a:noFill/>
          <a:effectLst/>
        </p:spPr>
      </p:pic>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Application of </a:t>
            </a:r>
            <a:r>
              <a:rPr lang="en-GB" sz="3200" b="1" spc="300" dirty="0" err="1">
                <a:solidFill>
                  <a:schemeClr val="tx1"/>
                </a:solidFill>
                <a:effectLst>
                  <a:glow rad="38100">
                    <a:schemeClr val="bg1">
                      <a:lumMod val="65000"/>
                      <a:lumOff val="35000"/>
                      <a:alpha val="40000"/>
                    </a:schemeClr>
                  </a:glow>
                </a:effectLst>
                <a:cs typeface="Calibri" panose="020F0502020204030204" pitchFamily="34" charset="0"/>
              </a:rPr>
              <a:t>fft</a:t>
            </a:r>
            <a:endParaRPr lang="en-GB" sz="32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sp>
        <p:nvSpPr>
          <p:cNvPr id="6" name="Text Box 6"/>
          <p:cNvSpPr txBox="1">
            <a:spLocks noChangeArrowheads="1"/>
          </p:cNvSpPr>
          <p:nvPr/>
        </p:nvSpPr>
        <p:spPr bwMode="auto">
          <a:xfrm>
            <a:off x="1008380" y="4083685"/>
            <a:ext cx="1765300" cy="400110"/>
          </a:xfrm>
          <a:prstGeom prst="rect">
            <a:avLst/>
          </a:prstGeom>
          <a:noFill/>
          <a:ln w="12700">
            <a:noFill/>
            <a:miter lim="800000"/>
            <a:headEnd/>
            <a:tailEnd/>
          </a:ln>
          <a:effectLst>
            <a:outerShdw dist="35921" dir="2700000" sy="50000" kx="2115830" algn="bl" rotWithShape="0">
              <a:schemeClr val="tx1"/>
            </a:outerShdw>
          </a:effectLst>
        </p:spPr>
        <p:txBody>
          <a:bodyPr wrap="square">
            <a:spAutoFit/>
          </a:bodyPr>
          <a:lstStyle/>
          <a:p>
            <a:pPr>
              <a:spcBef>
                <a:spcPct val="50000"/>
              </a:spcBef>
              <a:defRPr/>
            </a:pPr>
            <a:r>
              <a:rPr lang="en-GB" sz="2000" b="1" dirty="0">
                <a:latin typeface="Calibri" panose="020F0502020204030204" pitchFamily="34" charset="0"/>
                <a:cs typeface="Calibri" panose="020F0502020204030204" pitchFamily="34" charset="0"/>
              </a:rPr>
              <a:t>Boost</a:t>
            </a:r>
            <a:endParaRPr lang="en-US" sz="20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085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Computing the </a:t>
            </a:r>
            <a:r>
              <a:rPr lang="en-GB" sz="3200" b="1" spc="300" dirty="0" err="1">
                <a:solidFill>
                  <a:schemeClr val="tx1"/>
                </a:solidFill>
                <a:effectLst>
                  <a:glow rad="38100">
                    <a:schemeClr val="bg1">
                      <a:lumMod val="65000"/>
                      <a:lumOff val="35000"/>
                      <a:alpha val="40000"/>
                    </a:schemeClr>
                  </a:glow>
                </a:effectLst>
                <a:cs typeface="Calibri" panose="020F0502020204030204" pitchFamily="34" charset="0"/>
              </a:rPr>
              <a:t>fft</a:t>
            </a:r>
            <a:endParaRPr lang="en-GB" sz="3200" b="1" spc="300" dirty="0">
              <a:solidFill>
                <a:schemeClr val="tx1"/>
              </a:solidFill>
              <a:effectLst>
                <a:glow rad="38100">
                  <a:schemeClr val="bg1">
                    <a:lumMod val="65000"/>
                    <a:lumOff val="35000"/>
                    <a:alpha val="40000"/>
                  </a:schemeClr>
                </a:glow>
              </a:effectLst>
              <a:cs typeface="Calibri" panose="020F0502020204030204" pitchFamily="34" charset="0"/>
            </a:endParaRPr>
          </a:p>
        </p:txBody>
      </p:sp>
      <p:pic>
        <p:nvPicPr>
          <p:cNvPr id="9" name="Picture 3" descr="D:\presentations\fftequation.tif"/>
          <p:cNvPicPr>
            <a:picLocks noChangeAspect="1" noChangeArrowheads="1"/>
          </p:cNvPicPr>
          <p:nvPr/>
        </p:nvPicPr>
        <p:blipFill>
          <a:blip r:embed="rId2" cstate="print"/>
          <a:srcRect/>
          <a:stretch>
            <a:fillRect/>
          </a:stretch>
        </p:blipFill>
        <p:spPr bwMode="auto">
          <a:xfrm>
            <a:off x="792480" y="3307080"/>
            <a:ext cx="3863975" cy="1308100"/>
          </a:xfrm>
          <a:prstGeom prst="rect">
            <a:avLst/>
          </a:prstGeom>
          <a:noFill/>
          <a:ln w="9525">
            <a:noFill/>
            <a:miter lim="800000"/>
            <a:headEnd/>
            <a:tailEnd/>
          </a:ln>
        </p:spPr>
      </p:pic>
      <p:pic>
        <p:nvPicPr>
          <p:cNvPr id="10" name="Picture 4" descr="tape1fft"/>
          <p:cNvPicPr>
            <a:picLocks noChangeAspect="1" noChangeArrowheads="1"/>
          </p:cNvPicPr>
          <p:nvPr/>
        </p:nvPicPr>
        <p:blipFill>
          <a:blip r:embed="rId3" cstate="print"/>
          <a:srcRect/>
          <a:stretch>
            <a:fillRect/>
          </a:stretch>
        </p:blipFill>
        <p:spPr bwMode="auto">
          <a:xfrm>
            <a:off x="7716520" y="2286000"/>
            <a:ext cx="2460625" cy="2971800"/>
          </a:xfrm>
          <a:prstGeom prst="rect">
            <a:avLst/>
          </a:prstGeom>
          <a:noFill/>
          <a:ln w="9525">
            <a:noFill/>
            <a:miter lim="800000"/>
            <a:headEnd/>
            <a:tailEnd/>
          </a:ln>
          <a:effectLst>
            <a:outerShdw dist="53882" dir="2700000" algn="ctr" rotWithShape="0">
              <a:srgbClr val="000000"/>
            </a:outerShdw>
          </a:effectLst>
        </p:spPr>
      </p:pic>
      <p:cxnSp>
        <p:nvCxnSpPr>
          <p:cNvPr id="3" name="Straight Arrow Connector 2"/>
          <p:cNvCxnSpPr/>
          <p:nvPr/>
        </p:nvCxnSpPr>
        <p:spPr>
          <a:xfrm>
            <a:off x="5120640" y="3881120"/>
            <a:ext cx="196088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47282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7" descr="D:\iai_IMages\fft\8 bit diffraction.jpg"/>
          <p:cNvPicPr>
            <a:picLocks noChangeAspect="1" noChangeArrowheads="1"/>
          </p:cNvPicPr>
          <p:nvPr/>
        </p:nvPicPr>
        <p:blipFill>
          <a:blip r:embed="rId2" cstate="print"/>
          <a:srcRect/>
          <a:stretch>
            <a:fillRect/>
          </a:stretch>
        </p:blipFill>
        <p:spPr bwMode="auto">
          <a:xfrm>
            <a:off x="6766560" y="1994054"/>
            <a:ext cx="3667760" cy="2971372"/>
          </a:xfrm>
          <a:prstGeom prst="rect">
            <a:avLst/>
          </a:prstGeom>
          <a:noFill/>
          <a:ln w="9525">
            <a:noFill/>
            <a:miter lim="800000"/>
            <a:headEnd/>
            <a:tailEnd/>
          </a:ln>
        </p:spPr>
      </p:pic>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Image class</a:t>
            </a:r>
          </a:p>
        </p:txBody>
      </p:sp>
      <p:sp>
        <p:nvSpPr>
          <p:cNvPr id="7" name="Text Box 6"/>
          <p:cNvSpPr txBox="1">
            <a:spLocks noChangeArrowheads="1"/>
          </p:cNvSpPr>
          <p:nvPr/>
        </p:nvSpPr>
        <p:spPr bwMode="auto">
          <a:xfrm>
            <a:off x="3759200" y="5340694"/>
            <a:ext cx="4673600" cy="400110"/>
          </a:xfrm>
          <a:prstGeom prst="rect">
            <a:avLst/>
          </a:prstGeom>
          <a:noFill/>
          <a:ln w="12700">
            <a:noFill/>
            <a:miter lim="800000"/>
            <a:headEnd/>
            <a:tailEnd/>
          </a:ln>
          <a:effectLst>
            <a:outerShdw dist="35921" dir="2700000" sy="50000" kx="2115830" algn="bl" rotWithShape="0">
              <a:schemeClr val="tx1"/>
            </a:outerShdw>
          </a:effectLst>
        </p:spPr>
        <p:txBody>
          <a:bodyPr wrap="square">
            <a:spAutoFit/>
          </a:bodyPr>
          <a:lstStyle/>
          <a:p>
            <a:pPr algn="ctr">
              <a:spcBef>
                <a:spcPct val="50000"/>
              </a:spcBef>
              <a:defRPr/>
            </a:pPr>
            <a:r>
              <a:rPr lang="en-GB" sz="2000" b="1" dirty="0">
                <a:latin typeface="Calibri" panose="020F0502020204030204" pitchFamily="34" charset="0"/>
                <a:cs typeface="Calibri" panose="020F0502020204030204" pitchFamily="34" charset="0"/>
              </a:rPr>
              <a:t>8-bit - 256 greyscale  0-255</a:t>
            </a:r>
            <a:endParaRPr lang="en-US" sz="2000" b="1" dirty="0">
              <a:latin typeface="Calibri" panose="020F0502020204030204" pitchFamily="34" charset="0"/>
              <a:cs typeface="Calibri" panose="020F0502020204030204" pitchFamily="34" charset="0"/>
            </a:endParaRPr>
          </a:p>
        </p:txBody>
      </p:sp>
      <p:grpSp>
        <p:nvGrpSpPr>
          <p:cNvPr id="8" name="Group 4"/>
          <p:cNvGrpSpPr>
            <a:grpSpLocks/>
          </p:cNvGrpSpPr>
          <p:nvPr/>
        </p:nvGrpSpPr>
        <p:grpSpPr bwMode="auto">
          <a:xfrm>
            <a:off x="1768622" y="1994054"/>
            <a:ext cx="3646658" cy="3418742"/>
            <a:chOff x="504" y="1008"/>
            <a:chExt cx="3624" cy="3072"/>
          </a:xfrm>
        </p:grpSpPr>
        <p:sp>
          <p:nvSpPr>
            <p:cNvPr id="11" name="Rectangle 5"/>
            <p:cNvSpPr>
              <a:spLocks noChangeArrowheads="1"/>
            </p:cNvSpPr>
            <p:nvPr/>
          </p:nvSpPr>
          <p:spPr bwMode="auto">
            <a:xfrm>
              <a:off x="1969" y="3312"/>
              <a:ext cx="720" cy="768"/>
            </a:xfrm>
            <a:prstGeom prst="rect">
              <a:avLst/>
            </a:prstGeom>
            <a:solidFill>
              <a:srgbClr val="111111"/>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99</a:t>
              </a:r>
              <a:endParaRPr lang="en-US" sz="1200">
                <a:solidFill>
                  <a:srgbClr val="CC0000"/>
                </a:solidFill>
              </a:endParaRPr>
            </a:p>
          </p:txBody>
        </p:sp>
        <p:sp>
          <p:nvSpPr>
            <p:cNvPr id="12" name="Rectangle 6"/>
            <p:cNvSpPr>
              <a:spLocks noChangeArrowheads="1"/>
            </p:cNvSpPr>
            <p:nvPr/>
          </p:nvSpPr>
          <p:spPr bwMode="auto">
            <a:xfrm>
              <a:off x="1943" y="2544"/>
              <a:ext cx="720" cy="768"/>
            </a:xfrm>
            <a:prstGeom prst="rect">
              <a:avLst/>
            </a:prstGeom>
            <a:solidFill>
              <a:srgbClr val="FFFFFF"/>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a:t>
              </a:r>
              <a:endParaRPr lang="en-US" sz="1200">
                <a:solidFill>
                  <a:srgbClr val="CC0000"/>
                </a:solidFill>
              </a:endParaRPr>
            </a:p>
          </p:txBody>
        </p:sp>
        <p:sp>
          <p:nvSpPr>
            <p:cNvPr id="13" name="Rectangle 7"/>
            <p:cNvSpPr>
              <a:spLocks noChangeArrowheads="1"/>
            </p:cNvSpPr>
            <p:nvPr/>
          </p:nvSpPr>
          <p:spPr bwMode="auto">
            <a:xfrm>
              <a:off x="2689" y="2544"/>
              <a:ext cx="720" cy="768"/>
            </a:xfrm>
            <a:prstGeom prst="rect">
              <a:avLst/>
            </a:prstGeom>
            <a:solidFill>
              <a:srgbClr val="292929"/>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95</a:t>
              </a:r>
              <a:endParaRPr lang="en-US" sz="1200">
                <a:solidFill>
                  <a:srgbClr val="CC0000"/>
                </a:solidFill>
              </a:endParaRPr>
            </a:p>
          </p:txBody>
        </p:sp>
        <p:sp>
          <p:nvSpPr>
            <p:cNvPr id="14" name="Rectangle 8"/>
            <p:cNvSpPr>
              <a:spLocks noChangeArrowheads="1"/>
            </p:cNvSpPr>
            <p:nvPr/>
          </p:nvSpPr>
          <p:spPr bwMode="auto">
            <a:xfrm>
              <a:off x="1224" y="2544"/>
              <a:ext cx="720" cy="768"/>
            </a:xfrm>
            <a:prstGeom prst="rect">
              <a:avLst/>
            </a:prstGeom>
            <a:solidFill>
              <a:srgbClr val="5F5F5F"/>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50</a:t>
              </a:r>
              <a:endParaRPr lang="en-US" sz="1200">
                <a:solidFill>
                  <a:srgbClr val="CC0000"/>
                </a:solidFill>
              </a:endParaRPr>
            </a:p>
          </p:txBody>
        </p:sp>
        <p:sp>
          <p:nvSpPr>
            <p:cNvPr id="15" name="Rectangle 9"/>
            <p:cNvSpPr>
              <a:spLocks noChangeArrowheads="1"/>
            </p:cNvSpPr>
            <p:nvPr/>
          </p:nvSpPr>
          <p:spPr bwMode="auto">
            <a:xfrm>
              <a:off x="504" y="2544"/>
              <a:ext cx="720" cy="768"/>
            </a:xfrm>
            <a:prstGeom prst="rect">
              <a:avLst/>
            </a:prstGeom>
            <a:solidFill>
              <a:srgbClr val="DDDDDD"/>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28</a:t>
              </a:r>
              <a:endParaRPr lang="en-US" sz="1200">
                <a:solidFill>
                  <a:srgbClr val="CC0000"/>
                </a:solidFill>
              </a:endParaRPr>
            </a:p>
          </p:txBody>
        </p:sp>
        <p:sp>
          <p:nvSpPr>
            <p:cNvPr id="16" name="Rectangle 10"/>
            <p:cNvSpPr>
              <a:spLocks noChangeArrowheads="1"/>
            </p:cNvSpPr>
            <p:nvPr/>
          </p:nvSpPr>
          <p:spPr bwMode="auto">
            <a:xfrm>
              <a:off x="1224" y="1776"/>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15</a:t>
              </a:r>
              <a:endParaRPr lang="en-US" sz="1200">
                <a:solidFill>
                  <a:srgbClr val="CC0000"/>
                </a:solidFill>
              </a:endParaRPr>
            </a:p>
          </p:txBody>
        </p:sp>
        <p:sp>
          <p:nvSpPr>
            <p:cNvPr id="17" name="Rectangle 11"/>
            <p:cNvSpPr>
              <a:spLocks noChangeArrowheads="1"/>
            </p:cNvSpPr>
            <p:nvPr/>
          </p:nvSpPr>
          <p:spPr bwMode="auto">
            <a:xfrm>
              <a:off x="504" y="1776"/>
              <a:ext cx="720" cy="768"/>
            </a:xfrm>
            <a:prstGeom prst="rect">
              <a:avLst/>
            </a:prstGeom>
            <a:gradFill rotWithShape="0">
              <a:gsLst>
                <a:gs pos="0">
                  <a:srgbClr val="C0C0C0"/>
                </a:gs>
                <a:gs pos="100000">
                  <a:srgbClr val="C0C0C0">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24</a:t>
              </a:r>
              <a:endParaRPr lang="en-US" sz="1200">
                <a:solidFill>
                  <a:srgbClr val="CC0000"/>
                </a:solidFill>
              </a:endParaRPr>
            </a:p>
          </p:txBody>
        </p:sp>
        <p:sp>
          <p:nvSpPr>
            <p:cNvPr id="18" name="Rectangle 12"/>
            <p:cNvSpPr>
              <a:spLocks noChangeArrowheads="1"/>
            </p:cNvSpPr>
            <p:nvPr/>
          </p:nvSpPr>
          <p:spPr bwMode="auto">
            <a:xfrm>
              <a:off x="2689" y="1776"/>
              <a:ext cx="720" cy="768"/>
            </a:xfrm>
            <a:prstGeom prst="rect">
              <a:avLst/>
            </a:prstGeom>
            <a:solidFill>
              <a:srgbClr val="B2B2B2"/>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35</a:t>
              </a:r>
              <a:endParaRPr lang="en-US" sz="1200">
                <a:solidFill>
                  <a:srgbClr val="CC0000"/>
                </a:solidFill>
              </a:endParaRPr>
            </a:p>
          </p:txBody>
        </p:sp>
        <p:sp>
          <p:nvSpPr>
            <p:cNvPr id="19" name="Rectangle 13"/>
            <p:cNvSpPr>
              <a:spLocks noChangeArrowheads="1"/>
            </p:cNvSpPr>
            <p:nvPr/>
          </p:nvSpPr>
          <p:spPr bwMode="auto">
            <a:xfrm>
              <a:off x="1969" y="1776"/>
              <a:ext cx="720" cy="768"/>
            </a:xfrm>
            <a:prstGeom prst="rect">
              <a:avLst/>
            </a:prstGeom>
            <a:solidFill>
              <a:srgbClr val="777777"/>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5</a:t>
              </a:r>
              <a:endParaRPr lang="en-US" sz="1200">
                <a:solidFill>
                  <a:srgbClr val="CC0000"/>
                </a:solidFill>
              </a:endParaRPr>
            </a:p>
          </p:txBody>
        </p:sp>
        <p:sp>
          <p:nvSpPr>
            <p:cNvPr id="20" name="Rectangle 14"/>
            <p:cNvSpPr>
              <a:spLocks noChangeArrowheads="1"/>
            </p:cNvSpPr>
            <p:nvPr/>
          </p:nvSpPr>
          <p:spPr bwMode="auto">
            <a:xfrm>
              <a:off x="3408" y="2544"/>
              <a:ext cx="720" cy="768"/>
            </a:xfrm>
            <a:prstGeom prst="rect">
              <a:avLst/>
            </a:prstGeom>
            <a:solidFill>
              <a:srgbClr val="4D4D4D"/>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           5</a:t>
              </a:r>
              <a:r>
                <a:rPr lang="en-GB" sz="6000">
                  <a:solidFill>
                    <a:srgbClr val="CC0000"/>
                  </a:solidFill>
                </a:rPr>
                <a:t>	</a:t>
              </a:r>
              <a:endParaRPr lang="en-US" sz="6000">
                <a:solidFill>
                  <a:srgbClr val="CC0000"/>
                </a:solidFill>
              </a:endParaRPr>
            </a:p>
          </p:txBody>
        </p:sp>
        <p:sp>
          <p:nvSpPr>
            <p:cNvPr id="22" name="Rectangle 15"/>
            <p:cNvSpPr>
              <a:spLocks noChangeArrowheads="1"/>
            </p:cNvSpPr>
            <p:nvPr/>
          </p:nvSpPr>
          <p:spPr bwMode="auto">
            <a:xfrm>
              <a:off x="3408" y="1776"/>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a:t>
              </a:r>
              <a:endParaRPr lang="en-US" sz="1200">
                <a:solidFill>
                  <a:srgbClr val="CC0000"/>
                </a:solidFill>
              </a:endParaRPr>
            </a:p>
          </p:txBody>
        </p:sp>
        <p:sp>
          <p:nvSpPr>
            <p:cNvPr id="23" name="Rectangle 16"/>
            <p:cNvSpPr>
              <a:spLocks noChangeArrowheads="1"/>
            </p:cNvSpPr>
            <p:nvPr/>
          </p:nvSpPr>
          <p:spPr bwMode="auto">
            <a:xfrm>
              <a:off x="1224" y="1008"/>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a:t>
              </a:r>
              <a:endParaRPr lang="en-US" sz="1200">
                <a:solidFill>
                  <a:srgbClr val="CC0000"/>
                </a:solidFill>
              </a:endParaRPr>
            </a:p>
          </p:txBody>
        </p:sp>
      </p:grpSp>
    </p:spTree>
    <p:extLst>
      <p:ext uri="{BB962C8B-B14F-4D97-AF65-F5344CB8AC3E}">
        <p14:creationId xmlns:p14="http://schemas.microsoft.com/office/powerpoint/2010/main" val="619697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7" descr="D:\iai_IMages\fft\8 bit diffraction.jpg"/>
          <p:cNvPicPr>
            <a:picLocks noChangeAspect="1" noChangeArrowheads="1"/>
          </p:cNvPicPr>
          <p:nvPr/>
        </p:nvPicPr>
        <p:blipFill>
          <a:blip r:embed="rId2" cstate="print"/>
          <a:srcRect/>
          <a:stretch>
            <a:fillRect/>
          </a:stretch>
        </p:blipFill>
        <p:spPr bwMode="auto">
          <a:xfrm>
            <a:off x="6766560" y="1994054"/>
            <a:ext cx="3667760" cy="2971372"/>
          </a:xfrm>
          <a:prstGeom prst="rect">
            <a:avLst/>
          </a:prstGeom>
          <a:noFill/>
          <a:ln w="9525">
            <a:noFill/>
            <a:miter lim="800000"/>
            <a:headEnd/>
            <a:tailEnd/>
          </a:ln>
        </p:spPr>
      </p:pic>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Image class</a:t>
            </a:r>
          </a:p>
        </p:txBody>
      </p:sp>
      <p:sp>
        <p:nvSpPr>
          <p:cNvPr id="7" name="Text Box 6"/>
          <p:cNvSpPr txBox="1">
            <a:spLocks noChangeArrowheads="1"/>
          </p:cNvSpPr>
          <p:nvPr/>
        </p:nvSpPr>
        <p:spPr bwMode="auto">
          <a:xfrm>
            <a:off x="3759200" y="5340694"/>
            <a:ext cx="4673600" cy="1323439"/>
          </a:xfrm>
          <a:prstGeom prst="rect">
            <a:avLst/>
          </a:prstGeom>
          <a:noFill/>
          <a:ln w="12700">
            <a:noFill/>
            <a:miter lim="800000"/>
            <a:headEnd/>
            <a:tailEnd/>
          </a:ln>
          <a:effectLst>
            <a:outerShdw dist="35921" dir="2700000" sy="50000" kx="2115830" algn="bl" rotWithShape="0">
              <a:schemeClr val="tx1"/>
            </a:outerShdw>
          </a:effectLst>
        </p:spPr>
        <p:txBody>
          <a:bodyPr wrap="square">
            <a:spAutoFit/>
          </a:bodyPr>
          <a:lstStyle/>
          <a:p>
            <a:pPr algn="ctr">
              <a:spcBef>
                <a:spcPct val="50000"/>
              </a:spcBef>
              <a:defRPr/>
            </a:pPr>
            <a:r>
              <a:rPr lang="en-GB" sz="2000" b="1" dirty="0">
                <a:latin typeface="Calibri" panose="020F0502020204030204" pitchFamily="34" charset="0"/>
                <a:cs typeface="Calibri" panose="020F0502020204030204" pitchFamily="34" charset="0"/>
              </a:rPr>
              <a:t>8-bit - 256 greyscale  0-255</a:t>
            </a:r>
          </a:p>
          <a:p>
            <a:pPr algn="ctr">
              <a:spcBef>
                <a:spcPct val="50000"/>
              </a:spcBef>
              <a:defRPr/>
            </a:pPr>
            <a:r>
              <a:rPr lang="en-GB" sz="2000" b="1" u="sng" dirty="0">
                <a:latin typeface="Calibri" panose="020F0502020204030204" pitchFamily="34" charset="0"/>
                <a:cs typeface="Calibri" panose="020F0502020204030204" pitchFamily="34" charset="0"/>
              </a:rPr>
              <a:t>12-bit – 4096 greyscale 0-4095</a:t>
            </a:r>
          </a:p>
          <a:p>
            <a:pPr algn="ctr">
              <a:spcBef>
                <a:spcPct val="50000"/>
              </a:spcBef>
              <a:defRPr/>
            </a:pPr>
            <a:r>
              <a:rPr lang="en-GB" sz="2000" b="1" dirty="0">
                <a:latin typeface="Calibri" panose="020F0502020204030204" pitchFamily="34" charset="0"/>
                <a:cs typeface="Calibri" panose="020F0502020204030204" pitchFamily="34" charset="0"/>
              </a:rPr>
              <a:t>16-bit contains values from 0-65,536</a:t>
            </a:r>
            <a:endParaRPr lang="en-US" sz="2000" b="1" dirty="0">
              <a:latin typeface="Calibri" panose="020F0502020204030204" pitchFamily="34" charset="0"/>
              <a:cs typeface="Calibri" panose="020F0502020204030204" pitchFamily="34" charset="0"/>
            </a:endParaRPr>
          </a:p>
        </p:txBody>
      </p:sp>
      <p:grpSp>
        <p:nvGrpSpPr>
          <p:cNvPr id="8" name="Group 4"/>
          <p:cNvGrpSpPr>
            <a:grpSpLocks/>
          </p:cNvGrpSpPr>
          <p:nvPr/>
        </p:nvGrpSpPr>
        <p:grpSpPr bwMode="auto">
          <a:xfrm>
            <a:off x="1768622" y="1994054"/>
            <a:ext cx="3646658" cy="3418742"/>
            <a:chOff x="504" y="1008"/>
            <a:chExt cx="3624" cy="3072"/>
          </a:xfrm>
        </p:grpSpPr>
        <p:sp>
          <p:nvSpPr>
            <p:cNvPr id="11" name="Rectangle 5"/>
            <p:cNvSpPr>
              <a:spLocks noChangeArrowheads="1"/>
            </p:cNvSpPr>
            <p:nvPr/>
          </p:nvSpPr>
          <p:spPr bwMode="auto">
            <a:xfrm>
              <a:off x="1969" y="3312"/>
              <a:ext cx="720" cy="768"/>
            </a:xfrm>
            <a:prstGeom prst="rect">
              <a:avLst/>
            </a:prstGeom>
            <a:solidFill>
              <a:srgbClr val="111111"/>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99</a:t>
              </a:r>
              <a:endParaRPr lang="en-US" sz="1200">
                <a:solidFill>
                  <a:srgbClr val="CC0000"/>
                </a:solidFill>
              </a:endParaRPr>
            </a:p>
          </p:txBody>
        </p:sp>
        <p:sp>
          <p:nvSpPr>
            <p:cNvPr id="12" name="Rectangle 6"/>
            <p:cNvSpPr>
              <a:spLocks noChangeArrowheads="1"/>
            </p:cNvSpPr>
            <p:nvPr/>
          </p:nvSpPr>
          <p:spPr bwMode="auto">
            <a:xfrm>
              <a:off x="1943" y="2544"/>
              <a:ext cx="720" cy="768"/>
            </a:xfrm>
            <a:prstGeom prst="rect">
              <a:avLst/>
            </a:prstGeom>
            <a:solidFill>
              <a:srgbClr val="FFFFFF"/>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a:t>
              </a:r>
              <a:endParaRPr lang="en-US" sz="1200">
                <a:solidFill>
                  <a:srgbClr val="CC0000"/>
                </a:solidFill>
              </a:endParaRPr>
            </a:p>
          </p:txBody>
        </p:sp>
        <p:sp>
          <p:nvSpPr>
            <p:cNvPr id="13" name="Rectangle 7"/>
            <p:cNvSpPr>
              <a:spLocks noChangeArrowheads="1"/>
            </p:cNvSpPr>
            <p:nvPr/>
          </p:nvSpPr>
          <p:spPr bwMode="auto">
            <a:xfrm>
              <a:off x="2689" y="2544"/>
              <a:ext cx="720" cy="768"/>
            </a:xfrm>
            <a:prstGeom prst="rect">
              <a:avLst/>
            </a:prstGeom>
            <a:solidFill>
              <a:srgbClr val="292929"/>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95</a:t>
              </a:r>
              <a:endParaRPr lang="en-US" sz="1200">
                <a:solidFill>
                  <a:srgbClr val="CC0000"/>
                </a:solidFill>
              </a:endParaRPr>
            </a:p>
          </p:txBody>
        </p:sp>
        <p:sp>
          <p:nvSpPr>
            <p:cNvPr id="14" name="Rectangle 8"/>
            <p:cNvSpPr>
              <a:spLocks noChangeArrowheads="1"/>
            </p:cNvSpPr>
            <p:nvPr/>
          </p:nvSpPr>
          <p:spPr bwMode="auto">
            <a:xfrm>
              <a:off x="1224" y="2544"/>
              <a:ext cx="720" cy="768"/>
            </a:xfrm>
            <a:prstGeom prst="rect">
              <a:avLst/>
            </a:prstGeom>
            <a:solidFill>
              <a:srgbClr val="5F5F5F"/>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50</a:t>
              </a:r>
              <a:endParaRPr lang="en-US" sz="1200">
                <a:solidFill>
                  <a:srgbClr val="CC0000"/>
                </a:solidFill>
              </a:endParaRPr>
            </a:p>
          </p:txBody>
        </p:sp>
        <p:sp>
          <p:nvSpPr>
            <p:cNvPr id="15" name="Rectangle 9"/>
            <p:cNvSpPr>
              <a:spLocks noChangeArrowheads="1"/>
            </p:cNvSpPr>
            <p:nvPr/>
          </p:nvSpPr>
          <p:spPr bwMode="auto">
            <a:xfrm>
              <a:off x="504" y="2544"/>
              <a:ext cx="720" cy="768"/>
            </a:xfrm>
            <a:prstGeom prst="rect">
              <a:avLst/>
            </a:prstGeom>
            <a:solidFill>
              <a:srgbClr val="DDDDDD"/>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28</a:t>
              </a:r>
              <a:endParaRPr lang="en-US" sz="1200">
                <a:solidFill>
                  <a:srgbClr val="CC0000"/>
                </a:solidFill>
              </a:endParaRPr>
            </a:p>
          </p:txBody>
        </p:sp>
        <p:sp>
          <p:nvSpPr>
            <p:cNvPr id="16" name="Rectangle 10"/>
            <p:cNvSpPr>
              <a:spLocks noChangeArrowheads="1"/>
            </p:cNvSpPr>
            <p:nvPr/>
          </p:nvSpPr>
          <p:spPr bwMode="auto">
            <a:xfrm>
              <a:off x="1224" y="1776"/>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15</a:t>
              </a:r>
              <a:endParaRPr lang="en-US" sz="1200">
                <a:solidFill>
                  <a:srgbClr val="CC0000"/>
                </a:solidFill>
              </a:endParaRPr>
            </a:p>
          </p:txBody>
        </p:sp>
        <p:sp>
          <p:nvSpPr>
            <p:cNvPr id="17" name="Rectangle 11"/>
            <p:cNvSpPr>
              <a:spLocks noChangeArrowheads="1"/>
            </p:cNvSpPr>
            <p:nvPr/>
          </p:nvSpPr>
          <p:spPr bwMode="auto">
            <a:xfrm>
              <a:off x="504" y="1776"/>
              <a:ext cx="720" cy="768"/>
            </a:xfrm>
            <a:prstGeom prst="rect">
              <a:avLst/>
            </a:prstGeom>
            <a:gradFill rotWithShape="0">
              <a:gsLst>
                <a:gs pos="0">
                  <a:srgbClr val="C0C0C0"/>
                </a:gs>
                <a:gs pos="100000">
                  <a:srgbClr val="C0C0C0">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24</a:t>
              </a:r>
              <a:endParaRPr lang="en-US" sz="1200">
                <a:solidFill>
                  <a:srgbClr val="CC0000"/>
                </a:solidFill>
              </a:endParaRPr>
            </a:p>
          </p:txBody>
        </p:sp>
        <p:sp>
          <p:nvSpPr>
            <p:cNvPr id="18" name="Rectangle 12"/>
            <p:cNvSpPr>
              <a:spLocks noChangeArrowheads="1"/>
            </p:cNvSpPr>
            <p:nvPr/>
          </p:nvSpPr>
          <p:spPr bwMode="auto">
            <a:xfrm>
              <a:off x="2689" y="1776"/>
              <a:ext cx="720" cy="768"/>
            </a:xfrm>
            <a:prstGeom prst="rect">
              <a:avLst/>
            </a:prstGeom>
            <a:solidFill>
              <a:srgbClr val="B2B2B2"/>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35</a:t>
              </a:r>
              <a:endParaRPr lang="en-US" sz="1200">
                <a:solidFill>
                  <a:srgbClr val="CC0000"/>
                </a:solidFill>
              </a:endParaRPr>
            </a:p>
          </p:txBody>
        </p:sp>
        <p:sp>
          <p:nvSpPr>
            <p:cNvPr id="19" name="Rectangle 13"/>
            <p:cNvSpPr>
              <a:spLocks noChangeArrowheads="1"/>
            </p:cNvSpPr>
            <p:nvPr/>
          </p:nvSpPr>
          <p:spPr bwMode="auto">
            <a:xfrm>
              <a:off x="1969" y="1776"/>
              <a:ext cx="720" cy="768"/>
            </a:xfrm>
            <a:prstGeom prst="rect">
              <a:avLst/>
            </a:prstGeom>
            <a:solidFill>
              <a:srgbClr val="777777"/>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5</a:t>
              </a:r>
              <a:endParaRPr lang="en-US" sz="1200">
                <a:solidFill>
                  <a:srgbClr val="CC0000"/>
                </a:solidFill>
              </a:endParaRPr>
            </a:p>
          </p:txBody>
        </p:sp>
        <p:sp>
          <p:nvSpPr>
            <p:cNvPr id="20" name="Rectangle 14"/>
            <p:cNvSpPr>
              <a:spLocks noChangeArrowheads="1"/>
            </p:cNvSpPr>
            <p:nvPr/>
          </p:nvSpPr>
          <p:spPr bwMode="auto">
            <a:xfrm>
              <a:off x="3408" y="2544"/>
              <a:ext cx="720" cy="768"/>
            </a:xfrm>
            <a:prstGeom prst="rect">
              <a:avLst/>
            </a:prstGeom>
            <a:solidFill>
              <a:srgbClr val="4D4D4D"/>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           5</a:t>
              </a:r>
              <a:r>
                <a:rPr lang="en-GB" sz="6000">
                  <a:solidFill>
                    <a:srgbClr val="CC0000"/>
                  </a:solidFill>
                </a:rPr>
                <a:t>	</a:t>
              </a:r>
              <a:endParaRPr lang="en-US" sz="6000">
                <a:solidFill>
                  <a:srgbClr val="CC0000"/>
                </a:solidFill>
              </a:endParaRPr>
            </a:p>
          </p:txBody>
        </p:sp>
        <p:sp>
          <p:nvSpPr>
            <p:cNvPr id="22" name="Rectangle 15"/>
            <p:cNvSpPr>
              <a:spLocks noChangeArrowheads="1"/>
            </p:cNvSpPr>
            <p:nvPr/>
          </p:nvSpPr>
          <p:spPr bwMode="auto">
            <a:xfrm>
              <a:off x="3408" y="1776"/>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a:t>
              </a:r>
              <a:endParaRPr lang="en-US" sz="1200">
                <a:solidFill>
                  <a:srgbClr val="CC0000"/>
                </a:solidFill>
              </a:endParaRPr>
            </a:p>
          </p:txBody>
        </p:sp>
        <p:sp>
          <p:nvSpPr>
            <p:cNvPr id="23" name="Rectangle 16"/>
            <p:cNvSpPr>
              <a:spLocks noChangeArrowheads="1"/>
            </p:cNvSpPr>
            <p:nvPr/>
          </p:nvSpPr>
          <p:spPr bwMode="auto">
            <a:xfrm>
              <a:off x="1224" y="1008"/>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a:t>
              </a:r>
              <a:endParaRPr lang="en-US" sz="1200">
                <a:solidFill>
                  <a:srgbClr val="CC0000"/>
                </a:solidFill>
              </a:endParaRPr>
            </a:p>
          </p:txBody>
        </p:sp>
      </p:grpSp>
      <p:pic>
        <p:nvPicPr>
          <p:cNvPr id="24" name="Picture 17" descr="D:\iai_IMages\fft\12 bit diffraction.jpg"/>
          <p:cNvPicPr>
            <a:picLocks noChangeAspect="1" noChangeArrowheads="1"/>
          </p:cNvPicPr>
          <p:nvPr/>
        </p:nvPicPr>
        <p:blipFill>
          <a:blip r:embed="rId3" cstate="print"/>
          <a:srcRect/>
          <a:stretch>
            <a:fillRect/>
          </a:stretch>
        </p:blipFill>
        <p:spPr bwMode="auto">
          <a:xfrm>
            <a:off x="7057752" y="2003003"/>
            <a:ext cx="2971800" cy="2946400"/>
          </a:xfrm>
          <a:prstGeom prst="rect">
            <a:avLst/>
          </a:prstGeom>
          <a:noFill/>
          <a:ln w="9525">
            <a:noFill/>
            <a:miter lim="800000"/>
            <a:headEnd/>
            <a:tailEnd/>
          </a:ln>
        </p:spPr>
      </p:pic>
    </p:spTree>
    <p:extLst>
      <p:ext uri="{BB962C8B-B14F-4D97-AF65-F5344CB8AC3E}">
        <p14:creationId xmlns:p14="http://schemas.microsoft.com/office/powerpoint/2010/main" val="11325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17" descr="D:\iai_IMages\fft\8 bit diffraction.jpg"/>
          <p:cNvPicPr>
            <a:picLocks noChangeAspect="1" noChangeArrowheads="1"/>
          </p:cNvPicPr>
          <p:nvPr/>
        </p:nvPicPr>
        <p:blipFill>
          <a:blip r:embed="rId2" cstate="print"/>
          <a:srcRect/>
          <a:stretch>
            <a:fillRect/>
          </a:stretch>
        </p:blipFill>
        <p:spPr bwMode="auto">
          <a:xfrm>
            <a:off x="6766560" y="1994054"/>
            <a:ext cx="3667760" cy="2971372"/>
          </a:xfrm>
          <a:prstGeom prst="rect">
            <a:avLst/>
          </a:prstGeom>
          <a:noFill/>
          <a:ln w="9525">
            <a:noFill/>
            <a:miter lim="800000"/>
            <a:headEnd/>
            <a:tailEnd/>
          </a:ln>
        </p:spPr>
      </p:pic>
      <p:sp>
        <p:nvSpPr>
          <p:cNvPr id="21" name="Title 1"/>
          <p:cNvSpPr txBox="1">
            <a:spLocks/>
          </p:cNvSpPr>
          <p:nvPr/>
        </p:nvSpPr>
        <p:spPr>
          <a:xfrm>
            <a:off x="162560" y="865994"/>
            <a:ext cx="6014720" cy="1000108"/>
          </a:xfrm>
          <a:prstGeom prst="rect">
            <a:avLst/>
          </a:prstGeom>
          <a:ln>
            <a:noFill/>
          </a:ln>
        </p:spPr>
        <p:txBody>
          <a:bodyPr vert="horz" lIns="91440" tIns="45720" rIns="91440" bIns="45720" rtlCol="0" anchor="b">
            <a:noAutofit/>
          </a:bodyPr>
          <a:lstStyle>
            <a:lvl1pPr algn="ctr" defTabSz="457200" rtl="0" eaLnBrk="1" latinLnBrk="0" hangingPunct="1">
              <a:spcBef>
                <a:spcPct val="0"/>
              </a:spcBef>
              <a:buNone/>
              <a:defRPr sz="4800" kern="1200" cap="all">
                <a:ln w="3175" cmpd="sng">
                  <a:noFill/>
                </a:ln>
                <a:solidFill>
                  <a:schemeClr val="accent1"/>
                </a:solidFill>
                <a:effectLst>
                  <a:glow rad="38100">
                    <a:schemeClr val="bg1">
                      <a:lumMod val="65000"/>
                      <a:lumOff val="35000"/>
                      <a:alpha val="50000"/>
                    </a:schemeClr>
                  </a:glow>
                  <a:outerShdw blurRad="28575" dist="31750" dir="1320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l"/>
            <a:r>
              <a:rPr lang="en-GB" sz="3200" b="1" spc="300" dirty="0">
                <a:solidFill>
                  <a:schemeClr val="tx1"/>
                </a:solidFill>
                <a:effectLst>
                  <a:glow rad="38100">
                    <a:schemeClr val="bg1">
                      <a:lumMod val="65000"/>
                      <a:lumOff val="35000"/>
                      <a:alpha val="40000"/>
                    </a:schemeClr>
                  </a:glow>
                </a:effectLst>
                <a:cs typeface="Calibri" panose="020F0502020204030204" pitchFamily="34" charset="0"/>
              </a:rPr>
              <a:t>Image class</a:t>
            </a:r>
          </a:p>
        </p:txBody>
      </p:sp>
      <p:sp>
        <p:nvSpPr>
          <p:cNvPr id="7" name="Text Box 6"/>
          <p:cNvSpPr txBox="1">
            <a:spLocks noChangeArrowheads="1"/>
          </p:cNvSpPr>
          <p:nvPr/>
        </p:nvSpPr>
        <p:spPr bwMode="auto">
          <a:xfrm>
            <a:off x="3759200" y="5340694"/>
            <a:ext cx="4673600" cy="861774"/>
          </a:xfrm>
          <a:prstGeom prst="rect">
            <a:avLst/>
          </a:prstGeom>
          <a:noFill/>
          <a:ln w="12700">
            <a:noFill/>
            <a:miter lim="800000"/>
            <a:headEnd/>
            <a:tailEnd/>
          </a:ln>
          <a:effectLst>
            <a:outerShdw dist="35921" dir="2700000" sy="50000" kx="2115830" algn="bl" rotWithShape="0">
              <a:schemeClr val="tx1"/>
            </a:outerShdw>
          </a:effectLst>
        </p:spPr>
        <p:txBody>
          <a:bodyPr wrap="square">
            <a:spAutoFit/>
          </a:bodyPr>
          <a:lstStyle/>
          <a:p>
            <a:pPr algn="ctr">
              <a:spcBef>
                <a:spcPct val="50000"/>
              </a:spcBef>
              <a:defRPr/>
            </a:pPr>
            <a:endParaRPr lang="en-GB" sz="2000" b="1" dirty="0">
              <a:solidFill>
                <a:srgbClr val="FFFF00"/>
              </a:solidFill>
              <a:latin typeface="Calibri" panose="020F0502020204030204" pitchFamily="34" charset="0"/>
              <a:cs typeface="Calibri" panose="020F0502020204030204" pitchFamily="34" charset="0"/>
            </a:endParaRPr>
          </a:p>
          <a:p>
            <a:pPr algn="ctr">
              <a:spcBef>
                <a:spcPct val="50000"/>
              </a:spcBef>
              <a:defRPr/>
            </a:pPr>
            <a:r>
              <a:rPr lang="en-GB" sz="2000" b="1" dirty="0">
                <a:solidFill>
                  <a:srgbClr val="FFFF00"/>
                </a:solidFill>
                <a:latin typeface="Calibri" panose="020F0502020204030204" pitchFamily="34" charset="0"/>
                <a:cs typeface="Calibri" panose="020F0502020204030204" pitchFamily="34" charset="0"/>
              </a:rPr>
              <a:t>12-bit images give optimal FFT results</a:t>
            </a:r>
            <a:endParaRPr lang="en-US" sz="2000" b="1" dirty="0">
              <a:solidFill>
                <a:srgbClr val="FFFF00"/>
              </a:solidFill>
              <a:latin typeface="Calibri" panose="020F0502020204030204" pitchFamily="34" charset="0"/>
              <a:cs typeface="Calibri" panose="020F0502020204030204" pitchFamily="34" charset="0"/>
            </a:endParaRPr>
          </a:p>
        </p:txBody>
      </p:sp>
      <p:grpSp>
        <p:nvGrpSpPr>
          <p:cNvPr id="8" name="Group 4"/>
          <p:cNvGrpSpPr>
            <a:grpSpLocks/>
          </p:cNvGrpSpPr>
          <p:nvPr/>
        </p:nvGrpSpPr>
        <p:grpSpPr bwMode="auto">
          <a:xfrm>
            <a:off x="1768622" y="1994054"/>
            <a:ext cx="3646658" cy="3418742"/>
            <a:chOff x="504" y="1008"/>
            <a:chExt cx="3624" cy="3072"/>
          </a:xfrm>
        </p:grpSpPr>
        <p:sp>
          <p:nvSpPr>
            <p:cNvPr id="11" name="Rectangle 5"/>
            <p:cNvSpPr>
              <a:spLocks noChangeArrowheads="1"/>
            </p:cNvSpPr>
            <p:nvPr/>
          </p:nvSpPr>
          <p:spPr bwMode="auto">
            <a:xfrm>
              <a:off x="1969" y="3312"/>
              <a:ext cx="720" cy="768"/>
            </a:xfrm>
            <a:prstGeom prst="rect">
              <a:avLst/>
            </a:prstGeom>
            <a:solidFill>
              <a:srgbClr val="111111"/>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99</a:t>
              </a:r>
              <a:endParaRPr lang="en-US" sz="1200">
                <a:solidFill>
                  <a:srgbClr val="CC0000"/>
                </a:solidFill>
              </a:endParaRPr>
            </a:p>
          </p:txBody>
        </p:sp>
        <p:sp>
          <p:nvSpPr>
            <p:cNvPr id="12" name="Rectangle 6"/>
            <p:cNvSpPr>
              <a:spLocks noChangeArrowheads="1"/>
            </p:cNvSpPr>
            <p:nvPr/>
          </p:nvSpPr>
          <p:spPr bwMode="auto">
            <a:xfrm>
              <a:off x="1943" y="2544"/>
              <a:ext cx="720" cy="768"/>
            </a:xfrm>
            <a:prstGeom prst="rect">
              <a:avLst/>
            </a:prstGeom>
            <a:solidFill>
              <a:srgbClr val="FFFFFF"/>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a:t>
              </a:r>
              <a:endParaRPr lang="en-US" sz="1200">
                <a:solidFill>
                  <a:srgbClr val="CC0000"/>
                </a:solidFill>
              </a:endParaRPr>
            </a:p>
          </p:txBody>
        </p:sp>
        <p:sp>
          <p:nvSpPr>
            <p:cNvPr id="13" name="Rectangle 7"/>
            <p:cNvSpPr>
              <a:spLocks noChangeArrowheads="1"/>
            </p:cNvSpPr>
            <p:nvPr/>
          </p:nvSpPr>
          <p:spPr bwMode="auto">
            <a:xfrm>
              <a:off x="2689" y="2544"/>
              <a:ext cx="720" cy="768"/>
            </a:xfrm>
            <a:prstGeom prst="rect">
              <a:avLst/>
            </a:prstGeom>
            <a:solidFill>
              <a:srgbClr val="292929"/>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95</a:t>
              </a:r>
              <a:endParaRPr lang="en-US" sz="1200">
                <a:solidFill>
                  <a:srgbClr val="CC0000"/>
                </a:solidFill>
              </a:endParaRPr>
            </a:p>
          </p:txBody>
        </p:sp>
        <p:sp>
          <p:nvSpPr>
            <p:cNvPr id="14" name="Rectangle 8"/>
            <p:cNvSpPr>
              <a:spLocks noChangeArrowheads="1"/>
            </p:cNvSpPr>
            <p:nvPr/>
          </p:nvSpPr>
          <p:spPr bwMode="auto">
            <a:xfrm>
              <a:off x="1224" y="2544"/>
              <a:ext cx="720" cy="768"/>
            </a:xfrm>
            <a:prstGeom prst="rect">
              <a:avLst/>
            </a:prstGeom>
            <a:solidFill>
              <a:srgbClr val="5F5F5F"/>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50</a:t>
              </a:r>
              <a:endParaRPr lang="en-US" sz="1200">
                <a:solidFill>
                  <a:srgbClr val="CC0000"/>
                </a:solidFill>
              </a:endParaRPr>
            </a:p>
          </p:txBody>
        </p:sp>
        <p:sp>
          <p:nvSpPr>
            <p:cNvPr id="15" name="Rectangle 9"/>
            <p:cNvSpPr>
              <a:spLocks noChangeArrowheads="1"/>
            </p:cNvSpPr>
            <p:nvPr/>
          </p:nvSpPr>
          <p:spPr bwMode="auto">
            <a:xfrm>
              <a:off x="504" y="2544"/>
              <a:ext cx="720" cy="768"/>
            </a:xfrm>
            <a:prstGeom prst="rect">
              <a:avLst/>
            </a:prstGeom>
            <a:solidFill>
              <a:srgbClr val="DDDDDD"/>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28</a:t>
              </a:r>
              <a:endParaRPr lang="en-US" sz="1200">
                <a:solidFill>
                  <a:srgbClr val="CC0000"/>
                </a:solidFill>
              </a:endParaRPr>
            </a:p>
          </p:txBody>
        </p:sp>
        <p:sp>
          <p:nvSpPr>
            <p:cNvPr id="16" name="Rectangle 10"/>
            <p:cNvSpPr>
              <a:spLocks noChangeArrowheads="1"/>
            </p:cNvSpPr>
            <p:nvPr/>
          </p:nvSpPr>
          <p:spPr bwMode="auto">
            <a:xfrm>
              <a:off x="1224" y="1776"/>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15</a:t>
              </a:r>
              <a:endParaRPr lang="en-US" sz="1200">
                <a:solidFill>
                  <a:srgbClr val="CC0000"/>
                </a:solidFill>
              </a:endParaRPr>
            </a:p>
          </p:txBody>
        </p:sp>
        <p:sp>
          <p:nvSpPr>
            <p:cNvPr id="17" name="Rectangle 11"/>
            <p:cNvSpPr>
              <a:spLocks noChangeArrowheads="1"/>
            </p:cNvSpPr>
            <p:nvPr/>
          </p:nvSpPr>
          <p:spPr bwMode="auto">
            <a:xfrm>
              <a:off x="504" y="1776"/>
              <a:ext cx="720" cy="768"/>
            </a:xfrm>
            <a:prstGeom prst="rect">
              <a:avLst/>
            </a:prstGeom>
            <a:gradFill rotWithShape="0">
              <a:gsLst>
                <a:gs pos="0">
                  <a:srgbClr val="C0C0C0"/>
                </a:gs>
                <a:gs pos="100000">
                  <a:srgbClr val="C0C0C0">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24</a:t>
              </a:r>
              <a:endParaRPr lang="en-US" sz="1200">
                <a:solidFill>
                  <a:srgbClr val="CC0000"/>
                </a:solidFill>
              </a:endParaRPr>
            </a:p>
          </p:txBody>
        </p:sp>
        <p:sp>
          <p:nvSpPr>
            <p:cNvPr id="18" name="Rectangle 12"/>
            <p:cNvSpPr>
              <a:spLocks noChangeArrowheads="1"/>
            </p:cNvSpPr>
            <p:nvPr/>
          </p:nvSpPr>
          <p:spPr bwMode="auto">
            <a:xfrm>
              <a:off x="2689" y="1776"/>
              <a:ext cx="720" cy="768"/>
            </a:xfrm>
            <a:prstGeom prst="rect">
              <a:avLst/>
            </a:prstGeom>
            <a:solidFill>
              <a:srgbClr val="B2B2B2"/>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35</a:t>
              </a:r>
              <a:endParaRPr lang="en-US" sz="1200">
                <a:solidFill>
                  <a:srgbClr val="CC0000"/>
                </a:solidFill>
              </a:endParaRPr>
            </a:p>
          </p:txBody>
        </p:sp>
        <p:sp>
          <p:nvSpPr>
            <p:cNvPr id="19" name="Rectangle 13"/>
            <p:cNvSpPr>
              <a:spLocks noChangeArrowheads="1"/>
            </p:cNvSpPr>
            <p:nvPr/>
          </p:nvSpPr>
          <p:spPr bwMode="auto">
            <a:xfrm>
              <a:off x="1969" y="1776"/>
              <a:ext cx="720" cy="768"/>
            </a:xfrm>
            <a:prstGeom prst="rect">
              <a:avLst/>
            </a:prstGeom>
            <a:solidFill>
              <a:srgbClr val="777777"/>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5</a:t>
              </a:r>
              <a:endParaRPr lang="en-US" sz="1200">
                <a:solidFill>
                  <a:srgbClr val="CC0000"/>
                </a:solidFill>
              </a:endParaRPr>
            </a:p>
          </p:txBody>
        </p:sp>
        <p:sp>
          <p:nvSpPr>
            <p:cNvPr id="20" name="Rectangle 14"/>
            <p:cNvSpPr>
              <a:spLocks noChangeArrowheads="1"/>
            </p:cNvSpPr>
            <p:nvPr/>
          </p:nvSpPr>
          <p:spPr bwMode="auto">
            <a:xfrm>
              <a:off x="3408" y="2544"/>
              <a:ext cx="720" cy="768"/>
            </a:xfrm>
            <a:prstGeom prst="rect">
              <a:avLst/>
            </a:prstGeom>
            <a:solidFill>
              <a:srgbClr val="4D4D4D"/>
            </a:soli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           5</a:t>
              </a:r>
              <a:r>
                <a:rPr lang="en-GB" sz="6000">
                  <a:solidFill>
                    <a:srgbClr val="CC0000"/>
                  </a:solidFill>
                </a:rPr>
                <a:t>	</a:t>
              </a:r>
              <a:endParaRPr lang="en-US" sz="6000">
                <a:solidFill>
                  <a:srgbClr val="CC0000"/>
                </a:solidFill>
              </a:endParaRPr>
            </a:p>
          </p:txBody>
        </p:sp>
        <p:sp>
          <p:nvSpPr>
            <p:cNvPr id="22" name="Rectangle 15"/>
            <p:cNvSpPr>
              <a:spLocks noChangeArrowheads="1"/>
            </p:cNvSpPr>
            <p:nvPr/>
          </p:nvSpPr>
          <p:spPr bwMode="auto">
            <a:xfrm>
              <a:off x="3408" y="1776"/>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a:t>
              </a:r>
              <a:endParaRPr lang="en-US" sz="1200">
                <a:solidFill>
                  <a:srgbClr val="CC0000"/>
                </a:solidFill>
              </a:endParaRPr>
            </a:p>
          </p:txBody>
        </p:sp>
        <p:sp>
          <p:nvSpPr>
            <p:cNvPr id="23" name="Rectangle 16"/>
            <p:cNvSpPr>
              <a:spLocks noChangeArrowheads="1"/>
            </p:cNvSpPr>
            <p:nvPr/>
          </p:nvSpPr>
          <p:spPr bwMode="auto">
            <a:xfrm>
              <a:off x="1224" y="1008"/>
              <a:ext cx="720" cy="768"/>
            </a:xfrm>
            <a:prstGeom prst="rect">
              <a:avLst/>
            </a:prstGeom>
            <a:gradFill rotWithShape="0">
              <a:gsLst>
                <a:gs pos="0">
                  <a:srgbClr val="F8F8F8"/>
                </a:gs>
                <a:gs pos="100000">
                  <a:srgbClr val="F8F8F8">
                    <a:gamma/>
                    <a:shade val="94118"/>
                    <a:invGamma/>
                  </a:srgbClr>
                </a:gs>
              </a:gsLst>
              <a:lin ang="5400000" scaled="1"/>
            </a:gradFill>
            <a:ln w="12700">
              <a:solidFill>
                <a:srgbClr val="B2B2B2"/>
              </a:solidFill>
              <a:miter lim="800000"/>
              <a:headEnd/>
              <a:tailEnd/>
            </a:ln>
            <a:effectLst>
              <a:outerShdw dist="35921" dir="2700000" algn="ctr" rotWithShape="0">
                <a:srgbClr val="875B0D"/>
              </a:outerShdw>
            </a:effectLst>
          </p:spPr>
          <p:txBody>
            <a:bodyPr wrap="none" lIns="92075" tIns="46038" rIns="92075" bIns="46038" anchor="ctr"/>
            <a:lstStyle/>
            <a:p>
              <a:pPr algn="ctr" eaLnBrk="0" hangingPunct="0">
                <a:spcBef>
                  <a:spcPct val="50000"/>
                </a:spcBef>
                <a:buClr>
                  <a:schemeClr val="tx2"/>
                </a:buClr>
                <a:defRPr/>
              </a:pPr>
              <a:r>
                <a:rPr lang="en-GB" sz="1200">
                  <a:solidFill>
                    <a:srgbClr val="CC0000"/>
                  </a:solidFill>
                </a:rPr>
                <a:t>1</a:t>
              </a:r>
              <a:endParaRPr lang="en-US" sz="1200">
                <a:solidFill>
                  <a:srgbClr val="CC0000"/>
                </a:solidFill>
              </a:endParaRPr>
            </a:p>
          </p:txBody>
        </p:sp>
      </p:grpSp>
      <p:pic>
        <p:nvPicPr>
          <p:cNvPr id="24" name="Picture 17" descr="D:\iai_IMages\fft\12 bit diffraction.jpg"/>
          <p:cNvPicPr>
            <a:picLocks noChangeAspect="1" noChangeArrowheads="1"/>
          </p:cNvPicPr>
          <p:nvPr/>
        </p:nvPicPr>
        <p:blipFill>
          <a:blip r:embed="rId3" cstate="print"/>
          <a:srcRect/>
          <a:stretch>
            <a:fillRect/>
          </a:stretch>
        </p:blipFill>
        <p:spPr bwMode="auto">
          <a:xfrm>
            <a:off x="7057752" y="2003003"/>
            <a:ext cx="2971800" cy="2946400"/>
          </a:xfrm>
          <a:prstGeom prst="rect">
            <a:avLst/>
          </a:prstGeom>
          <a:noFill/>
          <a:ln w="9525">
            <a:noFill/>
            <a:miter lim="800000"/>
            <a:headEnd/>
            <a:tailEnd/>
          </a:ln>
        </p:spPr>
      </p:pic>
    </p:spTree>
    <p:extLst>
      <p:ext uri="{BB962C8B-B14F-4D97-AF65-F5344CB8AC3E}">
        <p14:creationId xmlns:p14="http://schemas.microsoft.com/office/powerpoint/2010/main" val="817200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9954" y="4602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Spike removal</a:t>
            </a:r>
          </a:p>
        </p:txBody>
      </p:sp>
      <p:sp>
        <p:nvSpPr>
          <p:cNvPr id="5" name="TextBox 4"/>
          <p:cNvSpPr txBox="1"/>
          <p:nvPr/>
        </p:nvSpPr>
        <p:spPr>
          <a:xfrm>
            <a:off x="4484754" y="1148080"/>
            <a:ext cx="3210560" cy="830997"/>
          </a:xfrm>
          <a:prstGeom prst="rect">
            <a:avLst/>
          </a:prstGeom>
          <a:noFill/>
          <a:ln w="38100">
            <a:solidFill>
              <a:srgbClr val="FFFF00"/>
            </a:solidFill>
          </a:ln>
        </p:spPr>
        <p:txBody>
          <a:bodyPr wrap="square" rtlCol="0">
            <a:spAutoFit/>
          </a:bodyPr>
          <a:lstStyle/>
          <a:p>
            <a:pPr algn="ctr"/>
            <a:r>
              <a:rPr lang="en-GB" sz="2400" dirty="0">
                <a:latin typeface="Calibri" panose="020F0502020204030204" pitchFamily="34" charset="0"/>
                <a:cs typeface="Calibri" panose="020F0502020204030204" pitchFamily="34" charset="0"/>
              </a:rPr>
              <a:t>Every white dot is a wavelength of light</a:t>
            </a:r>
          </a:p>
        </p:txBody>
      </p:sp>
      <p:sp>
        <p:nvSpPr>
          <p:cNvPr id="13" name="TextBox 12"/>
          <p:cNvSpPr txBox="1"/>
          <p:nvPr/>
        </p:nvSpPr>
        <p:spPr>
          <a:xfrm>
            <a:off x="562994" y="1983505"/>
            <a:ext cx="321056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Remove too much</a:t>
            </a:r>
          </a:p>
        </p:txBody>
      </p:sp>
      <p:sp>
        <p:nvSpPr>
          <p:cNvPr id="14" name="TextBox 13"/>
          <p:cNvSpPr txBox="1"/>
          <p:nvPr/>
        </p:nvSpPr>
        <p:spPr>
          <a:xfrm>
            <a:off x="8264274" y="1983505"/>
            <a:ext cx="321056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Remove too little</a:t>
            </a:r>
          </a:p>
        </p:txBody>
      </p:sp>
      <p:sp>
        <p:nvSpPr>
          <p:cNvPr id="15" name="TextBox 14"/>
          <p:cNvSpPr txBox="1"/>
          <p:nvPr/>
        </p:nvSpPr>
        <p:spPr>
          <a:xfrm>
            <a:off x="562994" y="3273152"/>
            <a:ext cx="321056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Distortion of the image</a:t>
            </a:r>
          </a:p>
        </p:txBody>
      </p:sp>
      <p:sp>
        <p:nvSpPr>
          <p:cNvPr id="16" name="TextBox 15"/>
          <p:cNvSpPr txBox="1"/>
          <p:nvPr/>
        </p:nvSpPr>
        <p:spPr>
          <a:xfrm>
            <a:off x="8264274" y="3161392"/>
            <a:ext cx="3210560" cy="830997"/>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Ineffective pattern removal</a:t>
            </a:r>
          </a:p>
        </p:txBody>
      </p:sp>
      <p:sp>
        <p:nvSpPr>
          <p:cNvPr id="17" name="TextBox 16"/>
          <p:cNvSpPr txBox="1"/>
          <p:nvPr/>
        </p:nvSpPr>
        <p:spPr>
          <a:xfrm>
            <a:off x="562994" y="4322531"/>
            <a:ext cx="3307966" cy="1200329"/>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Most common problems</a:t>
            </a:r>
          </a:p>
          <a:p>
            <a:pPr algn="ctr"/>
            <a:r>
              <a:rPr lang="en-GB" sz="2400" dirty="0">
                <a:latin typeface="Calibri" panose="020F0502020204030204" pitchFamily="34" charset="0"/>
                <a:cs typeface="Calibri" panose="020F0502020204030204" pitchFamily="34" charset="0"/>
              </a:rPr>
              <a:t>With auto pattern removal</a:t>
            </a:r>
          </a:p>
        </p:txBody>
      </p:sp>
      <p:sp>
        <p:nvSpPr>
          <p:cNvPr id="18" name="TextBox 17"/>
          <p:cNvSpPr txBox="1"/>
          <p:nvPr/>
        </p:nvSpPr>
        <p:spPr>
          <a:xfrm>
            <a:off x="8264274" y="4647651"/>
            <a:ext cx="3210560" cy="461665"/>
          </a:xfrm>
          <a:prstGeom prst="rect">
            <a:avLst/>
          </a:prstGeom>
          <a:noFill/>
        </p:spPr>
        <p:txBody>
          <a:bodyPr wrap="square" rtlCol="0">
            <a:spAutoFit/>
          </a:bodyPr>
          <a:lstStyle/>
          <a:p>
            <a:pPr algn="ctr"/>
            <a:r>
              <a:rPr lang="en-GB" sz="2400" dirty="0">
                <a:latin typeface="Calibri" panose="020F0502020204030204" pitchFamily="34" charset="0"/>
                <a:cs typeface="Calibri" panose="020F0502020204030204" pitchFamily="34" charset="0"/>
              </a:rPr>
              <a:t>Blurs ridge detail</a:t>
            </a:r>
          </a:p>
        </p:txBody>
      </p:sp>
      <p:sp>
        <p:nvSpPr>
          <p:cNvPr id="8" name="Rectangle 7"/>
          <p:cNvSpPr/>
          <p:nvPr/>
        </p:nvSpPr>
        <p:spPr>
          <a:xfrm>
            <a:off x="562994" y="1788160"/>
            <a:ext cx="3399406" cy="9448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p:cNvSpPr/>
          <p:nvPr/>
        </p:nvSpPr>
        <p:spPr>
          <a:xfrm>
            <a:off x="562994" y="3060877"/>
            <a:ext cx="3399406" cy="9448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p:cNvSpPr/>
          <p:nvPr/>
        </p:nvSpPr>
        <p:spPr>
          <a:xfrm>
            <a:off x="562994" y="4333594"/>
            <a:ext cx="3399406" cy="11892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8254114" y="1788160"/>
            <a:ext cx="3399406" cy="9448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ectangle 24"/>
          <p:cNvSpPr/>
          <p:nvPr/>
        </p:nvSpPr>
        <p:spPr>
          <a:xfrm>
            <a:off x="8254114" y="3060877"/>
            <a:ext cx="3399406" cy="944880"/>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8254114" y="4333594"/>
            <a:ext cx="3399406" cy="1189266"/>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0" name="Straight Arrow Connector 9"/>
          <p:cNvCxnSpPr>
            <a:endCxn id="8" idx="3"/>
          </p:cNvCxnSpPr>
          <p:nvPr/>
        </p:nvCxnSpPr>
        <p:spPr>
          <a:xfrm flipH="1">
            <a:off x="3962400" y="1983505"/>
            <a:ext cx="540577" cy="277095"/>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endCxn id="24" idx="1"/>
          </p:cNvCxnSpPr>
          <p:nvPr/>
        </p:nvCxnSpPr>
        <p:spPr>
          <a:xfrm>
            <a:off x="7704427" y="2002547"/>
            <a:ext cx="549687" cy="258053"/>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8" idx="2"/>
            <a:endCxn id="22" idx="0"/>
          </p:cNvCxnSpPr>
          <p:nvPr/>
        </p:nvCxnSpPr>
        <p:spPr>
          <a:xfrm>
            <a:off x="2262697" y="2733040"/>
            <a:ext cx="0" cy="327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267777" y="4005757"/>
            <a:ext cx="0" cy="327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9950834" y="2743200"/>
            <a:ext cx="0" cy="327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9955914" y="4015917"/>
            <a:ext cx="0" cy="32783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a:stCxn id="26" idx="1"/>
            <a:endCxn id="23" idx="3"/>
          </p:cNvCxnSpPr>
          <p:nvPr/>
        </p:nvCxnSpPr>
        <p:spPr>
          <a:xfrm flipH="1">
            <a:off x="3962400" y="4928227"/>
            <a:ext cx="4291714"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46912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3"/>
          <p:cNvGrpSpPr>
            <a:grpSpLocks/>
          </p:cNvGrpSpPr>
          <p:nvPr/>
        </p:nvGrpSpPr>
        <p:grpSpPr bwMode="auto">
          <a:xfrm>
            <a:off x="1727200" y="655320"/>
            <a:ext cx="3109913" cy="5848350"/>
            <a:chOff x="384" y="432"/>
            <a:chExt cx="1959" cy="3684"/>
          </a:xfrm>
        </p:grpSpPr>
        <p:pic>
          <p:nvPicPr>
            <p:cNvPr id="6" name="Picture 4" descr="D:\iai\fft\original image.tif"/>
            <p:cNvPicPr>
              <a:picLocks noChangeAspect="1" noChangeArrowheads="1"/>
            </p:cNvPicPr>
            <p:nvPr/>
          </p:nvPicPr>
          <p:blipFill>
            <a:blip r:embed="rId2" cstate="print"/>
            <a:srcRect/>
            <a:stretch>
              <a:fillRect/>
            </a:stretch>
          </p:blipFill>
          <p:spPr bwMode="auto">
            <a:xfrm>
              <a:off x="384" y="432"/>
              <a:ext cx="1959" cy="27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5"/>
            <p:cNvSpPr txBox="1">
              <a:spLocks noChangeArrowheads="1"/>
            </p:cNvSpPr>
            <p:nvPr/>
          </p:nvSpPr>
          <p:spPr bwMode="auto">
            <a:xfrm>
              <a:off x="528" y="3360"/>
              <a:ext cx="1584" cy="756"/>
            </a:xfrm>
            <a:prstGeom prst="rect">
              <a:avLst/>
            </a:prstGeom>
            <a:noFill/>
            <a:ln w="9525">
              <a:noFill/>
              <a:miter lim="800000"/>
              <a:headEnd/>
              <a:tailEnd/>
            </a:ln>
          </p:spPr>
          <p:txBody>
            <a:bodyPr>
              <a:spAutoFit/>
            </a:bodyPr>
            <a:lstStyle/>
            <a:p>
              <a:pPr algn="ctr">
                <a:spcBef>
                  <a:spcPct val="50000"/>
                </a:spcBef>
              </a:pPr>
              <a:r>
                <a:rPr lang="en-GB" sz="2400" b="1" dirty="0">
                  <a:latin typeface="Calibri" panose="020F0502020204030204" pitchFamily="34" charset="0"/>
                  <a:cs typeface="Calibri" panose="020F0502020204030204" pitchFamily="34" charset="0"/>
                </a:rPr>
                <a:t>Original image</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With fine dots and lines.</a:t>
              </a:r>
            </a:p>
          </p:txBody>
        </p:sp>
      </p:grpSp>
      <p:grpSp>
        <p:nvGrpSpPr>
          <p:cNvPr id="9" name="Group 6"/>
          <p:cNvGrpSpPr>
            <a:grpSpLocks/>
          </p:cNvGrpSpPr>
          <p:nvPr/>
        </p:nvGrpSpPr>
        <p:grpSpPr bwMode="auto">
          <a:xfrm>
            <a:off x="7325360" y="923925"/>
            <a:ext cx="3363913" cy="5221289"/>
            <a:chOff x="3136" y="710"/>
            <a:chExt cx="2119" cy="3289"/>
          </a:xfrm>
        </p:grpSpPr>
        <p:pic>
          <p:nvPicPr>
            <p:cNvPr id="10" name="Picture 7" descr="D:\iai\fft\auto fft1.tif"/>
            <p:cNvPicPr>
              <a:picLocks noChangeAspect="1" noChangeArrowheads="1"/>
            </p:cNvPicPr>
            <p:nvPr/>
          </p:nvPicPr>
          <p:blipFill>
            <a:blip r:embed="rId3" cstate="print"/>
            <a:srcRect/>
            <a:stretch>
              <a:fillRect/>
            </a:stretch>
          </p:blipFill>
          <p:spPr bwMode="auto">
            <a:xfrm>
              <a:off x="3136" y="710"/>
              <a:ext cx="2119" cy="2336"/>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 Box 8"/>
            <p:cNvSpPr txBox="1">
              <a:spLocks noChangeArrowheads="1"/>
            </p:cNvSpPr>
            <p:nvPr/>
          </p:nvSpPr>
          <p:spPr bwMode="auto">
            <a:xfrm>
              <a:off x="3331" y="3476"/>
              <a:ext cx="1824" cy="523"/>
            </a:xfrm>
            <a:prstGeom prst="rect">
              <a:avLst/>
            </a:prstGeom>
            <a:noFill/>
            <a:ln w="9525">
              <a:noFill/>
              <a:miter lim="800000"/>
              <a:headEnd/>
              <a:tailEnd/>
            </a:ln>
          </p:spPr>
          <p:txBody>
            <a:bodyPr>
              <a:spAutoFit/>
            </a:bodyPr>
            <a:lstStyle/>
            <a:p>
              <a:pPr algn="ctr">
                <a:spcBef>
                  <a:spcPct val="50000"/>
                </a:spcBef>
              </a:pPr>
              <a:r>
                <a:rPr lang="en-GB" sz="2400" b="1" dirty="0">
                  <a:latin typeface="Calibri" panose="020F0502020204030204" pitchFamily="34" charset="0"/>
                  <a:cs typeface="Calibri" panose="020F0502020204030204" pitchFamily="34" charset="0"/>
                </a:rPr>
                <a:t>Auto Enhanced FFT – Removed too much</a:t>
              </a:r>
            </a:p>
          </p:txBody>
        </p:sp>
      </p:grpSp>
    </p:spTree>
    <p:extLst>
      <p:ext uri="{BB962C8B-B14F-4D97-AF65-F5344CB8AC3E}">
        <p14:creationId xmlns:p14="http://schemas.microsoft.com/office/powerpoint/2010/main" val="397074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3"/>
          <p:cNvGrpSpPr>
            <a:grpSpLocks/>
          </p:cNvGrpSpPr>
          <p:nvPr/>
        </p:nvGrpSpPr>
        <p:grpSpPr bwMode="auto">
          <a:xfrm>
            <a:off x="1727200" y="655320"/>
            <a:ext cx="3109913" cy="5848350"/>
            <a:chOff x="384" y="432"/>
            <a:chExt cx="1959" cy="3684"/>
          </a:xfrm>
        </p:grpSpPr>
        <p:pic>
          <p:nvPicPr>
            <p:cNvPr id="6" name="Picture 4" descr="D:\iai\fft\original image.tif"/>
            <p:cNvPicPr>
              <a:picLocks noChangeAspect="1" noChangeArrowheads="1"/>
            </p:cNvPicPr>
            <p:nvPr/>
          </p:nvPicPr>
          <p:blipFill>
            <a:blip r:embed="rId2" cstate="print"/>
            <a:srcRect/>
            <a:stretch>
              <a:fillRect/>
            </a:stretch>
          </p:blipFill>
          <p:spPr bwMode="auto">
            <a:xfrm>
              <a:off x="384" y="432"/>
              <a:ext cx="1959" cy="27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5"/>
            <p:cNvSpPr txBox="1">
              <a:spLocks noChangeArrowheads="1"/>
            </p:cNvSpPr>
            <p:nvPr/>
          </p:nvSpPr>
          <p:spPr bwMode="auto">
            <a:xfrm>
              <a:off x="528" y="3360"/>
              <a:ext cx="1584" cy="756"/>
            </a:xfrm>
            <a:prstGeom prst="rect">
              <a:avLst/>
            </a:prstGeom>
            <a:noFill/>
            <a:ln w="9525">
              <a:noFill/>
              <a:miter lim="800000"/>
              <a:headEnd/>
              <a:tailEnd/>
            </a:ln>
          </p:spPr>
          <p:txBody>
            <a:bodyPr>
              <a:spAutoFit/>
            </a:bodyPr>
            <a:lstStyle/>
            <a:p>
              <a:pPr algn="ctr">
                <a:spcBef>
                  <a:spcPct val="50000"/>
                </a:spcBef>
              </a:pPr>
              <a:r>
                <a:rPr lang="en-GB" sz="2400" b="1" dirty="0">
                  <a:latin typeface="Calibri" panose="020F0502020204030204" pitchFamily="34" charset="0"/>
                  <a:cs typeface="Calibri" panose="020F0502020204030204" pitchFamily="34" charset="0"/>
                </a:rPr>
                <a:t>Original image</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With fine dots and lines.</a:t>
              </a:r>
            </a:p>
          </p:txBody>
        </p:sp>
      </p:grpSp>
      <p:sp>
        <p:nvSpPr>
          <p:cNvPr id="11" name="Text Box 8"/>
          <p:cNvSpPr txBox="1">
            <a:spLocks noChangeArrowheads="1"/>
          </p:cNvSpPr>
          <p:nvPr/>
        </p:nvSpPr>
        <p:spPr bwMode="auto">
          <a:xfrm>
            <a:off x="7634922" y="5314953"/>
            <a:ext cx="2895600" cy="1200329"/>
          </a:xfrm>
          <a:prstGeom prst="rect">
            <a:avLst/>
          </a:prstGeom>
          <a:noFill/>
          <a:ln w="9525">
            <a:noFill/>
            <a:miter lim="800000"/>
            <a:headEnd/>
            <a:tailEnd/>
          </a:ln>
        </p:spPr>
        <p:txBody>
          <a:bodyPr>
            <a:spAutoFit/>
          </a:bodyPr>
          <a:lstStyle/>
          <a:p>
            <a:pPr algn="ctr">
              <a:spcBef>
                <a:spcPct val="50000"/>
              </a:spcBef>
            </a:pPr>
            <a:r>
              <a:rPr lang="en-GB" sz="2400" b="1" dirty="0">
                <a:latin typeface="Calibri" panose="020F0502020204030204" pitchFamily="34" charset="0"/>
                <a:cs typeface="Calibri" panose="020F0502020204030204" pitchFamily="34" charset="0"/>
              </a:rPr>
              <a:t>Remove some background image distortion</a:t>
            </a:r>
          </a:p>
        </p:txBody>
      </p:sp>
      <p:pic>
        <p:nvPicPr>
          <p:cNvPr id="12" name="Picture 6" descr="D:\iai\fft\autofft2.tif"/>
          <p:cNvPicPr>
            <a:picLocks noChangeAspect="1" noChangeArrowheads="1"/>
          </p:cNvPicPr>
          <p:nvPr/>
        </p:nvPicPr>
        <p:blipFill>
          <a:blip r:embed="rId3" cstate="print"/>
          <a:srcRect/>
          <a:stretch>
            <a:fillRect/>
          </a:stretch>
        </p:blipFill>
        <p:spPr bwMode="auto">
          <a:xfrm>
            <a:off x="7376160" y="655320"/>
            <a:ext cx="3321922" cy="44196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358232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3"/>
          <p:cNvGrpSpPr>
            <a:grpSpLocks/>
          </p:cNvGrpSpPr>
          <p:nvPr/>
        </p:nvGrpSpPr>
        <p:grpSpPr bwMode="auto">
          <a:xfrm>
            <a:off x="1727200" y="655320"/>
            <a:ext cx="3109913" cy="5848350"/>
            <a:chOff x="384" y="432"/>
            <a:chExt cx="1959" cy="3684"/>
          </a:xfrm>
        </p:grpSpPr>
        <p:pic>
          <p:nvPicPr>
            <p:cNvPr id="6" name="Picture 4" descr="D:\iai\fft\original image.tif"/>
            <p:cNvPicPr>
              <a:picLocks noChangeAspect="1" noChangeArrowheads="1"/>
            </p:cNvPicPr>
            <p:nvPr/>
          </p:nvPicPr>
          <p:blipFill>
            <a:blip r:embed="rId2" cstate="print"/>
            <a:srcRect/>
            <a:stretch>
              <a:fillRect/>
            </a:stretch>
          </p:blipFill>
          <p:spPr bwMode="auto">
            <a:xfrm>
              <a:off x="384" y="432"/>
              <a:ext cx="1959" cy="278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8" name="Text Box 5"/>
            <p:cNvSpPr txBox="1">
              <a:spLocks noChangeArrowheads="1"/>
            </p:cNvSpPr>
            <p:nvPr/>
          </p:nvSpPr>
          <p:spPr bwMode="auto">
            <a:xfrm>
              <a:off x="528" y="3360"/>
              <a:ext cx="1584" cy="756"/>
            </a:xfrm>
            <a:prstGeom prst="rect">
              <a:avLst/>
            </a:prstGeom>
            <a:noFill/>
            <a:ln w="9525">
              <a:noFill/>
              <a:miter lim="800000"/>
              <a:headEnd/>
              <a:tailEnd/>
            </a:ln>
          </p:spPr>
          <p:txBody>
            <a:bodyPr>
              <a:spAutoFit/>
            </a:bodyPr>
            <a:lstStyle/>
            <a:p>
              <a:pPr algn="ctr">
                <a:spcBef>
                  <a:spcPct val="50000"/>
                </a:spcBef>
              </a:pPr>
              <a:r>
                <a:rPr lang="en-GB" sz="2400" b="1" dirty="0">
                  <a:latin typeface="Calibri" panose="020F0502020204030204" pitchFamily="34" charset="0"/>
                  <a:cs typeface="Calibri" panose="020F0502020204030204" pitchFamily="34" charset="0"/>
                </a:rPr>
                <a:t>Original image</a:t>
              </a:r>
              <a:br>
                <a:rPr lang="en-GB" sz="2400" b="1" dirty="0">
                  <a:latin typeface="Calibri" panose="020F0502020204030204" pitchFamily="34" charset="0"/>
                  <a:cs typeface="Calibri" panose="020F0502020204030204" pitchFamily="34" charset="0"/>
                </a:rPr>
              </a:br>
              <a:r>
                <a:rPr lang="en-GB" sz="2400" b="1" dirty="0">
                  <a:latin typeface="Calibri" panose="020F0502020204030204" pitchFamily="34" charset="0"/>
                  <a:cs typeface="Calibri" panose="020F0502020204030204" pitchFamily="34" charset="0"/>
                </a:rPr>
                <a:t>With fine dots and lines.</a:t>
              </a:r>
            </a:p>
          </p:txBody>
        </p:sp>
      </p:grpSp>
      <p:sp>
        <p:nvSpPr>
          <p:cNvPr id="11" name="Text Box 8"/>
          <p:cNvSpPr txBox="1">
            <a:spLocks noChangeArrowheads="1"/>
          </p:cNvSpPr>
          <p:nvPr/>
        </p:nvSpPr>
        <p:spPr bwMode="auto">
          <a:xfrm>
            <a:off x="7634922" y="5314953"/>
            <a:ext cx="2895600" cy="461665"/>
          </a:xfrm>
          <a:prstGeom prst="rect">
            <a:avLst/>
          </a:prstGeom>
          <a:noFill/>
          <a:ln w="9525">
            <a:noFill/>
            <a:miter lim="800000"/>
            <a:headEnd/>
            <a:tailEnd/>
          </a:ln>
        </p:spPr>
        <p:txBody>
          <a:bodyPr>
            <a:spAutoFit/>
          </a:bodyPr>
          <a:lstStyle/>
          <a:p>
            <a:pPr algn="ctr">
              <a:spcBef>
                <a:spcPct val="50000"/>
              </a:spcBef>
            </a:pPr>
            <a:r>
              <a:rPr lang="en-GB" sz="2400" b="1" dirty="0">
                <a:latin typeface="Calibri" panose="020F0502020204030204" pitchFamily="34" charset="0"/>
                <a:cs typeface="Calibri" panose="020F0502020204030204" pitchFamily="34" charset="0"/>
              </a:rPr>
              <a:t>Enhanced Image</a:t>
            </a:r>
          </a:p>
        </p:txBody>
      </p:sp>
      <p:pic>
        <p:nvPicPr>
          <p:cNvPr id="7" name="Picture 6" descr="D:\iai\fft\enhanced fft2.tif"/>
          <p:cNvPicPr>
            <a:picLocks noChangeAspect="1" noChangeArrowheads="1"/>
          </p:cNvPicPr>
          <p:nvPr/>
        </p:nvPicPr>
        <p:blipFill>
          <a:blip r:embed="rId3" cstate="print"/>
          <a:srcRect/>
          <a:stretch>
            <a:fillRect/>
          </a:stretch>
        </p:blipFill>
        <p:spPr bwMode="auto">
          <a:xfrm>
            <a:off x="7376953" y="731520"/>
            <a:ext cx="3411538" cy="426720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815171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2728686" y="1924779"/>
            <a:ext cx="914400" cy="9144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R</a:t>
            </a:r>
          </a:p>
        </p:txBody>
      </p:sp>
      <p:sp>
        <p:nvSpPr>
          <p:cNvPr id="5" name="Rectangle 4"/>
          <p:cNvSpPr/>
          <p:nvPr/>
        </p:nvSpPr>
        <p:spPr>
          <a:xfrm>
            <a:off x="2728686" y="3066143"/>
            <a:ext cx="914400" cy="9144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G</a:t>
            </a:r>
          </a:p>
        </p:txBody>
      </p:sp>
      <p:sp>
        <p:nvSpPr>
          <p:cNvPr id="6" name="Rectangle 5"/>
          <p:cNvSpPr/>
          <p:nvPr/>
        </p:nvSpPr>
        <p:spPr>
          <a:xfrm>
            <a:off x="2728686" y="4316880"/>
            <a:ext cx="914400" cy="914400"/>
          </a:xfrm>
          <a:prstGeom prst="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b="1" dirty="0">
                <a:latin typeface="Calibri" panose="020F0502020204030204" pitchFamily="34" charset="0"/>
                <a:cs typeface="Calibri" panose="020F0502020204030204" pitchFamily="34" charset="0"/>
              </a:rPr>
              <a:t>B</a:t>
            </a:r>
          </a:p>
        </p:txBody>
      </p:sp>
      <p:cxnSp>
        <p:nvCxnSpPr>
          <p:cNvPr id="7" name="Straight Arrow Connector 6"/>
          <p:cNvCxnSpPr/>
          <p:nvPr/>
        </p:nvCxnSpPr>
        <p:spPr>
          <a:xfrm>
            <a:off x="3947886" y="3501570"/>
            <a:ext cx="2148114" cy="0"/>
          </a:xfrm>
          <a:prstGeom prst="straightConnector1">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3947886" y="2376713"/>
            <a:ext cx="4339771" cy="18144"/>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947886" y="4786084"/>
            <a:ext cx="2148114" cy="0"/>
          </a:xfrm>
          <a:prstGeom prst="straightConnector1">
            <a:avLst/>
          </a:prstGeom>
          <a:ln w="762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096000" y="1611086"/>
            <a:ext cx="551543" cy="381725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6" descr="C:\WINDOWS\IMAGES\bug1.bmp"/>
          <p:cNvPicPr>
            <a:picLocks noChangeAspect="1" noChangeArrowheads="1"/>
          </p:cNvPicPr>
          <p:nvPr/>
        </p:nvPicPr>
        <p:blipFill>
          <a:blip r:embed="rId4" cstate="print"/>
          <a:srcRect/>
          <a:stretch>
            <a:fillRect/>
          </a:stretch>
        </p:blipFill>
        <p:spPr bwMode="auto">
          <a:xfrm>
            <a:off x="285720" y="2500306"/>
            <a:ext cx="1870376" cy="2286016"/>
          </a:xfrm>
          <a:prstGeom prst="rect">
            <a:avLst/>
          </a:prstGeom>
          <a:ln>
            <a:noFill/>
          </a:ln>
          <a:effectLst/>
        </p:spPr>
      </p:pic>
      <p:pic>
        <p:nvPicPr>
          <p:cNvPr id="12" name="bug4.avi">
            <a:hlinkClick r:id="" action="ppaction://ole?verb=0"/>
          </p:cNvPr>
          <p:cNvPicPr>
            <a:picLocks noRot="1" noChangeAspect="1" noChangeArrowheads="1"/>
          </p:cNvPicPr>
          <p:nvPr>
            <a:videoFile r:link="rId1"/>
          </p:nvPr>
        </p:nvPicPr>
        <p:blipFill>
          <a:blip r:embed="rId5" cstate="print">
            <a:grayscl/>
          </a:blip>
          <a:srcRect/>
          <a:stretch>
            <a:fillRect/>
          </a:stretch>
        </p:blipFill>
        <p:spPr bwMode="auto">
          <a:xfrm>
            <a:off x="8889275" y="2195514"/>
            <a:ext cx="2714612" cy="2895600"/>
          </a:xfrm>
          <a:prstGeom prst="rect">
            <a:avLst/>
          </a:prstGeom>
          <a:ln>
            <a:noFill/>
          </a:ln>
          <a:effectLst/>
        </p:spPr>
      </p:pic>
      <p:sp>
        <p:nvSpPr>
          <p:cNvPr id="13" name="Title 1"/>
          <p:cNvSpPr txBox="1">
            <a:spLocks/>
          </p:cNvSpPr>
          <p:nvPr/>
        </p:nvSpPr>
        <p:spPr>
          <a:xfrm>
            <a:off x="375841" y="886662"/>
            <a:ext cx="11498377" cy="1000108"/>
          </a:xfrm>
          <a:prstGeom prst="rect">
            <a:avLst/>
          </a:prstGeom>
        </p:spPr>
        <p:txBody>
          <a:bodyPr>
            <a:normAutofit fontScale="97500"/>
          </a:bodyPr>
          <a:lstStyle>
            <a:lvl1pPr algn="l" defTabSz="457200" rtl="0" eaLnBrk="1" latinLnBrk="0" hangingPunct="1">
              <a:spcBef>
                <a:spcPct val="0"/>
              </a:spcBef>
              <a:buNone/>
              <a:defRPr sz="3200" kern="1200" cap="all">
                <a:ln w="3175" cmpd="sng">
                  <a:noFill/>
                </a:ln>
                <a:solidFill>
                  <a:schemeClr val="accent1"/>
                </a:solidFill>
                <a:effectLst>
                  <a:glow rad="38100">
                    <a:schemeClr val="bg1">
                      <a:lumMod val="65000"/>
                      <a:lumOff val="35000"/>
                      <a:alpha val="40000"/>
                    </a:schemeClr>
                  </a:glow>
                  <a:outerShdw blurRad="28575" dist="38100" dir="14040000" algn="tl" rotWithShape="0">
                    <a:srgbClr val="000000">
                      <a:alpha val="25000"/>
                    </a:srgbClr>
                  </a:outerShdw>
                </a:effectLst>
                <a:latin typeface="Calibri" panose="020F0502020204030204" pitchFamily="34"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				From a 										to b</a:t>
            </a:r>
          </a:p>
        </p:txBody>
      </p:sp>
    </p:spTree>
    <p:extLst>
      <p:ext uri="{BB962C8B-B14F-4D97-AF65-F5344CB8AC3E}">
        <p14:creationId xmlns:p14="http://schemas.microsoft.com/office/powerpoint/2010/main" val="270681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video>
              <p:cMediaNode>
                <p:cTn id="2" fill="hold" display="0">
                  <p:stCondLst>
                    <p:cond delay="indefinite"/>
                  </p:stCondLst>
                  <p:endCondLst>
                    <p:cond evt="onPrev" delay="0">
                      <p:tgtEl>
                        <p:sldTgt/>
                      </p:tgtEl>
                    </p:cond>
                  </p:endCondLst>
                </p:cTn>
                <p:tgtEl>
                  <p:spTgt spid="12"/>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864633" y="5243833"/>
            <a:ext cx="3411538" cy="461665"/>
          </a:xfrm>
          <a:prstGeom prst="rect">
            <a:avLst/>
          </a:prstGeom>
          <a:noFill/>
          <a:ln w="9525">
            <a:noFill/>
            <a:miter lim="800000"/>
            <a:headEnd/>
            <a:tailEnd/>
          </a:ln>
        </p:spPr>
        <p:txBody>
          <a:bodyPr wrap="square">
            <a:spAutoFit/>
          </a:bodyPr>
          <a:lstStyle/>
          <a:p>
            <a:pPr algn="ctr">
              <a:spcBef>
                <a:spcPct val="50000"/>
              </a:spcBef>
            </a:pPr>
            <a:r>
              <a:rPr lang="en-GB" sz="2400" b="1" dirty="0">
                <a:latin typeface="Calibri" panose="020F0502020204030204" pitchFamily="34" charset="0"/>
                <a:cs typeface="Calibri" panose="020F0502020204030204" pitchFamily="34" charset="0"/>
              </a:rPr>
              <a:t>Enhanced Image</a:t>
            </a:r>
          </a:p>
        </p:txBody>
      </p:sp>
      <p:pic>
        <p:nvPicPr>
          <p:cNvPr id="7" name="Picture 6" descr="D:\iai\fft\enhanced fft2.tif"/>
          <p:cNvPicPr>
            <a:picLocks noChangeAspect="1" noChangeArrowheads="1"/>
          </p:cNvPicPr>
          <p:nvPr/>
        </p:nvPicPr>
        <p:blipFill rotWithShape="1">
          <a:blip r:embed="rId2" cstate="print"/>
          <a:srcRect t="1429"/>
          <a:stretch/>
        </p:blipFill>
        <p:spPr bwMode="auto">
          <a:xfrm>
            <a:off x="7864633" y="863600"/>
            <a:ext cx="3411538" cy="420624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Picture 7" descr="D:\iai\fft\auto fft1.tif"/>
          <p:cNvPicPr>
            <a:picLocks noChangeAspect="1" noChangeArrowheads="1"/>
          </p:cNvPicPr>
          <p:nvPr/>
        </p:nvPicPr>
        <p:blipFill rotWithShape="1">
          <a:blip r:embed="rId3" cstate="print"/>
          <a:srcRect t="721"/>
          <a:stretch/>
        </p:blipFill>
        <p:spPr bwMode="auto">
          <a:xfrm>
            <a:off x="497840" y="853440"/>
            <a:ext cx="3833632" cy="419574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6" descr="D:\iai\fft\autofft2.tif"/>
          <p:cNvPicPr>
            <a:picLocks noChangeAspect="1" noChangeArrowheads="1"/>
          </p:cNvPicPr>
          <p:nvPr/>
        </p:nvPicPr>
        <p:blipFill>
          <a:blip r:embed="rId4" cstate="print"/>
          <a:srcRect/>
          <a:stretch>
            <a:fillRect/>
          </a:stretch>
        </p:blipFill>
        <p:spPr bwMode="auto">
          <a:xfrm>
            <a:off x="4521094" y="863600"/>
            <a:ext cx="3153917" cy="4196080"/>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extBox 1"/>
          <p:cNvSpPr txBox="1"/>
          <p:nvPr/>
        </p:nvSpPr>
        <p:spPr>
          <a:xfrm>
            <a:off x="7864633" y="4249383"/>
            <a:ext cx="3411538" cy="923330"/>
          </a:xfrm>
          <a:prstGeom prst="rect">
            <a:avLst/>
          </a:prstGeom>
          <a:noFill/>
        </p:spPr>
        <p:txBody>
          <a:bodyPr wrap="square" rtlCol="0">
            <a:spAutoFit/>
          </a:bodyPr>
          <a:lstStyle/>
          <a:p>
            <a:pPr algn="ctr"/>
            <a:r>
              <a:rPr lang="en-GB" sz="5400" dirty="0">
                <a:ln>
                  <a:solidFill>
                    <a:schemeClr val="tx1"/>
                  </a:solidFill>
                </a:ln>
                <a:solidFill>
                  <a:srgbClr val="00B050"/>
                </a:solidFill>
              </a:rPr>
              <a:t>✔</a:t>
            </a:r>
          </a:p>
        </p:txBody>
      </p:sp>
      <p:sp>
        <p:nvSpPr>
          <p:cNvPr id="12" name="TextBox 11"/>
          <p:cNvSpPr txBox="1"/>
          <p:nvPr/>
        </p:nvSpPr>
        <p:spPr>
          <a:xfrm>
            <a:off x="4358284" y="4239223"/>
            <a:ext cx="3411538" cy="923330"/>
          </a:xfrm>
          <a:prstGeom prst="rect">
            <a:avLst/>
          </a:prstGeom>
          <a:noFill/>
        </p:spPr>
        <p:txBody>
          <a:bodyPr wrap="square" rtlCol="0">
            <a:spAutoFit/>
          </a:bodyPr>
          <a:lstStyle/>
          <a:p>
            <a:pPr algn="ctr"/>
            <a:r>
              <a:rPr lang="en-GB" sz="5400" dirty="0">
                <a:ln>
                  <a:solidFill>
                    <a:schemeClr val="tx1"/>
                  </a:solidFill>
                </a:ln>
                <a:solidFill>
                  <a:srgbClr val="FF0000"/>
                </a:solidFill>
              </a:rPr>
              <a:t>✖</a:t>
            </a:r>
          </a:p>
        </p:txBody>
      </p:sp>
      <p:sp>
        <p:nvSpPr>
          <p:cNvPr id="13" name="TextBox 12"/>
          <p:cNvSpPr txBox="1"/>
          <p:nvPr/>
        </p:nvSpPr>
        <p:spPr>
          <a:xfrm>
            <a:off x="609244" y="4250656"/>
            <a:ext cx="3411538" cy="923330"/>
          </a:xfrm>
          <a:prstGeom prst="rect">
            <a:avLst/>
          </a:prstGeom>
          <a:noFill/>
        </p:spPr>
        <p:txBody>
          <a:bodyPr wrap="square" rtlCol="0">
            <a:spAutoFit/>
          </a:bodyPr>
          <a:lstStyle/>
          <a:p>
            <a:pPr algn="ctr"/>
            <a:r>
              <a:rPr lang="en-GB" sz="5400" dirty="0">
                <a:ln>
                  <a:solidFill>
                    <a:schemeClr val="tx1"/>
                  </a:solidFill>
                </a:ln>
                <a:solidFill>
                  <a:srgbClr val="FF0000"/>
                </a:solidFill>
              </a:rPr>
              <a:t>✖</a:t>
            </a:r>
          </a:p>
        </p:txBody>
      </p:sp>
    </p:spTree>
    <p:extLst>
      <p:ext uri="{BB962C8B-B14F-4D97-AF65-F5344CB8AC3E}">
        <p14:creationId xmlns:p14="http://schemas.microsoft.com/office/powerpoint/2010/main" val="404892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56285" y="3007370"/>
            <a:ext cx="2895600" cy="523220"/>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STICKY TAPE</a:t>
            </a:r>
          </a:p>
        </p:txBody>
      </p:sp>
      <p:pic>
        <p:nvPicPr>
          <p:cNvPr id="9" name="Picture 2" descr="tape1"/>
          <p:cNvPicPr>
            <a:picLocks noChangeAspect="1" noChangeArrowheads="1"/>
          </p:cNvPicPr>
          <p:nvPr/>
        </p:nvPicPr>
        <p:blipFill>
          <a:blip r:embed="rId2" cstate="print"/>
          <a:srcRect/>
          <a:stretch>
            <a:fillRect/>
          </a:stretch>
        </p:blipFill>
        <p:spPr bwMode="auto">
          <a:xfrm>
            <a:off x="3972560" y="868680"/>
            <a:ext cx="3844925" cy="4800600"/>
          </a:xfrm>
          <a:prstGeom prst="rect">
            <a:avLst/>
          </a:prstGeom>
          <a:noFill/>
          <a:effectLst/>
        </p:spPr>
      </p:pic>
      <p:pic>
        <p:nvPicPr>
          <p:cNvPr id="10" name="Picture 3" descr="tape1res"/>
          <p:cNvPicPr>
            <a:picLocks noChangeAspect="1" noChangeArrowheads="1"/>
          </p:cNvPicPr>
          <p:nvPr/>
        </p:nvPicPr>
        <p:blipFill>
          <a:blip r:embed="rId3" cstate="print">
            <a:lum contrast="24000"/>
          </a:blip>
          <a:srcRect/>
          <a:stretch>
            <a:fillRect/>
          </a:stretch>
        </p:blipFill>
        <p:spPr bwMode="auto">
          <a:xfrm>
            <a:off x="8138160" y="868680"/>
            <a:ext cx="3598863" cy="4800600"/>
          </a:xfrm>
          <a:prstGeom prst="rect">
            <a:avLst/>
          </a:prstGeom>
          <a:noFill/>
          <a:effectLst/>
        </p:spPr>
      </p:pic>
    </p:spTree>
    <p:extLst>
      <p:ext uri="{BB962C8B-B14F-4D97-AF65-F5344CB8AC3E}">
        <p14:creationId xmlns:p14="http://schemas.microsoft.com/office/powerpoint/2010/main" val="641333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46124" y="2560330"/>
            <a:ext cx="4435475" cy="1600438"/>
          </a:xfrm>
          <a:prstGeom prst="rect">
            <a:avLst/>
          </a:prstGeom>
          <a:noFill/>
          <a:ln w="9525">
            <a:noFill/>
            <a:miter lim="800000"/>
            <a:headEnd/>
            <a:tailEnd/>
          </a:ln>
        </p:spPr>
        <p:txBody>
          <a:bodyPr wrap="square">
            <a:spAutoFit/>
          </a:bodyPr>
          <a:lstStyle/>
          <a:p>
            <a:pPr>
              <a:spcBef>
                <a:spcPct val="50000"/>
              </a:spcBef>
            </a:pPr>
            <a:r>
              <a:rPr lang="en-GB" sz="2800" b="1" dirty="0">
                <a:latin typeface="Calibri" panose="020F0502020204030204" pitchFamily="34" charset="0"/>
                <a:cs typeface="Calibri" panose="020F0502020204030204" pitchFamily="34" charset="0"/>
              </a:rPr>
              <a:t>STICKY TAPE</a:t>
            </a:r>
          </a:p>
          <a:p>
            <a:pPr>
              <a:spcBef>
                <a:spcPct val="50000"/>
              </a:spcBef>
            </a:pPr>
            <a:r>
              <a:rPr lang="en-GB" sz="2800" dirty="0">
                <a:latin typeface="Calibri" panose="020F0502020204030204" pitchFamily="34" charset="0"/>
                <a:cs typeface="Calibri" panose="020F0502020204030204" pitchFamily="34" charset="0"/>
              </a:rPr>
              <a:t>Diffraction pattern of spots on tape</a:t>
            </a:r>
          </a:p>
        </p:txBody>
      </p:sp>
      <p:pic>
        <p:nvPicPr>
          <p:cNvPr id="5" name="Picture 3" descr="tape1fft"/>
          <p:cNvPicPr>
            <a:picLocks noChangeAspect="1" noChangeArrowheads="1"/>
          </p:cNvPicPr>
          <p:nvPr/>
        </p:nvPicPr>
        <p:blipFill>
          <a:blip r:embed="rId2" cstate="print"/>
          <a:srcRect/>
          <a:stretch>
            <a:fillRect/>
          </a:stretch>
        </p:blipFill>
        <p:spPr bwMode="auto">
          <a:xfrm>
            <a:off x="6498589" y="1139381"/>
            <a:ext cx="3960440" cy="4782418"/>
          </a:xfrm>
          <a:prstGeom prst="rect">
            <a:avLst/>
          </a:prstGeom>
          <a:noFill/>
          <a:ln w="9525">
            <a:noFill/>
            <a:miter lim="800000"/>
            <a:headEnd/>
            <a:tailEnd/>
          </a:ln>
          <a:effectLst>
            <a:outerShdw dist="53882" dir="2700000" algn="ctr" rotWithShape="0">
              <a:srgbClr val="000000"/>
            </a:outerShdw>
          </a:effectLst>
        </p:spPr>
      </p:pic>
    </p:spTree>
    <p:extLst>
      <p:ext uri="{BB962C8B-B14F-4D97-AF65-F5344CB8AC3E}">
        <p14:creationId xmlns:p14="http://schemas.microsoft.com/office/powerpoint/2010/main" val="131501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bank3"/>
          <p:cNvPicPr>
            <a:picLocks noChangeAspect="1" noChangeArrowheads="1"/>
          </p:cNvPicPr>
          <p:nvPr/>
        </p:nvPicPr>
        <p:blipFill rotWithShape="1">
          <a:blip r:embed="rId2" cstate="print"/>
          <a:srcRect r="12273"/>
          <a:stretch/>
        </p:blipFill>
        <p:spPr bwMode="auto">
          <a:xfrm>
            <a:off x="4003040" y="1143000"/>
            <a:ext cx="3810317" cy="4572000"/>
          </a:xfrm>
          <a:prstGeom prst="rect">
            <a:avLst/>
          </a:prstGeom>
          <a:noFill/>
          <a:effectLst/>
        </p:spPr>
      </p:pic>
      <p:pic>
        <p:nvPicPr>
          <p:cNvPr id="6" name="Picture 3" descr="bank3res"/>
          <p:cNvPicPr>
            <a:picLocks noChangeAspect="1" noChangeArrowheads="1"/>
          </p:cNvPicPr>
          <p:nvPr/>
        </p:nvPicPr>
        <p:blipFill rotWithShape="1">
          <a:blip r:embed="rId3" cstate="print">
            <a:lum contrast="18000"/>
          </a:blip>
          <a:srcRect r="14303"/>
          <a:stretch/>
        </p:blipFill>
        <p:spPr bwMode="auto">
          <a:xfrm>
            <a:off x="8175943" y="1143000"/>
            <a:ext cx="3591560" cy="4572000"/>
          </a:xfrm>
          <a:prstGeom prst="rect">
            <a:avLst/>
          </a:prstGeom>
          <a:noFill/>
          <a:effectLst/>
        </p:spPr>
      </p:pic>
      <p:sp>
        <p:nvSpPr>
          <p:cNvPr id="11" name="Text Box 8"/>
          <p:cNvSpPr txBox="1">
            <a:spLocks noChangeArrowheads="1"/>
          </p:cNvSpPr>
          <p:nvPr/>
        </p:nvSpPr>
        <p:spPr bwMode="auto">
          <a:xfrm>
            <a:off x="756285" y="3007370"/>
            <a:ext cx="2895600" cy="523220"/>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BANK NOTES</a:t>
            </a:r>
          </a:p>
        </p:txBody>
      </p:sp>
    </p:spTree>
    <p:extLst>
      <p:ext uri="{BB962C8B-B14F-4D97-AF65-F5344CB8AC3E}">
        <p14:creationId xmlns:p14="http://schemas.microsoft.com/office/powerpoint/2010/main" val="57316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46124" y="2560330"/>
            <a:ext cx="4435475" cy="1600438"/>
          </a:xfrm>
          <a:prstGeom prst="rect">
            <a:avLst/>
          </a:prstGeom>
          <a:noFill/>
          <a:ln w="9525">
            <a:noFill/>
            <a:miter lim="800000"/>
            <a:headEnd/>
            <a:tailEnd/>
          </a:ln>
        </p:spPr>
        <p:txBody>
          <a:bodyPr wrap="square">
            <a:spAutoFit/>
          </a:bodyPr>
          <a:lstStyle/>
          <a:p>
            <a:pPr>
              <a:spcBef>
                <a:spcPct val="50000"/>
              </a:spcBef>
            </a:pPr>
            <a:r>
              <a:rPr lang="en-GB" sz="2800" b="1" dirty="0">
                <a:latin typeface="Calibri" panose="020F0502020204030204" pitchFamily="34" charset="0"/>
                <a:cs typeface="Calibri" panose="020F0502020204030204" pitchFamily="34" charset="0"/>
              </a:rPr>
              <a:t>BANK NOTE</a:t>
            </a:r>
          </a:p>
          <a:p>
            <a:pPr>
              <a:spcBef>
                <a:spcPct val="50000"/>
              </a:spcBef>
            </a:pPr>
            <a:r>
              <a:rPr lang="en-GB" sz="2800" dirty="0">
                <a:latin typeface="Calibri" panose="020F0502020204030204" pitchFamily="34" charset="0"/>
                <a:cs typeface="Calibri" panose="020F0502020204030204" pitchFamily="34" charset="0"/>
              </a:rPr>
              <a:t>Diffraction pattern from bank  note</a:t>
            </a:r>
          </a:p>
        </p:txBody>
      </p:sp>
      <p:graphicFrame>
        <p:nvGraphicFramePr>
          <p:cNvPr id="4" name="Object 3"/>
          <p:cNvGraphicFramePr>
            <a:graphicFrameLocks noChangeAspect="1"/>
          </p:cNvGraphicFramePr>
          <p:nvPr>
            <p:extLst>
              <p:ext uri="{D42A27DB-BD31-4B8C-83A1-F6EECF244321}">
                <p14:modId xmlns:p14="http://schemas.microsoft.com/office/powerpoint/2010/main" val="116064494"/>
              </p:ext>
            </p:extLst>
          </p:nvPr>
        </p:nvGraphicFramePr>
        <p:xfrm>
          <a:off x="6427128" y="2000776"/>
          <a:ext cx="5070475" cy="3054350"/>
        </p:xfrm>
        <a:graphic>
          <a:graphicData uri="http://schemas.openxmlformats.org/presentationml/2006/ole">
            <mc:AlternateContent xmlns:mc="http://schemas.openxmlformats.org/markup-compatibility/2006">
              <mc:Choice xmlns:v="urn:schemas-microsoft-com:vml" Requires="v">
                <p:oleObj spid="_x0000_s6158" name="Photo Editor Photo" r:id="rId3" imgW="4656224" imgH="2803810" progId="MSPhotoEd.3">
                  <p:embed/>
                </p:oleObj>
              </mc:Choice>
              <mc:Fallback>
                <p:oleObj name="Photo Editor Photo" r:id="rId3" imgW="4656224" imgH="2803810" progId="MSPhotoEd.3">
                  <p:embed/>
                  <p:pic>
                    <p:nvPicPr>
                      <p:cNvPr id="0" name=""/>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6427128" y="2000776"/>
                        <a:ext cx="5070475" cy="3054350"/>
                      </a:xfrm>
                      <a:prstGeom prst="rect">
                        <a:avLst/>
                      </a:prstGeom>
                      <a:noFill/>
                      <a:effectLst>
                        <a:outerShdw dist="71842" dir="2700000" algn="ctr" rotWithShape="0">
                          <a:srgbClr val="000000"/>
                        </a:outerShdw>
                      </a:effectLst>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3528228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56285" y="3007370"/>
            <a:ext cx="2895600" cy="523220"/>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NINHYDRIN</a:t>
            </a:r>
          </a:p>
        </p:txBody>
      </p:sp>
      <p:pic>
        <p:nvPicPr>
          <p:cNvPr id="7" name="Picture 2" descr="web1"/>
          <p:cNvPicPr>
            <a:picLocks noChangeAspect="1" noChangeArrowheads="1"/>
          </p:cNvPicPr>
          <p:nvPr/>
        </p:nvPicPr>
        <p:blipFill>
          <a:blip r:embed="rId2" cstate="print">
            <a:lum bright="18000" contrast="66000"/>
          </a:blip>
          <a:srcRect/>
          <a:stretch>
            <a:fillRect/>
          </a:stretch>
        </p:blipFill>
        <p:spPr bwMode="auto">
          <a:xfrm>
            <a:off x="3977640" y="1015990"/>
            <a:ext cx="3675063" cy="5029200"/>
          </a:xfrm>
          <a:prstGeom prst="rect">
            <a:avLst/>
          </a:prstGeom>
          <a:noFill/>
          <a:effectLst/>
        </p:spPr>
      </p:pic>
      <p:pic>
        <p:nvPicPr>
          <p:cNvPr id="8" name="Picture 3" descr="web2"/>
          <p:cNvPicPr>
            <a:picLocks noChangeAspect="1" noChangeArrowheads="1"/>
          </p:cNvPicPr>
          <p:nvPr/>
        </p:nvPicPr>
        <p:blipFill>
          <a:blip r:embed="rId3" cstate="print">
            <a:lum contrast="24000"/>
          </a:blip>
          <a:srcRect/>
          <a:stretch>
            <a:fillRect/>
          </a:stretch>
        </p:blipFill>
        <p:spPr bwMode="auto">
          <a:xfrm>
            <a:off x="8092440" y="1015990"/>
            <a:ext cx="3800475" cy="5029200"/>
          </a:xfrm>
          <a:prstGeom prst="rect">
            <a:avLst/>
          </a:prstGeom>
          <a:noFill/>
          <a:effectLst/>
        </p:spPr>
      </p:pic>
    </p:spTree>
    <p:extLst>
      <p:ext uri="{BB962C8B-B14F-4D97-AF65-F5344CB8AC3E}">
        <p14:creationId xmlns:p14="http://schemas.microsoft.com/office/powerpoint/2010/main" val="3528383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46124" y="2560330"/>
            <a:ext cx="4435475" cy="1600438"/>
          </a:xfrm>
          <a:prstGeom prst="rect">
            <a:avLst/>
          </a:prstGeom>
          <a:noFill/>
          <a:ln w="9525">
            <a:noFill/>
            <a:miter lim="800000"/>
            <a:headEnd/>
            <a:tailEnd/>
          </a:ln>
        </p:spPr>
        <p:txBody>
          <a:bodyPr wrap="square">
            <a:spAutoFit/>
          </a:bodyPr>
          <a:lstStyle/>
          <a:p>
            <a:pPr>
              <a:spcBef>
                <a:spcPct val="50000"/>
              </a:spcBef>
            </a:pPr>
            <a:r>
              <a:rPr lang="en-GB" sz="2800" b="1" dirty="0">
                <a:latin typeface="Calibri" panose="020F0502020204030204" pitchFamily="34" charset="0"/>
                <a:cs typeface="Calibri" panose="020F0502020204030204" pitchFamily="34" charset="0"/>
              </a:rPr>
              <a:t>NINHYDRIN</a:t>
            </a:r>
          </a:p>
          <a:p>
            <a:pPr>
              <a:spcBef>
                <a:spcPct val="50000"/>
              </a:spcBef>
            </a:pPr>
            <a:r>
              <a:rPr lang="en-GB" sz="2800" dirty="0">
                <a:latin typeface="Calibri" panose="020F0502020204030204" pitchFamily="34" charset="0"/>
                <a:cs typeface="Calibri" panose="020F0502020204030204" pitchFamily="34" charset="0"/>
              </a:rPr>
              <a:t>Diffraction pattern from </a:t>
            </a:r>
            <a:r>
              <a:rPr lang="en-GB" sz="2800" dirty="0" err="1">
                <a:latin typeface="Calibri" panose="020F0502020204030204" pitchFamily="34" charset="0"/>
                <a:cs typeface="Calibri" panose="020F0502020204030204" pitchFamily="34" charset="0"/>
              </a:rPr>
              <a:t>Ninhydrin</a:t>
            </a:r>
            <a:r>
              <a:rPr lang="en-GB" sz="2800" dirty="0">
                <a:latin typeface="Calibri" panose="020F0502020204030204" pitchFamily="34" charset="0"/>
                <a:cs typeface="Calibri" panose="020F0502020204030204" pitchFamily="34" charset="0"/>
              </a:rPr>
              <a:t> on newspaper</a:t>
            </a:r>
          </a:p>
        </p:txBody>
      </p:sp>
      <p:pic>
        <p:nvPicPr>
          <p:cNvPr id="5" name="Picture 3" descr="ninfft"/>
          <p:cNvPicPr>
            <a:picLocks noChangeAspect="1" noChangeArrowheads="1"/>
          </p:cNvPicPr>
          <p:nvPr/>
        </p:nvPicPr>
        <p:blipFill rotWithShape="1">
          <a:blip r:embed="rId2" cstate="print">
            <a:lum contrast="48000"/>
          </a:blip>
          <a:srcRect l="2949" t="948"/>
          <a:stretch/>
        </p:blipFill>
        <p:spPr bwMode="auto">
          <a:xfrm>
            <a:off x="7396480" y="619760"/>
            <a:ext cx="3677920" cy="5534546"/>
          </a:xfrm>
          <a:prstGeom prst="rect">
            <a:avLst/>
          </a:prstGeom>
          <a:noFill/>
          <a:ln w="9525">
            <a:noFill/>
            <a:miter lim="800000"/>
            <a:headEnd/>
            <a:tailEnd/>
          </a:ln>
          <a:effectLst/>
        </p:spPr>
      </p:pic>
    </p:spTree>
    <p:extLst>
      <p:ext uri="{BB962C8B-B14F-4D97-AF65-F5344CB8AC3E}">
        <p14:creationId xmlns:p14="http://schemas.microsoft.com/office/powerpoint/2010/main" val="73964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2"/>
          <p:cNvGrpSpPr>
            <a:grpSpLocks/>
          </p:cNvGrpSpPr>
          <p:nvPr/>
        </p:nvGrpSpPr>
        <p:grpSpPr bwMode="auto">
          <a:xfrm>
            <a:off x="3977640" y="1015990"/>
            <a:ext cx="3592875" cy="5225526"/>
            <a:chOff x="528" y="960"/>
            <a:chExt cx="2073" cy="3015"/>
          </a:xfrm>
          <a:effectLst/>
        </p:grpSpPr>
        <p:pic>
          <p:nvPicPr>
            <p:cNvPr id="6" name="Picture 3" descr="fft1"/>
            <p:cNvPicPr>
              <a:picLocks noChangeAspect="1" noChangeArrowheads="1"/>
            </p:cNvPicPr>
            <p:nvPr/>
          </p:nvPicPr>
          <p:blipFill>
            <a:blip r:embed="rId2" cstate="print"/>
            <a:srcRect/>
            <a:stretch>
              <a:fillRect/>
            </a:stretch>
          </p:blipFill>
          <p:spPr bwMode="auto">
            <a:xfrm>
              <a:off x="528" y="960"/>
              <a:ext cx="2073" cy="2640"/>
            </a:xfrm>
            <a:prstGeom prst="rect">
              <a:avLst/>
            </a:prstGeom>
            <a:noFill/>
            <a:ln>
              <a:noFill/>
            </a:ln>
            <a:effectLst/>
          </p:spPr>
        </p:pic>
        <p:sp>
          <p:nvSpPr>
            <p:cNvPr id="9" name="Text Box 4"/>
            <p:cNvSpPr txBox="1">
              <a:spLocks noChangeArrowheads="1"/>
            </p:cNvSpPr>
            <p:nvPr/>
          </p:nvSpPr>
          <p:spPr bwMode="auto">
            <a:xfrm>
              <a:off x="709" y="3744"/>
              <a:ext cx="1488" cy="231"/>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2000" b="1" dirty="0"/>
                <a:t>Original</a:t>
              </a:r>
              <a:endParaRPr lang="en-US" sz="2000" b="1" dirty="0"/>
            </a:p>
          </p:txBody>
        </p:sp>
      </p:grpSp>
      <p:grpSp>
        <p:nvGrpSpPr>
          <p:cNvPr id="10" name="Group 5"/>
          <p:cNvGrpSpPr>
            <a:grpSpLocks/>
          </p:cNvGrpSpPr>
          <p:nvPr/>
        </p:nvGrpSpPr>
        <p:grpSpPr bwMode="auto">
          <a:xfrm>
            <a:off x="7940040" y="1015990"/>
            <a:ext cx="3683000" cy="5225527"/>
            <a:chOff x="3024" y="960"/>
            <a:chExt cx="2125" cy="3015"/>
          </a:xfrm>
          <a:effectLst/>
        </p:grpSpPr>
        <p:pic>
          <p:nvPicPr>
            <p:cNvPr id="12" name="Picture 6" descr="fft1res"/>
            <p:cNvPicPr>
              <a:picLocks noChangeAspect="1" noChangeArrowheads="1"/>
            </p:cNvPicPr>
            <p:nvPr/>
          </p:nvPicPr>
          <p:blipFill>
            <a:blip r:embed="rId3" cstate="print"/>
            <a:srcRect/>
            <a:stretch>
              <a:fillRect/>
            </a:stretch>
          </p:blipFill>
          <p:spPr bwMode="auto">
            <a:xfrm>
              <a:off x="3024" y="960"/>
              <a:ext cx="2125" cy="2640"/>
            </a:xfrm>
            <a:prstGeom prst="rect">
              <a:avLst/>
            </a:prstGeom>
            <a:noFill/>
            <a:effectLst/>
          </p:spPr>
        </p:pic>
        <p:sp>
          <p:nvSpPr>
            <p:cNvPr id="13" name="Text Box 7"/>
            <p:cNvSpPr txBox="1">
              <a:spLocks noChangeArrowheads="1"/>
            </p:cNvSpPr>
            <p:nvPr/>
          </p:nvSpPr>
          <p:spPr bwMode="auto">
            <a:xfrm>
              <a:off x="3360" y="3744"/>
              <a:ext cx="1680" cy="231"/>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2000" b="1" dirty="0"/>
                <a:t>After FFT and AOI</a:t>
              </a:r>
              <a:endParaRPr lang="en-US" sz="2000" b="1" dirty="0"/>
            </a:p>
          </p:txBody>
        </p:sp>
      </p:grpSp>
      <p:sp>
        <p:nvSpPr>
          <p:cNvPr id="11" name="Text Box 8"/>
          <p:cNvSpPr txBox="1">
            <a:spLocks noChangeArrowheads="1"/>
          </p:cNvSpPr>
          <p:nvPr/>
        </p:nvSpPr>
        <p:spPr bwMode="auto">
          <a:xfrm>
            <a:off x="756285" y="3007370"/>
            <a:ext cx="2895600" cy="954107"/>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SHINY CARDBOARD</a:t>
            </a:r>
          </a:p>
        </p:txBody>
      </p:sp>
    </p:spTree>
    <p:extLst>
      <p:ext uri="{BB962C8B-B14F-4D97-AF65-F5344CB8AC3E}">
        <p14:creationId xmlns:p14="http://schemas.microsoft.com/office/powerpoint/2010/main" val="4176558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46124" y="2560330"/>
            <a:ext cx="4435475" cy="1169551"/>
          </a:xfrm>
          <a:prstGeom prst="rect">
            <a:avLst/>
          </a:prstGeom>
          <a:noFill/>
          <a:ln w="9525">
            <a:noFill/>
            <a:miter lim="800000"/>
            <a:headEnd/>
            <a:tailEnd/>
          </a:ln>
        </p:spPr>
        <p:txBody>
          <a:bodyPr wrap="square">
            <a:spAutoFit/>
          </a:bodyPr>
          <a:lstStyle/>
          <a:p>
            <a:pPr>
              <a:spcBef>
                <a:spcPct val="50000"/>
              </a:spcBef>
            </a:pPr>
            <a:r>
              <a:rPr lang="en-GB" sz="2800" b="1" dirty="0">
                <a:latin typeface="Calibri" panose="020F0502020204030204" pitchFamily="34" charset="0"/>
                <a:cs typeface="Calibri" panose="020F0502020204030204" pitchFamily="34" charset="0"/>
              </a:rPr>
              <a:t>SHINY CARDBOARD</a:t>
            </a:r>
          </a:p>
          <a:p>
            <a:pPr>
              <a:spcBef>
                <a:spcPct val="50000"/>
              </a:spcBef>
            </a:pPr>
            <a:r>
              <a:rPr lang="en-GB" sz="2800" dirty="0">
                <a:latin typeface="Calibri" panose="020F0502020204030204" pitchFamily="34" charset="0"/>
                <a:cs typeface="Calibri" panose="020F0502020204030204" pitchFamily="34" charset="0"/>
              </a:rPr>
              <a:t>Diffraction Pattern</a:t>
            </a:r>
          </a:p>
        </p:txBody>
      </p:sp>
      <p:pic>
        <p:nvPicPr>
          <p:cNvPr id="4" name="Picture 2" descr="fft1diff"/>
          <p:cNvPicPr>
            <a:picLocks noChangeAspect="1" noChangeArrowheads="1"/>
          </p:cNvPicPr>
          <p:nvPr/>
        </p:nvPicPr>
        <p:blipFill>
          <a:blip r:embed="rId2" cstate="print"/>
          <a:srcRect/>
          <a:stretch>
            <a:fillRect/>
          </a:stretch>
        </p:blipFill>
        <p:spPr bwMode="auto">
          <a:xfrm>
            <a:off x="7391400" y="919162"/>
            <a:ext cx="3135313" cy="5019675"/>
          </a:xfrm>
          <a:prstGeom prst="rect">
            <a:avLst/>
          </a:prstGeom>
          <a:noFill/>
          <a:effectLst/>
        </p:spPr>
      </p:pic>
    </p:spTree>
    <p:extLst>
      <p:ext uri="{BB962C8B-B14F-4D97-AF65-F5344CB8AC3E}">
        <p14:creationId xmlns:p14="http://schemas.microsoft.com/office/powerpoint/2010/main" val="3858671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56285" y="3007370"/>
            <a:ext cx="2895600" cy="523220"/>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FLUORESCENCE</a:t>
            </a:r>
          </a:p>
        </p:txBody>
      </p:sp>
      <p:grpSp>
        <p:nvGrpSpPr>
          <p:cNvPr id="14" name="Group 2"/>
          <p:cNvGrpSpPr>
            <a:grpSpLocks/>
          </p:cNvGrpSpPr>
          <p:nvPr/>
        </p:nvGrpSpPr>
        <p:grpSpPr bwMode="auto">
          <a:xfrm>
            <a:off x="4033520" y="969952"/>
            <a:ext cx="3608388" cy="5124450"/>
            <a:chOff x="384" y="864"/>
            <a:chExt cx="2273" cy="3228"/>
          </a:xfrm>
        </p:grpSpPr>
        <p:pic>
          <p:nvPicPr>
            <p:cNvPr id="15" name="Picture 3" descr="fft2"/>
            <p:cNvPicPr>
              <a:picLocks noChangeAspect="1" noChangeArrowheads="1"/>
            </p:cNvPicPr>
            <p:nvPr/>
          </p:nvPicPr>
          <p:blipFill>
            <a:blip r:embed="rId2" cstate="print"/>
            <a:srcRect/>
            <a:stretch>
              <a:fillRect/>
            </a:stretch>
          </p:blipFill>
          <p:spPr bwMode="auto">
            <a:xfrm>
              <a:off x="384" y="864"/>
              <a:ext cx="2273" cy="2878"/>
            </a:xfrm>
            <a:prstGeom prst="rect">
              <a:avLst/>
            </a:prstGeom>
            <a:noFill/>
            <a:effectLst/>
          </p:spPr>
        </p:pic>
        <p:sp>
          <p:nvSpPr>
            <p:cNvPr id="16" name="Text Box 4"/>
            <p:cNvSpPr txBox="1">
              <a:spLocks noChangeArrowheads="1"/>
            </p:cNvSpPr>
            <p:nvPr/>
          </p:nvSpPr>
          <p:spPr bwMode="auto">
            <a:xfrm>
              <a:off x="576" y="3840"/>
              <a:ext cx="1680" cy="252"/>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2000" b="1"/>
                <a:t>Original</a:t>
              </a:r>
              <a:endParaRPr lang="en-US" sz="2000" b="1"/>
            </a:p>
          </p:txBody>
        </p:sp>
      </p:grpSp>
      <p:grpSp>
        <p:nvGrpSpPr>
          <p:cNvPr id="17" name="Group 5"/>
          <p:cNvGrpSpPr>
            <a:grpSpLocks/>
          </p:cNvGrpSpPr>
          <p:nvPr/>
        </p:nvGrpSpPr>
        <p:grpSpPr bwMode="auto">
          <a:xfrm>
            <a:off x="8148320" y="969952"/>
            <a:ext cx="3608388" cy="5124450"/>
            <a:chOff x="2976" y="864"/>
            <a:chExt cx="2273" cy="3228"/>
          </a:xfrm>
          <a:effectLst/>
        </p:grpSpPr>
        <p:pic>
          <p:nvPicPr>
            <p:cNvPr id="18" name="Picture 6" descr="fft2res"/>
            <p:cNvPicPr>
              <a:picLocks noChangeAspect="1" noChangeArrowheads="1"/>
            </p:cNvPicPr>
            <p:nvPr/>
          </p:nvPicPr>
          <p:blipFill>
            <a:blip r:embed="rId3" cstate="print"/>
            <a:srcRect/>
            <a:stretch>
              <a:fillRect/>
            </a:stretch>
          </p:blipFill>
          <p:spPr bwMode="auto">
            <a:xfrm>
              <a:off x="2976" y="864"/>
              <a:ext cx="2273" cy="2878"/>
            </a:xfrm>
            <a:prstGeom prst="rect">
              <a:avLst/>
            </a:prstGeom>
            <a:noFill/>
            <a:effectLst/>
          </p:spPr>
        </p:pic>
        <p:sp>
          <p:nvSpPr>
            <p:cNvPr id="19" name="Text Box 7"/>
            <p:cNvSpPr txBox="1">
              <a:spLocks noChangeArrowheads="1"/>
            </p:cNvSpPr>
            <p:nvPr/>
          </p:nvSpPr>
          <p:spPr bwMode="auto">
            <a:xfrm>
              <a:off x="3264" y="3840"/>
              <a:ext cx="1680" cy="252"/>
            </a:xfrm>
            <a:prstGeom prst="rect">
              <a:avLst/>
            </a:prstGeom>
            <a:noFill/>
            <a:ln w="12700">
              <a:noFill/>
              <a:miter lim="800000"/>
              <a:headEnd/>
              <a:tailEnd/>
            </a:ln>
          </p:spPr>
          <p:txBody>
            <a:bodyPr lIns="92075" tIns="46038" rIns="92075" bIns="46038">
              <a:spAutoFit/>
            </a:bodyPr>
            <a:lstStyle/>
            <a:p>
              <a:pPr algn="ctr" eaLnBrk="0" hangingPunct="0">
                <a:spcBef>
                  <a:spcPct val="50000"/>
                </a:spcBef>
                <a:buClr>
                  <a:schemeClr val="tx2"/>
                </a:buClr>
              </a:pPr>
              <a:r>
                <a:rPr lang="en-GB" sz="2000" b="1" dirty="0"/>
                <a:t>After FFT</a:t>
              </a:r>
              <a:endParaRPr lang="en-US" sz="2000" b="1" dirty="0"/>
            </a:p>
          </p:txBody>
        </p:sp>
      </p:grpSp>
    </p:spTree>
    <p:extLst>
      <p:ext uri="{BB962C8B-B14F-4D97-AF65-F5344CB8AC3E}">
        <p14:creationId xmlns:p14="http://schemas.microsoft.com/office/powerpoint/2010/main" val="3758987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E:\red3.jpg"/>
          <p:cNvPicPr>
            <a:picLocks noChangeAspect="1" noChangeArrowheads="1"/>
          </p:cNvPicPr>
          <p:nvPr/>
        </p:nvPicPr>
        <p:blipFill>
          <a:blip r:embed="rId3" cstate="print"/>
          <a:srcRect/>
          <a:stretch>
            <a:fillRect/>
          </a:stretch>
        </p:blipFill>
        <p:spPr bwMode="auto">
          <a:xfrm rot="10800000">
            <a:off x="3789362" y="647700"/>
            <a:ext cx="4613275" cy="5562600"/>
          </a:xfrm>
          <a:prstGeom prst="rect">
            <a:avLst/>
          </a:prstGeom>
          <a:noFill/>
          <a:ln>
            <a:solidFill>
              <a:schemeClr val="accent1"/>
            </a:solidFill>
          </a:ln>
          <a:effectLst/>
        </p:spPr>
      </p:pic>
    </p:spTree>
    <p:extLst>
      <p:ext uri="{BB962C8B-B14F-4D97-AF65-F5344CB8AC3E}">
        <p14:creationId xmlns:p14="http://schemas.microsoft.com/office/powerpoint/2010/main" val="2663947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46124" y="2560330"/>
            <a:ext cx="4435475" cy="1169551"/>
          </a:xfrm>
          <a:prstGeom prst="rect">
            <a:avLst/>
          </a:prstGeom>
          <a:noFill/>
          <a:ln w="9525">
            <a:noFill/>
            <a:miter lim="800000"/>
            <a:headEnd/>
            <a:tailEnd/>
          </a:ln>
        </p:spPr>
        <p:txBody>
          <a:bodyPr wrap="square">
            <a:spAutoFit/>
          </a:bodyPr>
          <a:lstStyle/>
          <a:p>
            <a:pPr>
              <a:spcBef>
                <a:spcPct val="50000"/>
              </a:spcBef>
            </a:pPr>
            <a:r>
              <a:rPr lang="en-GB" sz="2800" b="1" dirty="0">
                <a:latin typeface="Calibri" panose="020F0502020204030204" pitchFamily="34" charset="0"/>
                <a:cs typeface="Calibri" panose="020F0502020204030204" pitchFamily="34" charset="0"/>
              </a:rPr>
              <a:t>FLUORESCENCE</a:t>
            </a:r>
          </a:p>
          <a:p>
            <a:pPr>
              <a:spcBef>
                <a:spcPct val="50000"/>
              </a:spcBef>
            </a:pPr>
            <a:r>
              <a:rPr lang="en-GB" sz="2800" dirty="0">
                <a:latin typeface="Calibri" panose="020F0502020204030204" pitchFamily="34" charset="0"/>
                <a:cs typeface="Calibri" panose="020F0502020204030204" pitchFamily="34" charset="0"/>
              </a:rPr>
              <a:t>Diffraction Pattern</a:t>
            </a:r>
          </a:p>
        </p:txBody>
      </p:sp>
      <p:pic>
        <p:nvPicPr>
          <p:cNvPr id="5" name="Picture 2" descr="fft2diff"/>
          <p:cNvPicPr>
            <a:picLocks noChangeAspect="1" noChangeArrowheads="1"/>
          </p:cNvPicPr>
          <p:nvPr/>
        </p:nvPicPr>
        <p:blipFill>
          <a:blip r:embed="rId2" cstate="print"/>
          <a:srcRect/>
          <a:stretch>
            <a:fillRect/>
          </a:stretch>
        </p:blipFill>
        <p:spPr bwMode="auto">
          <a:xfrm>
            <a:off x="7355840" y="980440"/>
            <a:ext cx="3003550" cy="4749800"/>
          </a:xfrm>
          <a:prstGeom prst="rect">
            <a:avLst/>
          </a:prstGeom>
          <a:noFill/>
          <a:ln w="9525">
            <a:noFill/>
            <a:miter lim="800000"/>
            <a:headEnd/>
            <a:tailEnd/>
          </a:ln>
        </p:spPr>
      </p:pic>
    </p:spTree>
    <p:extLst>
      <p:ext uri="{BB962C8B-B14F-4D97-AF65-F5344CB8AC3E}">
        <p14:creationId xmlns:p14="http://schemas.microsoft.com/office/powerpoint/2010/main" val="11772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ext Box 8"/>
          <p:cNvSpPr txBox="1">
            <a:spLocks noChangeArrowheads="1"/>
          </p:cNvSpPr>
          <p:nvPr/>
        </p:nvSpPr>
        <p:spPr bwMode="auto">
          <a:xfrm>
            <a:off x="756285" y="3007370"/>
            <a:ext cx="2895600" cy="954107"/>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MULTIPLE PATTERNS</a:t>
            </a:r>
          </a:p>
        </p:txBody>
      </p:sp>
      <p:pic>
        <p:nvPicPr>
          <p:cNvPr id="9" name="Picture 3" descr="D:\iai_IMages\fft\postal original.jpg"/>
          <p:cNvPicPr>
            <a:picLocks noChangeAspect="1" noChangeArrowheads="1"/>
          </p:cNvPicPr>
          <p:nvPr/>
        </p:nvPicPr>
        <p:blipFill>
          <a:blip r:embed="rId2" cstate="print">
            <a:lum contrast="12000"/>
          </a:blip>
          <a:srcRect/>
          <a:stretch>
            <a:fillRect/>
          </a:stretch>
        </p:blipFill>
        <p:spPr bwMode="auto">
          <a:xfrm>
            <a:off x="3347720" y="1107440"/>
            <a:ext cx="4020503" cy="4800600"/>
          </a:xfrm>
          <a:prstGeom prst="rect">
            <a:avLst/>
          </a:prstGeom>
          <a:noFill/>
          <a:effectLst/>
        </p:spPr>
      </p:pic>
      <p:pic>
        <p:nvPicPr>
          <p:cNvPr id="10" name="Picture 5" descr="D:\iai_IMages\fft\postal enhanced3.jpg"/>
          <p:cNvPicPr>
            <a:picLocks noChangeAspect="1" noChangeArrowheads="1"/>
          </p:cNvPicPr>
          <p:nvPr/>
        </p:nvPicPr>
        <p:blipFill>
          <a:blip r:embed="rId3" cstate="print"/>
          <a:srcRect/>
          <a:stretch>
            <a:fillRect/>
          </a:stretch>
        </p:blipFill>
        <p:spPr bwMode="auto">
          <a:xfrm>
            <a:off x="7726680" y="1107440"/>
            <a:ext cx="4056063" cy="4800600"/>
          </a:xfrm>
          <a:prstGeom prst="rect">
            <a:avLst/>
          </a:prstGeom>
          <a:noFill/>
          <a:effectLst/>
        </p:spPr>
      </p:pic>
    </p:spTree>
    <p:extLst>
      <p:ext uri="{BB962C8B-B14F-4D97-AF65-F5344CB8AC3E}">
        <p14:creationId xmlns:p14="http://schemas.microsoft.com/office/powerpoint/2010/main" val="360874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D:\iai_IMages\fft\postal original.jpg"/>
          <p:cNvPicPr>
            <a:picLocks noChangeAspect="1" noChangeArrowheads="1"/>
          </p:cNvPicPr>
          <p:nvPr/>
        </p:nvPicPr>
        <p:blipFill rotWithShape="1">
          <a:blip r:embed="rId2" cstate="print">
            <a:lum contrast="12000"/>
          </a:blip>
          <a:srcRect b="1949"/>
          <a:stretch/>
        </p:blipFill>
        <p:spPr bwMode="auto">
          <a:xfrm>
            <a:off x="3220085" y="1107440"/>
            <a:ext cx="4148138" cy="4856480"/>
          </a:xfrm>
          <a:prstGeom prst="rect">
            <a:avLst/>
          </a:prstGeom>
          <a:noFill/>
          <a:effectLst/>
        </p:spPr>
      </p:pic>
      <p:pic>
        <p:nvPicPr>
          <p:cNvPr id="6" name="Picture 5" descr="D:\iai_IMages\fft\postal enhanced4.jpg"/>
          <p:cNvPicPr>
            <a:picLocks noChangeAspect="1" noChangeArrowheads="1"/>
          </p:cNvPicPr>
          <p:nvPr/>
        </p:nvPicPr>
        <p:blipFill>
          <a:blip r:embed="rId3" cstate="print"/>
          <a:srcRect/>
          <a:stretch>
            <a:fillRect/>
          </a:stretch>
        </p:blipFill>
        <p:spPr bwMode="auto">
          <a:xfrm>
            <a:off x="7726680" y="1107440"/>
            <a:ext cx="4119563" cy="4876800"/>
          </a:xfrm>
          <a:prstGeom prst="rect">
            <a:avLst/>
          </a:prstGeom>
          <a:noFill/>
          <a:ln w="9525">
            <a:noFill/>
            <a:miter lim="800000"/>
            <a:headEnd/>
            <a:tailEnd/>
          </a:ln>
        </p:spPr>
      </p:pic>
      <p:sp>
        <p:nvSpPr>
          <p:cNvPr id="11" name="Text Box 8"/>
          <p:cNvSpPr txBox="1">
            <a:spLocks noChangeArrowheads="1"/>
          </p:cNvSpPr>
          <p:nvPr/>
        </p:nvSpPr>
        <p:spPr bwMode="auto">
          <a:xfrm>
            <a:off x="756285" y="3007370"/>
            <a:ext cx="2895600" cy="954107"/>
          </a:xfrm>
          <a:prstGeom prst="rect">
            <a:avLst/>
          </a:prstGeom>
          <a:noFill/>
          <a:ln w="9525">
            <a:noFill/>
            <a:miter lim="800000"/>
            <a:headEnd/>
            <a:tailEnd/>
          </a:ln>
        </p:spPr>
        <p:txBody>
          <a:bodyPr>
            <a:spAutoFit/>
          </a:bodyPr>
          <a:lstStyle/>
          <a:p>
            <a:pPr>
              <a:spcBef>
                <a:spcPct val="50000"/>
              </a:spcBef>
            </a:pPr>
            <a:r>
              <a:rPr lang="en-GB" sz="2800" b="1" dirty="0">
                <a:latin typeface="Calibri" panose="020F0502020204030204" pitchFamily="34" charset="0"/>
                <a:cs typeface="Calibri" panose="020F0502020204030204" pitchFamily="34" charset="0"/>
              </a:rPr>
              <a:t>MULTIPLE PATTERNS</a:t>
            </a:r>
          </a:p>
        </p:txBody>
      </p:sp>
    </p:spTree>
    <p:extLst>
      <p:ext uri="{BB962C8B-B14F-4D97-AF65-F5344CB8AC3E}">
        <p14:creationId xmlns:p14="http://schemas.microsoft.com/office/powerpoint/2010/main" val="4034504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FFT IN FINGERPRINTS</a:t>
            </a:r>
          </a:p>
        </p:txBody>
      </p:sp>
      <p:sp>
        <p:nvSpPr>
          <p:cNvPr id="3" name="Rectangle 2"/>
          <p:cNvSpPr/>
          <p:nvPr/>
        </p:nvSpPr>
        <p:spPr>
          <a:xfrm>
            <a:off x="6329680" y="1117600"/>
            <a:ext cx="4886960" cy="7924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FFT used as follows</a:t>
            </a:r>
          </a:p>
        </p:txBody>
      </p:sp>
      <p:sp>
        <p:nvSpPr>
          <p:cNvPr id="12" name="Rectangle 11"/>
          <p:cNvSpPr/>
          <p:nvPr/>
        </p:nvSpPr>
        <p:spPr>
          <a:xfrm>
            <a:off x="6329680" y="2006749"/>
            <a:ext cx="4886960" cy="79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Remove regular background patterns</a:t>
            </a:r>
          </a:p>
        </p:txBody>
      </p:sp>
      <p:sp>
        <p:nvSpPr>
          <p:cNvPr id="13" name="Rectangle 12"/>
          <p:cNvSpPr/>
          <p:nvPr/>
        </p:nvSpPr>
        <p:spPr>
          <a:xfrm>
            <a:off x="6329680" y="2903043"/>
            <a:ext cx="4886960" cy="79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Amplify faint ridge detail &amp;</a:t>
            </a:r>
          </a:p>
          <a:p>
            <a:pPr algn="ctr"/>
            <a:r>
              <a:rPr lang="en-GB" sz="2400" dirty="0">
                <a:latin typeface="Calibri" panose="020F0502020204030204" pitchFamily="34" charset="0"/>
                <a:cs typeface="Calibri" panose="020F0502020204030204" pitchFamily="34" charset="0"/>
              </a:rPr>
              <a:t>low contrast images</a:t>
            </a:r>
          </a:p>
        </p:txBody>
      </p:sp>
      <p:sp>
        <p:nvSpPr>
          <p:cNvPr id="14" name="Rectangle 13"/>
          <p:cNvSpPr/>
          <p:nvPr/>
        </p:nvSpPr>
        <p:spPr>
          <a:xfrm>
            <a:off x="6329680" y="3799337"/>
            <a:ext cx="4886960" cy="79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Increase clarity of individual ridges</a:t>
            </a:r>
          </a:p>
        </p:txBody>
      </p:sp>
      <p:sp>
        <p:nvSpPr>
          <p:cNvPr id="15" name="Rectangle 14"/>
          <p:cNvSpPr/>
          <p:nvPr/>
        </p:nvSpPr>
        <p:spPr>
          <a:xfrm>
            <a:off x="6329680" y="4695631"/>
            <a:ext cx="4886960" cy="7924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latin typeface="Calibri" panose="020F0502020204030204" pitchFamily="34" charset="0"/>
                <a:cs typeface="Calibri" panose="020F0502020204030204" pitchFamily="34" charset="0"/>
              </a:rPr>
              <a:t>Separate overlaid fingerprint ridges</a:t>
            </a:r>
          </a:p>
        </p:txBody>
      </p:sp>
      <p:cxnSp>
        <p:nvCxnSpPr>
          <p:cNvPr id="6" name="Straight Arrow Connector 5"/>
          <p:cNvCxnSpPr/>
          <p:nvPr/>
        </p:nvCxnSpPr>
        <p:spPr>
          <a:xfrm>
            <a:off x="11602720" y="2054534"/>
            <a:ext cx="0" cy="332010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6002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GB"/>
          </a:p>
        </p:txBody>
      </p:sp>
      <p:pic>
        <p:nvPicPr>
          <p:cNvPr id="10" name="Picture 4" descr="D:\presentations\china\fft\originalcolour.jpg"/>
          <p:cNvPicPr>
            <a:picLocks noChangeAspect="1" noChangeArrowheads="1"/>
          </p:cNvPicPr>
          <p:nvPr/>
        </p:nvPicPr>
        <p:blipFill>
          <a:blip r:embed="rId3" cstate="print"/>
          <a:srcRect/>
          <a:stretch>
            <a:fillRect/>
          </a:stretch>
        </p:blipFill>
        <p:spPr bwMode="auto">
          <a:xfrm>
            <a:off x="2018786" y="767544"/>
            <a:ext cx="3782950" cy="53229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Picture 5" descr="D:\presentations\china\fft\originalbw.jpg"/>
          <p:cNvPicPr>
            <a:picLocks noChangeAspect="1" noChangeArrowheads="1"/>
          </p:cNvPicPr>
          <p:nvPr/>
        </p:nvPicPr>
        <p:blipFill>
          <a:blip r:embed="rId4" cstate="print"/>
          <a:srcRect/>
          <a:stretch>
            <a:fillRect/>
          </a:stretch>
        </p:blipFill>
        <p:spPr bwMode="auto">
          <a:xfrm>
            <a:off x="6385560" y="767544"/>
            <a:ext cx="3782950" cy="5322912"/>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848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D:\presentations\china\fft\originalbw.jpg"/>
          <p:cNvPicPr>
            <a:picLocks noChangeAspect="1" noChangeArrowheads="1"/>
          </p:cNvPicPr>
          <p:nvPr/>
        </p:nvPicPr>
        <p:blipFill>
          <a:blip r:embed="rId3" cstate="print"/>
          <a:srcRect/>
          <a:stretch>
            <a:fillRect/>
          </a:stretch>
        </p:blipFill>
        <p:spPr bwMode="auto">
          <a:xfrm>
            <a:off x="2045863" y="767544"/>
            <a:ext cx="3728795" cy="5246712"/>
          </a:xfrm>
          <a:prstGeom prst="rect">
            <a:avLst/>
          </a:prstGeom>
          <a:noFill/>
          <a:effectLst/>
        </p:spPr>
      </p:pic>
      <p:pic>
        <p:nvPicPr>
          <p:cNvPr id="6" name="Picture 4" descr="D:\presentations\china\fft\bantnotes_tools.jpg"/>
          <p:cNvPicPr>
            <a:picLocks noChangeAspect="1" noChangeArrowheads="1"/>
          </p:cNvPicPr>
          <p:nvPr/>
        </p:nvPicPr>
        <p:blipFill>
          <a:blip r:embed="rId4" cstate="print"/>
          <a:srcRect/>
          <a:stretch>
            <a:fillRect/>
          </a:stretch>
        </p:blipFill>
        <p:spPr bwMode="auto">
          <a:xfrm>
            <a:off x="6383144" y="770734"/>
            <a:ext cx="3896160" cy="5178896"/>
          </a:xfrm>
          <a:prstGeom prst="rect">
            <a:avLst/>
          </a:prstGeom>
          <a:noFill/>
          <a:effectLst/>
        </p:spPr>
      </p:pic>
      <p:sp>
        <p:nvSpPr>
          <p:cNvPr id="4" name="Title 3"/>
          <p:cNvSpPr>
            <a:spLocks noGrp="1"/>
          </p:cNvSpPr>
          <p:nvPr>
            <p:ph type="title"/>
          </p:nvPr>
        </p:nvSpPr>
        <p:spPr/>
        <p:txBody>
          <a:bodyPr/>
          <a:lstStyle/>
          <a:p>
            <a:endParaRPr lang="en-GB"/>
          </a:p>
        </p:txBody>
      </p:sp>
      <p:sp>
        <p:nvSpPr>
          <p:cNvPr id="2" name="Right Arrow 1"/>
          <p:cNvSpPr/>
          <p:nvPr/>
        </p:nvSpPr>
        <p:spPr>
          <a:xfrm>
            <a:off x="5476240" y="3129280"/>
            <a:ext cx="109728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051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descr="D:\presentations\china\fft\fft.jpg"/>
          <p:cNvPicPr>
            <a:picLocks noChangeAspect="1" noChangeArrowheads="1"/>
          </p:cNvPicPr>
          <p:nvPr/>
        </p:nvPicPr>
        <p:blipFill>
          <a:blip r:embed="rId3" cstate="print"/>
          <a:srcRect/>
          <a:stretch>
            <a:fillRect/>
          </a:stretch>
        </p:blipFill>
        <p:spPr bwMode="auto">
          <a:xfrm>
            <a:off x="8361993" y="685643"/>
            <a:ext cx="3506157" cy="5153817"/>
          </a:xfrm>
          <a:prstGeom prst="rect">
            <a:avLst/>
          </a:prstGeom>
          <a:noFill/>
          <a:effectLst>
            <a:outerShdw dist="35921" dir="2700000" algn="ctr" rotWithShape="0">
              <a:schemeClr val="tx2"/>
            </a:outerShdw>
          </a:effectLst>
        </p:spPr>
      </p:pic>
      <p:pic>
        <p:nvPicPr>
          <p:cNvPr id="8" name="Picture 4" descr="D:\presentations\china\fft\bantnotes_tools.jpg"/>
          <p:cNvPicPr>
            <a:picLocks noChangeAspect="1" noChangeArrowheads="1"/>
          </p:cNvPicPr>
          <p:nvPr/>
        </p:nvPicPr>
        <p:blipFill>
          <a:blip r:embed="rId4" cstate="print"/>
          <a:srcRect/>
          <a:stretch>
            <a:fillRect/>
          </a:stretch>
        </p:blipFill>
        <p:spPr bwMode="auto">
          <a:xfrm>
            <a:off x="308899" y="955778"/>
            <a:ext cx="3453448" cy="4591582"/>
          </a:xfrm>
          <a:prstGeom prst="rect">
            <a:avLst/>
          </a:prstGeom>
          <a:noFill/>
          <a:effectLst>
            <a:outerShdw dist="35921" dir="2700000" algn="ctr" rotWithShape="0">
              <a:schemeClr val="tx2"/>
            </a:outerShdw>
          </a:effectLst>
        </p:spPr>
      </p:pic>
      <p:pic>
        <p:nvPicPr>
          <p:cNvPr id="9" name="Picture 5" descr="D:\presentations\china\fft\original_section.jpg"/>
          <p:cNvPicPr>
            <a:picLocks noChangeAspect="1" noChangeArrowheads="1"/>
          </p:cNvPicPr>
          <p:nvPr/>
        </p:nvPicPr>
        <p:blipFill>
          <a:blip r:embed="rId5" cstate="print"/>
          <a:srcRect/>
          <a:stretch>
            <a:fillRect/>
          </a:stretch>
        </p:blipFill>
        <p:spPr bwMode="auto">
          <a:xfrm>
            <a:off x="4690413" y="955778"/>
            <a:ext cx="2811173" cy="1786267"/>
          </a:xfrm>
          <a:prstGeom prst="rect">
            <a:avLst/>
          </a:prstGeom>
          <a:noFill/>
          <a:effectLst>
            <a:outerShdw dist="35921" dir="2700000" algn="ctr" rotWithShape="0">
              <a:schemeClr val="tx2"/>
            </a:outerShdw>
          </a:effectLst>
        </p:spPr>
      </p:pic>
      <p:pic>
        <p:nvPicPr>
          <p:cNvPr id="10" name="Picture 6" descr="D:\presentations\china\fft\enhanced section.jpg"/>
          <p:cNvPicPr>
            <a:picLocks noChangeAspect="1" noChangeArrowheads="1"/>
          </p:cNvPicPr>
          <p:nvPr/>
        </p:nvPicPr>
        <p:blipFill>
          <a:blip r:embed="rId6" cstate="print"/>
          <a:srcRect/>
          <a:stretch>
            <a:fillRect/>
          </a:stretch>
        </p:blipFill>
        <p:spPr bwMode="auto">
          <a:xfrm>
            <a:off x="4690413" y="3563921"/>
            <a:ext cx="2811173" cy="2051834"/>
          </a:xfrm>
          <a:prstGeom prst="rect">
            <a:avLst/>
          </a:prstGeom>
          <a:noFill/>
          <a:effectLst>
            <a:outerShdw dist="35921" dir="2700000" algn="ctr" rotWithShape="0">
              <a:schemeClr val="tx2"/>
            </a:outerShdw>
          </a:effectLst>
        </p:spPr>
      </p:pic>
      <p:sp>
        <p:nvSpPr>
          <p:cNvPr id="2" name="Right Arrow 1"/>
          <p:cNvSpPr/>
          <p:nvPr/>
        </p:nvSpPr>
        <p:spPr>
          <a:xfrm rot="5400000">
            <a:off x="5547360" y="2982329"/>
            <a:ext cx="109728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857544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D:\presentations\china\fft\fft.jpg"/>
          <p:cNvPicPr>
            <a:picLocks noChangeAspect="1" noChangeArrowheads="1"/>
          </p:cNvPicPr>
          <p:nvPr/>
        </p:nvPicPr>
        <p:blipFill>
          <a:blip r:embed="rId3" cstate="print"/>
          <a:srcRect/>
          <a:stretch>
            <a:fillRect/>
          </a:stretch>
        </p:blipFill>
        <p:spPr bwMode="auto">
          <a:xfrm>
            <a:off x="2215706" y="767542"/>
            <a:ext cx="3525389" cy="5182087"/>
          </a:xfrm>
          <a:prstGeom prst="rect">
            <a:avLst/>
          </a:prstGeom>
          <a:noFill/>
          <a:effectLst/>
        </p:spPr>
      </p:pic>
      <p:pic>
        <p:nvPicPr>
          <p:cNvPr id="8" name="Picture 5" descr="D:\presentations\china\fft\fftboost.jpg"/>
          <p:cNvPicPr>
            <a:picLocks noChangeAspect="1" noChangeArrowheads="1"/>
          </p:cNvPicPr>
          <p:nvPr/>
        </p:nvPicPr>
        <p:blipFill>
          <a:blip r:embed="rId4" cstate="print"/>
          <a:srcRect/>
          <a:stretch>
            <a:fillRect/>
          </a:stretch>
        </p:blipFill>
        <p:spPr bwMode="auto">
          <a:xfrm>
            <a:off x="6236863" y="767543"/>
            <a:ext cx="3496417" cy="5201089"/>
          </a:xfrm>
          <a:prstGeom prst="rect">
            <a:avLst/>
          </a:prstGeom>
          <a:noFill/>
          <a:effectLst/>
        </p:spPr>
      </p:pic>
      <p:sp>
        <p:nvSpPr>
          <p:cNvPr id="2" name="Right Arrow 1"/>
          <p:cNvSpPr/>
          <p:nvPr/>
        </p:nvSpPr>
        <p:spPr>
          <a:xfrm>
            <a:off x="5476240" y="3129280"/>
            <a:ext cx="109728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13712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4" descr="D:\presentations\china\fft\fft.jpg"/>
          <p:cNvPicPr>
            <a:picLocks noChangeAspect="1" noChangeArrowheads="1"/>
          </p:cNvPicPr>
          <p:nvPr/>
        </p:nvPicPr>
        <p:blipFill>
          <a:blip r:embed="rId3" cstate="print"/>
          <a:srcRect/>
          <a:stretch>
            <a:fillRect/>
          </a:stretch>
        </p:blipFill>
        <p:spPr bwMode="auto">
          <a:xfrm>
            <a:off x="2215706" y="767542"/>
            <a:ext cx="3525389" cy="5182087"/>
          </a:xfrm>
          <a:prstGeom prst="rect">
            <a:avLst/>
          </a:prstGeom>
          <a:noFill/>
          <a:effectLst/>
        </p:spPr>
      </p:pic>
      <p:sp>
        <p:nvSpPr>
          <p:cNvPr id="2" name="Right Arrow 1"/>
          <p:cNvSpPr/>
          <p:nvPr/>
        </p:nvSpPr>
        <p:spPr>
          <a:xfrm>
            <a:off x="5476240" y="3129280"/>
            <a:ext cx="109728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D:\presentations\china\fft\fftboost.jpg"/>
          <p:cNvPicPr>
            <a:picLocks noChangeAspect="1" noChangeArrowheads="1"/>
          </p:cNvPicPr>
          <p:nvPr/>
        </p:nvPicPr>
        <p:blipFill>
          <a:blip r:embed="rId4" cstate="print"/>
          <a:srcRect/>
          <a:stretch>
            <a:fillRect/>
          </a:stretch>
        </p:blipFill>
        <p:spPr bwMode="auto">
          <a:xfrm>
            <a:off x="7095935" y="767542"/>
            <a:ext cx="3520440" cy="5236824"/>
          </a:xfrm>
          <a:prstGeom prst="rect">
            <a:avLst/>
          </a:prstGeom>
          <a:noFill/>
          <a:effectLst>
            <a:outerShdw dist="35921" dir="2700000" algn="ctr" rotWithShape="0">
              <a:schemeClr val="tx2"/>
            </a:outerShdw>
          </a:effectLst>
        </p:spPr>
      </p:pic>
      <p:grpSp>
        <p:nvGrpSpPr>
          <p:cNvPr id="9" name="Group 7"/>
          <p:cNvGrpSpPr>
            <a:grpSpLocks/>
          </p:cNvGrpSpPr>
          <p:nvPr/>
        </p:nvGrpSpPr>
        <p:grpSpPr bwMode="auto">
          <a:xfrm>
            <a:off x="6105334" y="1300942"/>
            <a:ext cx="5891427" cy="5499835"/>
            <a:chOff x="2544" y="1344"/>
            <a:chExt cx="3024" cy="2823"/>
          </a:xfrm>
        </p:grpSpPr>
        <p:grpSp>
          <p:nvGrpSpPr>
            <p:cNvPr id="10" name="Group 8"/>
            <p:cNvGrpSpPr>
              <a:grpSpLocks/>
            </p:cNvGrpSpPr>
            <p:nvPr/>
          </p:nvGrpSpPr>
          <p:grpSpPr bwMode="auto">
            <a:xfrm>
              <a:off x="2736" y="1584"/>
              <a:ext cx="2832" cy="2400"/>
              <a:chOff x="2736" y="1584"/>
              <a:chExt cx="2832" cy="2400"/>
            </a:xfrm>
          </p:grpSpPr>
          <p:sp>
            <p:nvSpPr>
              <p:cNvPr id="17" name="Line 9"/>
              <p:cNvSpPr>
                <a:spLocks noChangeShapeType="1"/>
              </p:cNvSpPr>
              <p:nvPr/>
            </p:nvSpPr>
            <p:spPr bwMode="auto">
              <a:xfrm flipH="1">
                <a:off x="4272" y="1584"/>
                <a:ext cx="1296" cy="1248"/>
              </a:xfrm>
              <a:prstGeom prst="line">
                <a:avLst/>
              </a:prstGeom>
              <a:noFill/>
              <a:ln w="12700">
                <a:solidFill>
                  <a:srgbClr val="FF6600"/>
                </a:solidFill>
                <a:round/>
                <a:headEnd/>
                <a:tailEnd type="triangle" w="med" len="med"/>
              </a:ln>
            </p:spPr>
            <p:txBody>
              <a:bodyPr/>
              <a:lstStyle/>
              <a:p>
                <a:endParaRPr lang="en-GB"/>
              </a:p>
            </p:txBody>
          </p:sp>
          <p:sp>
            <p:nvSpPr>
              <p:cNvPr id="18" name="Line 10"/>
              <p:cNvSpPr>
                <a:spLocks noChangeShapeType="1"/>
              </p:cNvSpPr>
              <p:nvPr/>
            </p:nvSpPr>
            <p:spPr bwMode="auto">
              <a:xfrm flipV="1">
                <a:off x="2736" y="2784"/>
                <a:ext cx="1344" cy="864"/>
              </a:xfrm>
              <a:prstGeom prst="line">
                <a:avLst/>
              </a:prstGeom>
              <a:noFill/>
              <a:ln w="12700">
                <a:solidFill>
                  <a:srgbClr val="FF6600"/>
                </a:solidFill>
                <a:round/>
                <a:headEnd/>
                <a:tailEnd type="triangle" w="med" len="med"/>
              </a:ln>
            </p:spPr>
            <p:txBody>
              <a:bodyPr/>
              <a:lstStyle/>
              <a:p>
                <a:endParaRPr lang="en-GB"/>
              </a:p>
            </p:txBody>
          </p:sp>
          <p:sp>
            <p:nvSpPr>
              <p:cNvPr id="19" name="Line 11"/>
              <p:cNvSpPr>
                <a:spLocks noChangeShapeType="1"/>
              </p:cNvSpPr>
              <p:nvPr/>
            </p:nvSpPr>
            <p:spPr bwMode="auto">
              <a:xfrm flipH="1" flipV="1">
                <a:off x="4176" y="2640"/>
                <a:ext cx="480" cy="1296"/>
              </a:xfrm>
              <a:prstGeom prst="line">
                <a:avLst/>
              </a:prstGeom>
              <a:noFill/>
              <a:ln w="12700">
                <a:solidFill>
                  <a:srgbClr val="FF6600"/>
                </a:solidFill>
                <a:round/>
                <a:headEnd/>
                <a:tailEnd type="triangle" w="med" len="med"/>
              </a:ln>
            </p:spPr>
            <p:txBody>
              <a:bodyPr/>
              <a:lstStyle/>
              <a:p>
                <a:endParaRPr lang="en-GB"/>
              </a:p>
            </p:txBody>
          </p:sp>
          <p:sp>
            <p:nvSpPr>
              <p:cNvPr id="20" name="Line 12"/>
              <p:cNvSpPr>
                <a:spLocks noChangeShapeType="1"/>
              </p:cNvSpPr>
              <p:nvPr/>
            </p:nvSpPr>
            <p:spPr bwMode="auto">
              <a:xfrm flipV="1">
                <a:off x="3648" y="3024"/>
                <a:ext cx="432" cy="960"/>
              </a:xfrm>
              <a:prstGeom prst="line">
                <a:avLst/>
              </a:prstGeom>
              <a:noFill/>
              <a:ln w="12700">
                <a:solidFill>
                  <a:srgbClr val="FF6600"/>
                </a:solidFill>
                <a:round/>
                <a:headEnd/>
                <a:tailEnd type="triangle" w="med" len="med"/>
              </a:ln>
            </p:spPr>
            <p:txBody>
              <a:bodyPr/>
              <a:lstStyle/>
              <a:p>
                <a:endParaRPr lang="en-GB"/>
              </a:p>
            </p:txBody>
          </p:sp>
          <p:sp>
            <p:nvSpPr>
              <p:cNvPr id="21" name="Line 13"/>
              <p:cNvSpPr>
                <a:spLocks noChangeShapeType="1"/>
              </p:cNvSpPr>
              <p:nvPr/>
            </p:nvSpPr>
            <p:spPr bwMode="auto">
              <a:xfrm>
                <a:off x="2832" y="2784"/>
                <a:ext cx="1152" cy="144"/>
              </a:xfrm>
              <a:prstGeom prst="line">
                <a:avLst/>
              </a:prstGeom>
              <a:noFill/>
              <a:ln w="12700">
                <a:solidFill>
                  <a:srgbClr val="FF6600"/>
                </a:solidFill>
                <a:round/>
                <a:headEnd/>
                <a:tailEnd type="triangle" w="med" len="med"/>
              </a:ln>
            </p:spPr>
            <p:txBody>
              <a:bodyPr/>
              <a:lstStyle/>
              <a:p>
                <a:endParaRPr lang="en-GB"/>
              </a:p>
            </p:txBody>
          </p:sp>
          <p:sp>
            <p:nvSpPr>
              <p:cNvPr id="22" name="Line 14"/>
              <p:cNvSpPr>
                <a:spLocks noChangeShapeType="1"/>
              </p:cNvSpPr>
              <p:nvPr/>
            </p:nvSpPr>
            <p:spPr bwMode="auto">
              <a:xfrm flipH="1" flipV="1">
                <a:off x="4176" y="2592"/>
                <a:ext cx="1152" cy="480"/>
              </a:xfrm>
              <a:prstGeom prst="line">
                <a:avLst/>
              </a:prstGeom>
              <a:noFill/>
              <a:ln w="12700">
                <a:solidFill>
                  <a:srgbClr val="FF6600"/>
                </a:solidFill>
                <a:round/>
                <a:headEnd/>
                <a:tailEnd type="triangle" w="med" len="med"/>
              </a:ln>
            </p:spPr>
            <p:txBody>
              <a:bodyPr/>
              <a:lstStyle/>
              <a:p>
                <a:endParaRPr lang="en-GB"/>
              </a:p>
            </p:txBody>
          </p:sp>
        </p:grpSp>
        <p:sp>
          <p:nvSpPr>
            <p:cNvPr id="11" name="Text Box 15"/>
            <p:cNvSpPr txBox="1">
              <a:spLocks noChangeArrowheads="1"/>
            </p:cNvSpPr>
            <p:nvPr/>
          </p:nvSpPr>
          <p:spPr bwMode="auto">
            <a:xfrm>
              <a:off x="2544" y="3552"/>
              <a:ext cx="178" cy="231"/>
            </a:xfrm>
            <a:prstGeom prst="rect">
              <a:avLst/>
            </a:prstGeom>
            <a:noFill/>
            <a:ln w="9525">
              <a:noFill/>
              <a:miter lim="800000"/>
              <a:headEnd/>
              <a:tailEnd/>
            </a:ln>
          </p:spPr>
          <p:txBody>
            <a:bodyPr>
              <a:spAutoFit/>
            </a:bodyPr>
            <a:lstStyle/>
            <a:p>
              <a:pPr>
                <a:spcBef>
                  <a:spcPct val="50000"/>
                </a:spcBef>
              </a:pPr>
              <a:r>
                <a:rPr lang="en-GB" sz="1800">
                  <a:latin typeface="Arial" charset="0"/>
                </a:rPr>
                <a:t>1</a:t>
              </a:r>
            </a:p>
          </p:txBody>
        </p:sp>
        <p:sp>
          <p:nvSpPr>
            <p:cNvPr id="12" name="Text Box 16"/>
            <p:cNvSpPr txBox="1">
              <a:spLocks noChangeArrowheads="1"/>
            </p:cNvSpPr>
            <p:nvPr/>
          </p:nvSpPr>
          <p:spPr bwMode="auto">
            <a:xfrm>
              <a:off x="5376" y="1344"/>
              <a:ext cx="178" cy="231"/>
            </a:xfrm>
            <a:prstGeom prst="rect">
              <a:avLst/>
            </a:prstGeom>
            <a:noFill/>
            <a:ln w="9525">
              <a:noFill/>
              <a:miter lim="800000"/>
              <a:headEnd/>
              <a:tailEnd/>
            </a:ln>
          </p:spPr>
          <p:txBody>
            <a:bodyPr>
              <a:spAutoFit/>
            </a:bodyPr>
            <a:lstStyle/>
            <a:p>
              <a:pPr>
                <a:spcBef>
                  <a:spcPct val="50000"/>
                </a:spcBef>
              </a:pPr>
              <a:r>
                <a:rPr lang="en-GB" sz="1800">
                  <a:latin typeface="Arial" charset="0"/>
                </a:rPr>
                <a:t>6</a:t>
              </a:r>
            </a:p>
          </p:txBody>
        </p:sp>
        <p:sp>
          <p:nvSpPr>
            <p:cNvPr id="13" name="Text Box 17"/>
            <p:cNvSpPr txBox="1">
              <a:spLocks noChangeArrowheads="1"/>
            </p:cNvSpPr>
            <p:nvPr/>
          </p:nvSpPr>
          <p:spPr bwMode="auto">
            <a:xfrm>
              <a:off x="5376" y="3024"/>
              <a:ext cx="178" cy="231"/>
            </a:xfrm>
            <a:prstGeom prst="rect">
              <a:avLst/>
            </a:prstGeom>
            <a:noFill/>
            <a:ln w="9525">
              <a:noFill/>
              <a:miter lim="800000"/>
              <a:headEnd/>
              <a:tailEnd/>
            </a:ln>
          </p:spPr>
          <p:txBody>
            <a:bodyPr>
              <a:spAutoFit/>
            </a:bodyPr>
            <a:lstStyle/>
            <a:p>
              <a:pPr>
                <a:spcBef>
                  <a:spcPct val="50000"/>
                </a:spcBef>
              </a:pPr>
              <a:r>
                <a:rPr lang="en-GB" sz="1800">
                  <a:latin typeface="Arial" charset="0"/>
                </a:rPr>
                <a:t>5</a:t>
              </a:r>
            </a:p>
          </p:txBody>
        </p:sp>
        <p:sp>
          <p:nvSpPr>
            <p:cNvPr id="14" name="Text Box 18"/>
            <p:cNvSpPr txBox="1">
              <a:spLocks noChangeArrowheads="1"/>
            </p:cNvSpPr>
            <p:nvPr/>
          </p:nvSpPr>
          <p:spPr bwMode="auto">
            <a:xfrm>
              <a:off x="4464" y="3888"/>
              <a:ext cx="178" cy="231"/>
            </a:xfrm>
            <a:prstGeom prst="rect">
              <a:avLst/>
            </a:prstGeom>
            <a:noFill/>
            <a:ln w="9525">
              <a:noFill/>
              <a:miter lim="800000"/>
              <a:headEnd/>
              <a:tailEnd/>
            </a:ln>
          </p:spPr>
          <p:txBody>
            <a:bodyPr>
              <a:spAutoFit/>
            </a:bodyPr>
            <a:lstStyle/>
            <a:p>
              <a:pPr>
                <a:spcBef>
                  <a:spcPct val="50000"/>
                </a:spcBef>
              </a:pPr>
              <a:r>
                <a:rPr lang="en-GB" sz="1800">
                  <a:latin typeface="Arial" charset="0"/>
                </a:rPr>
                <a:t>4</a:t>
              </a:r>
            </a:p>
          </p:txBody>
        </p:sp>
        <p:sp>
          <p:nvSpPr>
            <p:cNvPr id="15" name="Text Box 19"/>
            <p:cNvSpPr txBox="1">
              <a:spLocks noChangeArrowheads="1"/>
            </p:cNvSpPr>
            <p:nvPr/>
          </p:nvSpPr>
          <p:spPr bwMode="auto">
            <a:xfrm>
              <a:off x="3456" y="3936"/>
              <a:ext cx="178" cy="231"/>
            </a:xfrm>
            <a:prstGeom prst="rect">
              <a:avLst/>
            </a:prstGeom>
            <a:noFill/>
            <a:ln w="9525">
              <a:noFill/>
              <a:miter lim="800000"/>
              <a:headEnd/>
              <a:tailEnd/>
            </a:ln>
          </p:spPr>
          <p:txBody>
            <a:bodyPr>
              <a:spAutoFit/>
            </a:bodyPr>
            <a:lstStyle/>
            <a:p>
              <a:pPr>
                <a:spcBef>
                  <a:spcPct val="50000"/>
                </a:spcBef>
              </a:pPr>
              <a:r>
                <a:rPr lang="en-GB" sz="1800">
                  <a:latin typeface="Arial" charset="0"/>
                </a:rPr>
                <a:t>3</a:t>
              </a:r>
            </a:p>
          </p:txBody>
        </p:sp>
        <p:sp>
          <p:nvSpPr>
            <p:cNvPr id="16" name="Text Box 20"/>
            <p:cNvSpPr txBox="1">
              <a:spLocks noChangeArrowheads="1"/>
            </p:cNvSpPr>
            <p:nvPr/>
          </p:nvSpPr>
          <p:spPr bwMode="auto">
            <a:xfrm>
              <a:off x="2688" y="2640"/>
              <a:ext cx="178" cy="231"/>
            </a:xfrm>
            <a:prstGeom prst="rect">
              <a:avLst/>
            </a:prstGeom>
            <a:noFill/>
            <a:ln w="9525">
              <a:noFill/>
              <a:miter lim="800000"/>
              <a:headEnd/>
              <a:tailEnd/>
            </a:ln>
          </p:spPr>
          <p:txBody>
            <a:bodyPr>
              <a:spAutoFit/>
            </a:bodyPr>
            <a:lstStyle/>
            <a:p>
              <a:pPr>
                <a:spcBef>
                  <a:spcPct val="50000"/>
                </a:spcBef>
              </a:pPr>
              <a:r>
                <a:rPr lang="en-GB" sz="1800">
                  <a:latin typeface="Arial" charset="0"/>
                </a:rPr>
                <a:t>2</a:t>
              </a:r>
            </a:p>
          </p:txBody>
        </p:sp>
      </p:grpSp>
    </p:spTree>
    <p:extLst>
      <p:ext uri="{BB962C8B-B14F-4D97-AF65-F5344CB8AC3E}">
        <p14:creationId xmlns:p14="http://schemas.microsoft.com/office/powerpoint/2010/main" val="3520183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3" descr="D:\presentations\china\china6original.jpg"/>
          <p:cNvPicPr>
            <a:picLocks noChangeAspect="1" noChangeArrowheads="1"/>
          </p:cNvPicPr>
          <p:nvPr/>
        </p:nvPicPr>
        <p:blipFill>
          <a:blip r:embed="rId3" cstate="print"/>
          <a:srcRect/>
          <a:stretch>
            <a:fillRect/>
          </a:stretch>
        </p:blipFill>
        <p:spPr bwMode="auto">
          <a:xfrm>
            <a:off x="2146995" y="739187"/>
            <a:ext cx="3594100" cy="5257800"/>
          </a:xfrm>
          <a:prstGeom prst="rect">
            <a:avLst/>
          </a:prstGeom>
          <a:noFill/>
          <a:effectLst/>
        </p:spPr>
      </p:pic>
      <p:pic>
        <p:nvPicPr>
          <p:cNvPr id="6" name="Picture 4" descr="D:\presentations\china\china6enhanced.jpg"/>
          <p:cNvPicPr>
            <a:picLocks noChangeAspect="1" noChangeArrowheads="1"/>
          </p:cNvPicPr>
          <p:nvPr/>
        </p:nvPicPr>
        <p:blipFill>
          <a:blip r:embed="rId4" cstate="print"/>
          <a:srcRect/>
          <a:stretch>
            <a:fillRect/>
          </a:stretch>
        </p:blipFill>
        <p:spPr bwMode="auto">
          <a:xfrm>
            <a:off x="6236863" y="767542"/>
            <a:ext cx="3536950" cy="5181600"/>
          </a:xfrm>
          <a:prstGeom prst="rect">
            <a:avLst/>
          </a:prstGeom>
          <a:noFill/>
          <a:effectLst/>
        </p:spPr>
      </p:pic>
      <p:sp>
        <p:nvSpPr>
          <p:cNvPr id="2" name="Right Arrow 1"/>
          <p:cNvSpPr/>
          <p:nvPr/>
        </p:nvSpPr>
        <p:spPr>
          <a:xfrm>
            <a:off x="5476240" y="3129280"/>
            <a:ext cx="1097280" cy="5384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7392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553039"/>
            <a:ext cx="8676222" cy="3200400"/>
          </a:xfrm>
        </p:spPr>
        <p:txBody>
          <a:bodyPr>
            <a:normAutofit/>
          </a:bodyPr>
          <a:lstStyle/>
          <a:p>
            <a:r>
              <a:rPr lang="en-GB" sz="3600" cap="none" dirty="0">
                <a:solidFill>
                  <a:srgbClr val="FFFF00"/>
                </a:solidFill>
                <a:effectLst>
                  <a:glow rad="38100">
                    <a:schemeClr val="bg1">
                      <a:lumMod val="65000"/>
                      <a:lumOff val="35000"/>
                      <a:alpha val="50000"/>
                    </a:schemeClr>
                  </a:glow>
                </a:effectLst>
                <a:cs typeface="Calibri" panose="020F0502020204030204" pitchFamily="34" charset="0"/>
              </a:rPr>
              <a:t>The Fourier Transform in Forensic Imaging</a:t>
            </a:r>
            <a:endParaRPr lang="en-GB" sz="3600" dirty="0">
              <a:solidFill>
                <a:schemeClr val="tx1"/>
              </a:solidFill>
              <a:effectLst>
                <a:glow rad="38100">
                  <a:schemeClr val="bg1">
                    <a:lumMod val="65000"/>
                    <a:lumOff val="35000"/>
                    <a:alpha val="50000"/>
                  </a:schemeClr>
                </a:glow>
              </a:effectLst>
              <a:latin typeface="Eras Bold ITC" panose="020B0907030504020204" pitchFamily="34" charset="0"/>
            </a:endParaRPr>
          </a:p>
        </p:txBody>
      </p:sp>
    </p:spTree>
    <p:extLst>
      <p:ext uri="{BB962C8B-B14F-4D97-AF65-F5344CB8AC3E}">
        <p14:creationId xmlns:p14="http://schemas.microsoft.com/office/powerpoint/2010/main" val="3897248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3" descr="D:\presentations\blue filter\bluewithfft.jpg"/>
          <p:cNvPicPr>
            <a:picLocks noChangeAspect="1" noChangeArrowheads="1"/>
          </p:cNvPicPr>
          <p:nvPr/>
        </p:nvPicPr>
        <p:blipFill>
          <a:blip r:embed="rId3" cstate="print"/>
          <a:srcRect/>
          <a:stretch>
            <a:fillRect/>
          </a:stretch>
        </p:blipFill>
        <p:spPr bwMode="auto">
          <a:xfrm>
            <a:off x="4729480" y="3368040"/>
            <a:ext cx="2795588" cy="3276600"/>
          </a:xfrm>
          <a:prstGeom prst="rect">
            <a:avLst/>
          </a:prstGeom>
          <a:noFill/>
          <a:effectLst/>
        </p:spPr>
      </p:pic>
      <p:pic>
        <p:nvPicPr>
          <p:cNvPr id="9" name="Picture 5" descr="D:\presentations\blue filter\bluebeforefft.jpg"/>
          <p:cNvPicPr>
            <a:picLocks noChangeAspect="1" noChangeArrowheads="1"/>
          </p:cNvPicPr>
          <p:nvPr/>
        </p:nvPicPr>
        <p:blipFill>
          <a:blip r:embed="rId4" cstate="print"/>
          <a:srcRect/>
          <a:stretch>
            <a:fillRect/>
          </a:stretch>
        </p:blipFill>
        <p:spPr bwMode="auto">
          <a:xfrm>
            <a:off x="4653280" y="91440"/>
            <a:ext cx="2913063" cy="3124200"/>
          </a:xfrm>
          <a:prstGeom prst="rect">
            <a:avLst/>
          </a:prstGeom>
          <a:noFill/>
          <a:effectLst/>
        </p:spPr>
      </p:pic>
      <p:sp>
        <p:nvSpPr>
          <p:cNvPr id="11" name="Text Box 7"/>
          <p:cNvSpPr txBox="1">
            <a:spLocks noChangeArrowheads="1"/>
          </p:cNvSpPr>
          <p:nvPr/>
        </p:nvSpPr>
        <p:spPr bwMode="auto">
          <a:xfrm>
            <a:off x="1224280" y="5196840"/>
            <a:ext cx="3048000" cy="461665"/>
          </a:xfrm>
          <a:prstGeom prst="rect">
            <a:avLst/>
          </a:prstGeom>
          <a:noFill/>
          <a:ln w="9525">
            <a:noFill/>
            <a:miter lim="800000"/>
            <a:headEnd/>
            <a:tailEnd/>
          </a:ln>
        </p:spPr>
        <p:txBody>
          <a:bodyPr>
            <a:spAutoFit/>
          </a:bodyPr>
          <a:lstStyle/>
          <a:p>
            <a:pPr algn="ctr">
              <a:spcBef>
                <a:spcPct val="50000"/>
              </a:spcBef>
            </a:pPr>
            <a:r>
              <a:rPr lang="en-GB" sz="2400" dirty="0">
                <a:latin typeface="Calibri" panose="020F0502020204030204" pitchFamily="34" charset="0"/>
                <a:cs typeface="Calibri" panose="020F0502020204030204" pitchFamily="34" charset="0"/>
              </a:rPr>
              <a:t>Crime-</a:t>
            </a:r>
            <a:r>
              <a:rPr lang="en-GB" sz="2400" dirty="0" err="1">
                <a:latin typeface="Calibri" panose="020F0502020204030204" pitchFamily="34" charset="0"/>
                <a:cs typeface="Calibri" panose="020F0502020204030204" pitchFamily="34" charset="0"/>
              </a:rPr>
              <a:t>lite</a:t>
            </a:r>
            <a:r>
              <a:rPr lang="en-GB" sz="2400" dirty="0">
                <a:latin typeface="Calibri" panose="020F0502020204030204" pitchFamily="34" charset="0"/>
                <a:cs typeface="Calibri" panose="020F0502020204030204" pitchFamily="34" charset="0"/>
              </a:rPr>
              <a:t> Blue Light</a:t>
            </a:r>
          </a:p>
        </p:txBody>
      </p:sp>
      <p:pic>
        <p:nvPicPr>
          <p:cNvPr id="12" name="Picture 8" descr="D:\presentations\blue filter\blue original.jpg"/>
          <p:cNvPicPr>
            <a:picLocks noChangeAspect="1" noChangeArrowheads="1"/>
          </p:cNvPicPr>
          <p:nvPr/>
        </p:nvPicPr>
        <p:blipFill>
          <a:blip r:embed="rId5" cstate="print"/>
          <a:srcRect/>
          <a:stretch>
            <a:fillRect/>
          </a:stretch>
        </p:blipFill>
        <p:spPr bwMode="auto">
          <a:xfrm>
            <a:off x="1376680" y="1920240"/>
            <a:ext cx="2713038" cy="3124200"/>
          </a:xfrm>
          <a:prstGeom prst="rect">
            <a:avLst/>
          </a:prstGeom>
          <a:noFill/>
          <a:effectLst/>
        </p:spPr>
      </p:pic>
      <p:pic>
        <p:nvPicPr>
          <p:cNvPr id="13" name="Picture 9" descr="D:\presentations\blue filter\eenhanced.jpg"/>
          <p:cNvPicPr>
            <a:picLocks noChangeAspect="1" noChangeArrowheads="1"/>
          </p:cNvPicPr>
          <p:nvPr/>
        </p:nvPicPr>
        <p:blipFill>
          <a:blip r:embed="rId6" cstate="print"/>
          <a:srcRect/>
          <a:stretch>
            <a:fillRect/>
          </a:stretch>
        </p:blipFill>
        <p:spPr bwMode="auto">
          <a:xfrm>
            <a:off x="8158480" y="3596640"/>
            <a:ext cx="1835150" cy="2514600"/>
          </a:xfrm>
          <a:prstGeom prst="rect">
            <a:avLst/>
          </a:prstGeom>
          <a:noFill/>
          <a:effectLst/>
        </p:spPr>
      </p:pic>
      <p:pic>
        <p:nvPicPr>
          <p:cNvPr id="15" name="Picture 11" descr="D:\presentations\blue filter\eoriginal.jpg"/>
          <p:cNvPicPr>
            <a:picLocks noChangeAspect="1" noChangeArrowheads="1"/>
          </p:cNvPicPr>
          <p:nvPr/>
        </p:nvPicPr>
        <p:blipFill>
          <a:blip r:embed="rId7" cstate="print"/>
          <a:srcRect/>
          <a:stretch>
            <a:fillRect/>
          </a:stretch>
        </p:blipFill>
        <p:spPr bwMode="auto">
          <a:xfrm>
            <a:off x="8158480" y="243840"/>
            <a:ext cx="1824038" cy="2438400"/>
          </a:xfrm>
          <a:prstGeom prst="rect">
            <a:avLst/>
          </a:prstGeom>
          <a:noFill/>
          <a:effectLst/>
        </p:spPr>
      </p:pic>
      <p:sp>
        <p:nvSpPr>
          <p:cNvPr id="3" name="Right Arrow 2"/>
          <p:cNvSpPr/>
          <p:nvPr/>
        </p:nvSpPr>
        <p:spPr>
          <a:xfrm>
            <a:off x="3972560" y="2407920"/>
            <a:ext cx="873760"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ight Arrow 16"/>
          <p:cNvSpPr/>
          <p:nvPr/>
        </p:nvSpPr>
        <p:spPr>
          <a:xfrm>
            <a:off x="7425532" y="1409700"/>
            <a:ext cx="873760"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5400000">
            <a:off x="8557419" y="2921000"/>
            <a:ext cx="1026160" cy="4876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Curved Left Arrow 3"/>
          <p:cNvSpPr/>
          <p:nvPr/>
        </p:nvSpPr>
        <p:spPr>
          <a:xfrm>
            <a:off x="7462837" y="2682240"/>
            <a:ext cx="420212" cy="1381760"/>
          </a:xfrm>
          <a:prstGeom prst="curvedLeftArrow">
            <a:avLst>
              <a:gd name="adj1" fmla="val 39741"/>
              <a:gd name="adj2" fmla="val 107593"/>
              <a:gd name="adj3" fmla="val 612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57834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6" descr="D:\training images\ov\originaloverlaid.jpg"/>
          <p:cNvPicPr>
            <a:picLocks noChangeAspect="1" noChangeArrowheads="1"/>
          </p:cNvPicPr>
          <p:nvPr/>
        </p:nvPicPr>
        <p:blipFill>
          <a:blip r:embed="rId3" cstate="print">
            <a:lum bright="-6000" contrast="12000"/>
          </a:blip>
          <a:srcRect/>
          <a:stretch>
            <a:fillRect/>
          </a:stretch>
        </p:blipFill>
        <p:spPr bwMode="auto">
          <a:xfrm>
            <a:off x="1715452" y="2183759"/>
            <a:ext cx="4144399" cy="362634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7" descr="D:\training images\ov\enhncedoverlaid.jpg"/>
          <p:cNvPicPr>
            <a:picLocks noChangeAspect="1" noChangeArrowheads="1"/>
          </p:cNvPicPr>
          <p:nvPr/>
        </p:nvPicPr>
        <p:blipFill>
          <a:blip r:embed="rId4" cstate="print">
            <a:lum bright="-6000" contrast="12000"/>
          </a:blip>
          <a:srcRect/>
          <a:stretch>
            <a:fillRect/>
          </a:stretch>
        </p:blipFill>
        <p:spPr bwMode="auto">
          <a:xfrm>
            <a:off x="6409091" y="2183759"/>
            <a:ext cx="4198046" cy="3661629"/>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Title 1"/>
          <p:cNvSpPr>
            <a:spLocks noGrp="1"/>
          </p:cNvSpPr>
          <p:nvPr>
            <p:ph type="title"/>
          </p:nvPr>
        </p:nvSpPr>
        <p:spPr>
          <a:xfrm>
            <a:off x="278514" y="111045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Separate ridges</a:t>
            </a:r>
          </a:p>
        </p:txBody>
      </p:sp>
      <p:sp>
        <p:nvSpPr>
          <p:cNvPr id="11" name="Text Box 7"/>
          <p:cNvSpPr txBox="1">
            <a:spLocks noChangeArrowheads="1"/>
          </p:cNvSpPr>
          <p:nvPr/>
        </p:nvSpPr>
        <p:spPr bwMode="auto">
          <a:xfrm>
            <a:off x="1715451" y="5845388"/>
            <a:ext cx="4144399" cy="461665"/>
          </a:xfrm>
          <a:prstGeom prst="rect">
            <a:avLst/>
          </a:prstGeom>
          <a:noFill/>
          <a:ln w="9525">
            <a:noFill/>
            <a:miter lim="800000"/>
            <a:headEnd/>
            <a:tailEnd/>
          </a:ln>
        </p:spPr>
        <p:txBody>
          <a:bodyPr wrap="square">
            <a:spAutoFit/>
          </a:bodyPr>
          <a:lstStyle/>
          <a:p>
            <a:pPr algn="ctr">
              <a:spcBef>
                <a:spcPct val="50000"/>
              </a:spcBef>
            </a:pPr>
            <a:r>
              <a:rPr lang="en-GB" sz="2400" dirty="0">
                <a:latin typeface="Calibri" panose="020F0502020204030204" pitchFamily="34" charset="0"/>
                <a:cs typeface="Calibri" panose="020F0502020204030204" pitchFamily="34" charset="0"/>
              </a:rPr>
              <a:t>Original</a:t>
            </a:r>
          </a:p>
        </p:txBody>
      </p:sp>
      <p:sp>
        <p:nvSpPr>
          <p:cNvPr id="16" name="Text Box 7"/>
          <p:cNvSpPr txBox="1">
            <a:spLocks noChangeArrowheads="1"/>
          </p:cNvSpPr>
          <p:nvPr/>
        </p:nvSpPr>
        <p:spPr bwMode="auto">
          <a:xfrm>
            <a:off x="6409091" y="5845387"/>
            <a:ext cx="4144399" cy="461665"/>
          </a:xfrm>
          <a:prstGeom prst="rect">
            <a:avLst/>
          </a:prstGeom>
          <a:noFill/>
          <a:ln w="9525">
            <a:noFill/>
            <a:miter lim="800000"/>
            <a:headEnd/>
            <a:tailEnd/>
          </a:ln>
        </p:spPr>
        <p:txBody>
          <a:bodyPr wrap="square">
            <a:spAutoFit/>
          </a:bodyPr>
          <a:lstStyle/>
          <a:p>
            <a:pPr algn="ctr">
              <a:spcBef>
                <a:spcPct val="50000"/>
              </a:spcBef>
            </a:pPr>
            <a:r>
              <a:rPr lang="en-GB" sz="2400" dirty="0">
                <a:latin typeface="Calibri" panose="020F0502020204030204" pitchFamily="34" charset="0"/>
                <a:cs typeface="Calibri" panose="020F0502020204030204" pitchFamily="34" charset="0"/>
              </a:rPr>
              <a:t>Underneath</a:t>
            </a:r>
          </a:p>
        </p:txBody>
      </p:sp>
    </p:spTree>
    <p:extLst>
      <p:ext uri="{BB962C8B-B14F-4D97-AF65-F5344CB8AC3E}">
        <p14:creationId xmlns:p14="http://schemas.microsoft.com/office/powerpoint/2010/main" val="1117329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 name="TextBox 1"/>
          <p:cNvSpPr txBox="1">
            <a:spLocks noChangeArrowheads="1"/>
          </p:cNvSpPr>
          <p:nvPr/>
        </p:nvSpPr>
        <p:spPr bwMode="auto">
          <a:xfrm>
            <a:off x="1072221" y="3930650"/>
            <a:ext cx="1004755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cy-GB" altLang="en-US" sz="2400" i="1" dirty="0"/>
              <a:t>Recognised for innovation in the field of fingerprint detection &amp; enhancement...</a:t>
            </a:r>
          </a:p>
          <a:p>
            <a:pPr algn="ctr" eaLnBrk="1" hangingPunct="1"/>
            <a:endParaRPr lang="cy-GB" altLang="en-US" sz="2400" dirty="0"/>
          </a:p>
          <a:p>
            <a:pPr algn="ctr" eaLnBrk="1" hangingPunct="1"/>
            <a:endParaRPr lang="cy-GB" altLang="en-US" sz="2400" dirty="0">
              <a:solidFill>
                <a:schemeClr val="bg1"/>
              </a:solidFill>
            </a:endParaRPr>
          </a:p>
          <a:p>
            <a:pPr algn="ctr" eaLnBrk="1" hangingPunct="1"/>
            <a:endParaRPr lang="cy-GB" altLang="en-US" sz="2400" dirty="0">
              <a:solidFill>
                <a:schemeClr val="bg1"/>
              </a:solidFill>
            </a:endParaRPr>
          </a:p>
          <a:p>
            <a:pPr algn="ctr" eaLnBrk="1" hangingPunct="1"/>
            <a:endParaRPr lang="cy-GB" altLang="en-US" sz="2400" dirty="0">
              <a:solidFill>
                <a:schemeClr val="bg1"/>
              </a:solidFill>
            </a:endParaRPr>
          </a:p>
        </p:txBody>
      </p:sp>
      <p:sp>
        <p:nvSpPr>
          <p:cNvPr id="23" name="TextBox 22"/>
          <p:cNvSpPr txBox="1"/>
          <p:nvPr/>
        </p:nvSpPr>
        <p:spPr>
          <a:xfrm>
            <a:off x="1072221" y="2189163"/>
            <a:ext cx="10047559" cy="1754326"/>
          </a:xfrm>
          <a:prstGeom prst="rect">
            <a:avLst/>
          </a:prstGeom>
          <a:noFill/>
        </p:spPr>
        <p:txBody>
          <a:bodyPr wrap="square">
            <a:spAutoFit/>
          </a:bodyPr>
          <a:lstStyle/>
          <a:p>
            <a:pPr algn="ctr" eaLnBrk="1" fontAlgn="auto" hangingPunct="1">
              <a:spcBef>
                <a:spcPts val="0"/>
              </a:spcBef>
              <a:spcAft>
                <a:spcPts val="0"/>
              </a:spcAft>
              <a:defRPr/>
            </a:pPr>
            <a:r>
              <a:rPr lang="cy-GB" sz="4400" b="1" spc="300" dirty="0">
                <a:latin typeface="Calibri" panose="020F0502020204030204" pitchFamily="34" charset="0"/>
              </a:rPr>
              <a:t>foster+freeman</a:t>
            </a:r>
          </a:p>
          <a:p>
            <a:pPr algn="ctr" eaLnBrk="1" fontAlgn="auto" hangingPunct="1">
              <a:spcBef>
                <a:spcPts val="0"/>
              </a:spcBef>
              <a:spcAft>
                <a:spcPts val="0"/>
              </a:spcAft>
              <a:defRPr/>
            </a:pPr>
            <a:r>
              <a:rPr lang="cy-GB" sz="2800" spc="300" dirty="0">
                <a:solidFill>
                  <a:srgbClr val="FFFF00"/>
                </a:solidFill>
                <a:latin typeface="Calibri" panose="020F0502020204030204" pitchFamily="34" charset="0"/>
              </a:rPr>
              <a:t>Improving the Quality of Forensic Evidence</a:t>
            </a:r>
          </a:p>
          <a:p>
            <a:pPr algn="ctr" eaLnBrk="1" fontAlgn="auto" hangingPunct="1">
              <a:spcBef>
                <a:spcPts val="0"/>
              </a:spcBef>
              <a:spcAft>
                <a:spcPts val="0"/>
              </a:spcAft>
              <a:defRPr/>
            </a:pPr>
            <a:endParaRPr lang="en-GB" sz="3600" spc="300" dirty="0">
              <a:solidFill>
                <a:srgbClr val="00B0F0"/>
              </a:solidFill>
              <a:latin typeface="Calibri" panose="020F0502020204030204" pitchFamily="34" charset="0"/>
            </a:endParaRPr>
          </a:p>
        </p:txBody>
      </p:sp>
    </p:spTree>
    <p:extLst>
      <p:ext uri="{BB962C8B-B14F-4D97-AF65-F5344CB8AC3E}">
        <p14:creationId xmlns:p14="http://schemas.microsoft.com/office/powerpoint/2010/main" val="1728760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1679415"/>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Jean </a:t>
            </a:r>
            <a:r>
              <a:rPr lang="en-GB" b="1" spc="300" dirty="0" err="1">
                <a:solidFill>
                  <a:schemeClr val="tx1"/>
                </a:solidFill>
                <a:effectLst>
                  <a:glow rad="38100">
                    <a:schemeClr val="bg1">
                      <a:lumMod val="65000"/>
                      <a:lumOff val="35000"/>
                      <a:alpha val="40000"/>
                    </a:schemeClr>
                  </a:glow>
                </a:effectLst>
                <a:cs typeface="Calibri" panose="020F0502020204030204" pitchFamily="34" charset="0"/>
              </a:rPr>
              <a:t>fourier</a:t>
            </a:r>
            <a:r>
              <a:rPr lang="en-GB" b="1" spc="300" dirty="0">
                <a:solidFill>
                  <a:schemeClr val="tx1"/>
                </a:solidFill>
                <a:effectLst>
                  <a:glow rad="38100">
                    <a:schemeClr val="bg1">
                      <a:lumMod val="65000"/>
                      <a:lumOff val="35000"/>
                      <a:alpha val="40000"/>
                    </a:schemeClr>
                  </a:glow>
                </a:effectLst>
                <a:cs typeface="Calibri" panose="020F0502020204030204" pitchFamily="34" charset="0"/>
              </a:rPr>
              <a:t> </a:t>
            </a:r>
            <a:r>
              <a:rPr lang="en-GB" b="1" spc="300" dirty="0">
                <a:solidFill>
                  <a:srgbClr val="FFFF00"/>
                </a:solidFill>
                <a:effectLst>
                  <a:glow rad="38100">
                    <a:schemeClr val="bg1">
                      <a:lumMod val="65000"/>
                      <a:lumOff val="35000"/>
                      <a:alpha val="40000"/>
                    </a:schemeClr>
                  </a:glow>
                </a:effectLst>
                <a:cs typeface="Calibri" panose="020F0502020204030204" pitchFamily="34" charset="0"/>
              </a:rPr>
              <a:t>1768-1830</a:t>
            </a:r>
          </a:p>
        </p:txBody>
      </p:sp>
      <p:sp>
        <p:nvSpPr>
          <p:cNvPr id="4" name="Rectangle 3"/>
          <p:cNvSpPr txBox="1">
            <a:spLocks noChangeArrowheads="1"/>
          </p:cNvSpPr>
          <p:nvPr/>
        </p:nvSpPr>
        <p:spPr>
          <a:xfrm>
            <a:off x="225547" y="2992678"/>
            <a:ext cx="5870453" cy="2376300"/>
          </a:xfrm>
          <a:prstGeom prst="rect">
            <a:avLst/>
          </a:prstGeom>
          <a:noFill/>
          <a:ln>
            <a:noFill/>
          </a:ln>
        </p:spPr>
        <p:style>
          <a:lnRef idx="0">
            <a:schemeClr val="accent1"/>
          </a:lnRef>
          <a:fillRef idx="3">
            <a:schemeClr val="accent1"/>
          </a:fillRef>
          <a:effectRef idx="3">
            <a:schemeClr val="accent1"/>
          </a:effectRef>
          <a:fontRef idx="minor">
            <a:schemeClr val="lt1"/>
          </a:fontRef>
        </p:style>
        <p:txBody>
          <a:bodyPr/>
          <a:lstStyle/>
          <a:p>
            <a:pPr marL="109728">
              <a:spcBef>
                <a:spcPts val="400"/>
              </a:spcBef>
              <a:buClr>
                <a:schemeClr val="accent1"/>
              </a:buClr>
              <a:buSzPct val="68000"/>
              <a:defRPr/>
            </a:pPr>
            <a:r>
              <a:rPr lang="en-US" sz="2700" dirty="0">
                <a:solidFill>
                  <a:schemeClr val="tx1"/>
                </a:solidFill>
                <a:latin typeface="Calibri" panose="020F0502020204030204" pitchFamily="34" charset="0"/>
              </a:rPr>
              <a:t>The Fourier Principle</a:t>
            </a:r>
          </a:p>
          <a:p>
            <a:pPr eaLnBrk="0" hangingPunct="0">
              <a:defRPr/>
            </a:pPr>
            <a:r>
              <a:rPr lang="en-US" sz="2700" dirty="0">
                <a:solidFill>
                  <a:schemeClr val="tx1"/>
                </a:solidFill>
                <a:latin typeface="Calibri" panose="020F0502020204030204" pitchFamily="34" charset="0"/>
                <a:cs typeface="Calibri" panose="020F0502020204030204" pitchFamily="34" charset="0"/>
              </a:rPr>
              <a:t> </a:t>
            </a:r>
          </a:p>
          <a:p>
            <a:pPr eaLnBrk="0" hangingPunct="0">
              <a:defRPr/>
            </a:pPr>
            <a:r>
              <a:rPr lang="en-US" sz="2700" i="1" dirty="0">
                <a:solidFill>
                  <a:schemeClr val="tx1"/>
                </a:solidFill>
                <a:latin typeface="Calibri" panose="020F0502020204030204" pitchFamily="34" charset="0"/>
                <a:cs typeface="Calibri" panose="020F0502020204030204" pitchFamily="34" charset="0"/>
              </a:rPr>
              <a:t>Any infinitely periodic profile can be analyzed into (or synthesized from) a harmonic series of sinusoidal curves of appropriate amplitude.</a:t>
            </a:r>
          </a:p>
          <a:p>
            <a:pPr marL="566928" indent="-457200">
              <a:spcBef>
                <a:spcPts val="400"/>
              </a:spcBef>
              <a:buClr>
                <a:schemeClr val="accent1"/>
              </a:buClr>
              <a:buSzPct val="68000"/>
              <a:buFont typeface="Arial" panose="020B0604020202020204" pitchFamily="34" charset="0"/>
              <a:buChar char="•"/>
              <a:defRPr/>
            </a:pPr>
            <a:endParaRPr lang="en-US" sz="2700" dirty="0">
              <a:solidFill>
                <a:schemeClr val="tx1"/>
              </a:solidFill>
              <a:latin typeface="Calibri" panose="020F0502020204030204" pitchFamily="34" charset="0"/>
            </a:endParaRPr>
          </a:p>
        </p:txBody>
      </p:sp>
      <p:pic>
        <p:nvPicPr>
          <p:cNvPr id="11" name="Picture 3" descr="C:\fft doc\jean fourrierh.gif"/>
          <p:cNvPicPr>
            <a:picLocks noChangeAspect="1" noChangeArrowheads="1"/>
          </p:cNvPicPr>
          <p:nvPr/>
        </p:nvPicPr>
        <p:blipFill>
          <a:blip r:embed="rId3" cstate="print">
            <a:duotone>
              <a:prstClr val="black"/>
              <a:schemeClr val="accent1">
                <a:tint val="45000"/>
                <a:satMod val="400000"/>
              </a:schemeClr>
            </a:duotone>
          </a:blip>
          <a:srcRect/>
          <a:stretch>
            <a:fillRect/>
          </a:stretch>
        </p:blipFill>
        <p:spPr bwMode="auto">
          <a:xfrm>
            <a:off x="6941577" y="725864"/>
            <a:ext cx="2086374" cy="253345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3" descr="C:\fft doc\jean fourrierh.gif"/>
          <p:cNvPicPr>
            <a:picLocks noChangeAspect="1" noChangeArrowheads="1"/>
          </p:cNvPicPr>
          <p:nvPr/>
        </p:nvPicPr>
        <p:blipFill>
          <a:blip r:embed="rId3" cstate="print">
            <a:duotone>
              <a:prstClr val="black"/>
              <a:schemeClr val="accent3">
                <a:tint val="45000"/>
                <a:satMod val="400000"/>
              </a:schemeClr>
            </a:duotone>
          </a:blip>
          <a:srcRect/>
          <a:stretch>
            <a:fillRect/>
          </a:stretch>
        </p:blipFill>
        <p:spPr bwMode="auto">
          <a:xfrm>
            <a:off x="9252715" y="725864"/>
            <a:ext cx="2086374" cy="253345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3" descr="C:\fft doc\jean fourrierh.gif"/>
          <p:cNvPicPr>
            <a:picLocks noChangeAspect="1" noChangeArrowheads="1"/>
          </p:cNvPicPr>
          <p:nvPr/>
        </p:nvPicPr>
        <p:blipFill>
          <a:blip r:embed="rId3" cstate="print">
            <a:duotone>
              <a:schemeClr val="accent2">
                <a:shade val="45000"/>
                <a:satMod val="135000"/>
              </a:schemeClr>
              <a:prstClr val="white"/>
            </a:duotone>
          </a:blip>
          <a:srcRect/>
          <a:stretch>
            <a:fillRect/>
          </a:stretch>
        </p:blipFill>
        <p:spPr bwMode="auto">
          <a:xfrm>
            <a:off x="6941577" y="3429000"/>
            <a:ext cx="2086374" cy="253345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3" descr="C:\fft doc\jean fourrierh.gif"/>
          <p:cNvPicPr>
            <a:picLocks noChangeAspect="1" noChangeArrowheads="1"/>
          </p:cNvPicPr>
          <p:nvPr/>
        </p:nvPicPr>
        <p:blipFill>
          <a:blip r:embed="rId3" cstate="print">
            <a:duotone>
              <a:prstClr val="black"/>
              <a:schemeClr val="accent6">
                <a:tint val="45000"/>
                <a:satMod val="400000"/>
              </a:schemeClr>
            </a:duotone>
          </a:blip>
          <a:srcRect/>
          <a:stretch>
            <a:fillRect/>
          </a:stretch>
        </p:blipFill>
        <p:spPr bwMode="auto">
          <a:xfrm>
            <a:off x="9252715" y="3429000"/>
            <a:ext cx="2086374" cy="2533454"/>
          </a:xfrm>
          <a:prstGeom prst="rect">
            <a:avLst/>
          </a:prstGeom>
          <a:solidFill>
            <a:srgbClr val="FFFFFF">
              <a:shade val="85000"/>
            </a:srgbClr>
          </a:solidFill>
          <a:ln w="889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72654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59794" y="981092"/>
            <a:ext cx="8229600" cy="1000108"/>
          </a:xfrm>
        </p:spPr>
        <p:txBody>
          <a:bodyPr/>
          <a:lstStyle/>
          <a:p>
            <a:r>
              <a:rPr lang="en-GB" b="1" spc="300" dirty="0">
                <a:solidFill>
                  <a:schemeClr val="tx1"/>
                </a:solidFill>
                <a:effectLst>
                  <a:glow rad="38100">
                    <a:schemeClr val="bg1">
                      <a:lumMod val="65000"/>
                      <a:lumOff val="35000"/>
                      <a:alpha val="40000"/>
                    </a:schemeClr>
                  </a:glow>
                </a:effectLst>
                <a:cs typeface="Calibri" panose="020F0502020204030204" pitchFamily="34" charset="0"/>
              </a:rPr>
              <a:t>Frequency Separation</a:t>
            </a:r>
          </a:p>
        </p:txBody>
      </p:sp>
      <p:grpSp>
        <p:nvGrpSpPr>
          <p:cNvPr id="11" name="Group 6"/>
          <p:cNvGrpSpPr>
            <a:grpSpLocks/>
          </p:cNvGrpSpPr>
          <p:nvPr/>
        </p:nvGrpSpPr>
        <p:grpSpPr bwMode="auto">
          <a:xfrm>
            <a:off x="2575560" y="2128520"/>
            <a:ext cx="2628900" cy="4486277"/>
            <a:chOff x="336" y="1296"/>
            <a:chExt cx="1656" cy="2826"/>
          </a:xfrm>
        </p:grpSpPr>
        <p:pic>
          <p:nvPicPr>
            <p:cNvPr id="12" name="Picture 7" descr="D:\presentations\images\dfo2.jpg"/>
            <p:cNvPicPr>
              <a:picLocks noChangeAspect="1" noChangeArrowheads="1"/>
            </p:cNvPicPr>
            <p:nvPr/>
          </p:nvPicPr>
          <p:blipFill rotWithShape="1">
            <a:blip r:embed="rId4" cstate="print"/>
            <a:srcRect b="8105"/>
            <a:stretch/>
          </p:blipFill>
          <p:spPr bwMode="auto">
            <a:xfrm>
              <a:off x="336" y="1296"/>
              <a:ext cx="1656" cy="2250"/>
            </a:xfrm>
            <a:prstGeom prst="rect">
              <a:avLst/>
            </a:prstGeom>
            <a:noFill/>
            <a:effectLst/>
          </p:spPr>
        </p:pic>
        <p:sp>
          <p:nvSpPr>
            <p:cNvPr id="13" name="Text Box 8"/>
            <p:cNvSpPr txBox="1">
              <a:spLocks noChangeArrowheads="1"/>
            </p:cNvSpPr>
            <p:nvPr/>
          </p:nvSpPr>
          <p:spPr bwMode="auto">
            <a:xfrm>
              <a:off x="864" y="3792"/>
              <a:ext cx="576" cy="330"/>
            </a:xfrm>
            <a:prstGeom prst="rect">
              <a:avLst/>
            </a:prstGeom>
            <a:noFill/>
            <a:ln w="9525">
              <a:noFill/>
              <a:miter lim="800000"/>
              <a:headEnd/>
              <a:tailEnd/>
            </a:ln>
            <a:effectLst/>
          </p:spPr>
          <p:txBody>
            <a:bodyPr>
              <a:spAutoFit/>
            </a:bodyPr>
            <a:lstStyle/>
            <a:p>
              <a:pPr algn="ctr">
                <a:spcBef>
                  <a:spcPct val="50000"/>
                </a:spcBef>
              </a:pPr>
              <a:r>
                <a:rPr lang="en-GB" sz="2800" b="1">
                  <a:latin typeface="Calibri" panose="020F0502020204030204" pitchFamily="34" charset="0"/>
                  <a:cs typeface="Calibri" panose="020F0502020204030204" pitchFamily="34" charset="0"/>
                </a:rPr>
                <a:t>DFO</a:t>
              </a:r>
            </a:p>
          </p:txBody>
        </p:sp>
      </p:grpSp>
      <p:graphicFrame>
        <p:nvGraphicFramePr>
          <p:cNvPr id="6" name="Object 1024"/>
          <p:cNvGraphicFramePr>
            <a:graphicFrameLocks noChangeAspect="1"/>
          </p:cNvGraphicFramePr>
          <p:nvPr>
            <p:extLst>
              <p:ext uri="{D42A27DB-BD31-4B8C-83A1-F6EECF244321}">
                <p14:modId xmlns:p14="http://schemas.microsoft.com/office/powerpoint/2010/main" val="2387423176"/>
              </p:ext>
            </p:extLst>
          </p:nvPr>
        </p:nvGraphicFramePr>
        <p:xfrm>
          <a:off x="6568440" y="2128520"/>
          <a:ext cx="4495800" cy="3517900"/>
        </p:xfrm>
        <a:graphic>
          <a:graphicData uri="http://schemas.openxmlformats.org/presentationml/2006/ole">
            <mc:AlternateContent xmlns:mc="http://schemas.openxmlformats.org/markup-compatibility/2006">
              <mc:Choice xmlns:v="urn:schemas-microsoft-com:vml" Requires="v">
                <p:oleObj spid="_x0000_s1042" name="Drawplus Drawing" r:id="rId5" imgW="5952960" imgH="4657680" progId="Serif.DrawPlus">
                  <p:embed/>
                </p:oleObj>
              </mc:Choice>
              <mc:Fallback>
                <p:oleObj name="Drawplus Drawing" r:id="rId5" imgW="5952960" imgH="4657680" progId="Serif.DrawPlus">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8440" y="2128520"/>
                        <a:ext cx="4495800" cy="3517900"/>
                      </a:xfrm>
                      <a:prstGeom prst="rect">
                        <a:avLst/>
                      </a:prstGeom>
                      <a:noFill/>
                      <a:ln>
                        <a:noFill/>
                      </a:ln>
                      <a:effectLst>
                        <a:outerShdw dist="35921" dir="2700000" sy="50000" rotWithShape="0">
                          <a:schemeClr val="tx2"/>
                        </a:outerShdw>
                      </a:effectLst>
                      <a:extLst/>
                    </p:spPr>
                  </p:pic>
                </p:oleObj>
              </mc:Fallback>
            </mc:AlternateContent>
          </a:graphicData>
        </a:graphic>
      </p:graphicFrame>
      <p:sp>
        <p:nvSpPr>
          <p:cNvPr id="3" name="Right Arrow 2"/>
          <p:cNvSpPr/>
          <p:nvPr/>
        </p:nvSpPr>
        <p:spPr>
          <a:xfrm>
            <a:off x="5476240" y="3566160"/>
            <a:ext cx="1300480" cy="93472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976795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9" name="Group 5"/>
          <p:cNvGrpSpPr>
            <a:grpSpLocks/>
          </p:cNvGrpSpPr>
          <p:nvPr/>
        </p:nvGrpSpPr>
        <p:grpSpPr bwMode="auto">
          <a:xfrm>
            <a:off x="111760" y="381000"/>
            <a:ext cx="4165600" cy="2514600"/>
            <a:chOff x="-928" y="240"/>
            <a:chExt cx="2624" cy="1584"/>
          </a:xfrm>
        </p:grpSpPr>
        <p:pic>
          <p:nvPicPr>
            <p:cNvPr id="10" name="Picture 6" descr="D:\presentations\fingerprint.tif"/>
            <p:cNvPicPr>
              <a:picLocks noChangeAspect="1" noChangeArrowheads="1"/>
            </p:cNvPicPr>
            <p:nvPr/>
          </p:nvPicPr>
          <p:blipFill>
            <a:blip r:embed="rId3" cstate="print"/>
            <a:srcRect/>
            <a:stretch>
              <a:fillRect/>
            </a:stretch>
          </p:blipFill>
          <p:spPr bwMode="auto">
            <a:xfrm>
              <a:off x="288" y="240"/>
              <a:ext cx="1408" cy="158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4" name="Text Box 7"/>
            <p:cNvSpPr txBox="1">
              <a:spLocks noChangeArrowheads="1"/>
            </p:cNvSpPr>
            <p:nvPr/>
          </p:nvSpPr>
          <p:spPr bwMode="auto">
            <a:xfrm>
              <a:off x="-928" y="581"/>
              <a:ext cx="1680" cy="291"/>
            </a:xfrm>
            <a:prstGeom prst="rect">
              <a:avLst/>
            </a:prstGeom>
            <a:noFill/>
            <a:ln w="9525">
              <a:noFill/>
              <a:miter lim="800000"/>
              <a:headEnd/>
              <a:tailEnd/>
            </a:ln>
          </p:spPr>
          <p:txBody>
            <a:bodyPr>
              <a:spAutoFit/>
            </a:bodyPr>
            <a:lstStyle/>
            <a:p>
              <a:pPr>
                <a:spcBef>
                  <a:spcPct val="50000"/>
                </a:spcBef>
              </a:pPr>
              <a:r>
                <a:rPr lang="en-GB" sz="2400" b="1" dirty="0">
                  <a:latin typeface="Calibri" panose="020F0502020204030204" pitchFamily="34" charset="0"/>
                  <a:cs typeface="Calibri" panose="020F0502020204030204" pitchFamily="34" charset="0"/>
                </a:rPr>
                <a:t>Fingerprint</a:t>
              </a:r>
            </a:p>
          </p:txBody>
        </p:sp>
      </p:grpSp>
      <p:grpSp>
        <p:nvGrpSpPr>
          <p:cNvPr id="16" name="Group 9"/>
          <p:cNvGrpSpPr>
            <a:grpSpLocks/>
          </p:cNvGrpSpPr>
          <p:nvPr/>
        </p:nvGrpSpPr>
        <p:grpSpPr bwMode="auto">
          <a:xfrm>
            <a:off x="137160" y="4105277"/>
            <a:ext cx="3627438" cy="2219326"/>
            <a:chOff x="-912" y="2586"/>
            <a:chExt cx="2285" cy="1398"/>
          </a:xfrm>
        </p:grpSpPr>
        <p:pic>
          <p:nvPicPr>
            <p:cNvPr id="17" name="Picture 10" descr="D:\presentations\background.jpg"/>
            <p:cNvPicPr>
              <a:picLocks noChangeAspect="1" noChangeArrowheads="1"/>
            </p:cNvPicPr>
            <p:nvPr/>
          </p:nvPicPr>
          <p:blipFill>
            <a:blip r:embed="rId4" cstate="print"/>
            <a:srcRect/>
            <a:stretch>
              <a:fillRect/>
            </a:stretch>
          </p:blipFill>
          <p:spPr bwMode="auto">
            <a:xfrm>
              <a:off x="240" y="2640"/>
              <a:ext cx="1133" cy="1344"/>
            </a:xfrm>
            <a:prstGeom prst="rect">
              <a:avLst/>
            </a:prstGeom>
            <a:noFill/>
            <a:effectLst>
              <a:outerShdw dist="35921" dir="2700000" algn="ctr" rotWithShape="0">
                <a:schemeClr val="tx2"/>
              </a:outerShdw>
            </a:effectLst>
          </p:spPr>
        </p:pic>
        <p:sp>
          <p:nvSpPr>
            <p:cNvPr id="18" name="Text Box 11"/>
            <p:cNvSpPr txBox="1">
              <a:spLocks noChangeArrowheads="1"/>
            </p:cNvSpPr>
            <p:nvPr/>
          </p:nvSpPr>
          <p:spPr bwMode="auto">
            <a:xfrm>
              <a:off x="-912" y="2586"/>
              <a:ext cx="1968" cy="291"/>
            </a:xfrm>
            <a:prstGeom prst="rect">
              <a:avLst/>
            </a:prstGeom>
            <a:noFill/>
            <a:ln w="9525">
              <a:noFill/>
              <a:miter lim="800000"/>
              <a:headEnd/>
              <a:tailEnd/>
            </a:ln>
          </p:spPr>
          <p:txBody>
            <a:bodyPr>
              <a:spAutoFit/>
            </a:bodyPr>
            <a:lstStyle/>
            <a:p>
              <a:pPr>
                <a:spcBef>
                  <a:spcPct val="50000"/>
                </a:spcBef>
              </a:pPr>
              <a:r>
                <a:rPr lang="en-GB" sz="2400" b="1" dirty="0">
                  <a:latin typeface="Calibri" panose="020F0502020204030204" pitchFamily="34" charset="0"/>
                  <a:cs typeface="Calibri" panose="020F0502020204030204" pitchFamily="34" charset="0"/>
                </a:rPr>
                <a:t>Background</a:t>
              </a:r>
            </a:p>
          </p:txBody>
        </p:sp>
      </p:grpSp>
      <p:sp>
        <p:nvSpPr>
          <p:cNvPr id="5" name="Right Arrow 4"/>
          <p:cNvSpPr/>
          <p:nvPr/>
        </p:nvSpPr>
        <p:spPr>
          <a:xfrm>
            <a:off x="4597400" y="1358900"/>
            <a:ext cx="1011238" cy="55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ight Arrow 21"/>
          <p:cNvSpPr/>
          <p:nvPr/>
        </p:nvSpPr>
        <p:spPr>
          <a:xfrm>
            <a:off x="4597400" y="4978402"/>
            <a:ext cx="1011238" cy="558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Freeform 6"/>
          <p:cNvSpPr/>
          <p:nvPr/>
        </p:nvSpPr>
        <p:spPr>
          <a:xfrm>
            <a:off x="6233159" y="1400855"/>
            <a:ext cx="4698365" cy="1007075"/>
          </a:xfrm>
          <a:custGeom>
            <a:avLst/>
            <a:gdLst>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733290"/>
              <a:gd name="connsiteY0" fmla="*/ 487680 h 1082714"/>
              <a:gd name="connsiteX1" fmla="*/ 449580 w 4733290"/>
              <a:gd name="connsiteY1" fmla="*/ 1074420 h 1082714"/>
              <a:gd name="connsiteX2" fmla="*/ 1264920 w 4733290"/>
              <a:gd name="connsiteY2" fmla="*/ 99060 h 1082714"/>
              <a:gd name="connsiteX3" fmla="*/ 2072640 w 4733290"/>
              <a:gd name="connsiteY3" fmla="*/ 1082040 h 1082714"/>
              <a:gd name="connsiteX4" fmla="*/ 2842260 w 4733290"/>
              <a:gd name="connsiteY4" fmla="*/ 121920 h 1082714"/>
              <a:gd name="connsiteX5" fmla="*/ 3649980 w 4733290"/>
              <a:gd name="connsiteY5" fmla="*/ 1059180 h 1082714"/>
              <a:gd name="connsiteX6" fmla="*/ 4434840 w 4733290"/>
              <a:gd name="connsiteY6" fmla="*/ 106680 h 1082714"/>
              <a:gd name="connsiteX7" fmla="*/ 4733290 w 4733290"/>
              <a:gd name="connsiteY7" fmla="*/ 106680 h 1082714"/>
              <a:gd name="connsiteX8" fmla="*/ 4686300 w 4733290"/>
              <a:gd name="connsiteY8" fmla="*/ 0 h 1082714"/>
              <a:gd name="connsiteX0" fmla="*/ 0 w 4750804"/>
              <a:gd name="connsiteY0" fmla="*/ 487680 h 1082714"/>
              <a:gd name="connsiteX1" fmla="*/ 449580 w 4750804"/>
              <a:gd name="connsiteY1" fmla="*/ 1074420 h 1082714"/>
              <a:gd name="connsiteX2" fmla="*/ 1264920 w 4750804"/>
              <a:gd name="connsiteY2" fmla="*/ 99060 h 1082714"/>
              <a:gd name="connsiteX3" fmla="*/ 2072640 w 4750804"/>
              <a:gd name="connsiteY3" fmla="*/ 1082040 h 1082714"/>
              <a:gd name="connsiteX4" fmla="*/ 2842260 w 4750804"/>
              <a:gd name="connsiteY4" fmla="*/ 121920 h 1082714"/>
              <a:gd name="connsiteX5" fmla="*/ 3649980 w 4750804"/>
              <a:gd name="connsiteY5" fmla="*/ 1059180 h 1082714"/>
              <a:gd name="connsiteX6" fmla="*/ 4364990 w 4750804"/>
              <a:gd name="connsiteY6" fmla="*/ 128905 h 1082714"/>
              <a:gd name="connsiteX7" fmla="*/ 4733290 w 4750804"/>
              <a:gd name="connsiteY7" fmla="*/ 106680 h 1082714"/>
              <a:gd name="connsiteX8" fmla="*/ 4686300 w 4750804"/>
              <a:gd name="connsiteY8" fmla="*/ 0 h 1082714"/>
              <a:gd name="connsiteX0" fmla="*/ 0 w 4722518"/>
              <a:gd name="connsiteY0" fmla="*/ 487680 h 1082714"/>
              <a:gd name="connsiteX1" fmla="*/ 449580 w 4722518"/>
              <a:gd name="connsiteY1" fmla="*/ 1074420 h 1082714"/>
              <a:gd name="connsiteX2" fmla="*/ 1264920 w 4722518"/>
              <a:gd name="connsiteY2" fmla="*/ 99060 h 1082714"/>
              <a:gd name="connsiteX3" fmla="*/ 2072640 w 4722518"/>
              <a:gd name="connsiteY3" fmla="*/ 1082040 h 1082714"/>
              <a:gd name="connsiteX4" fmla="*/ 2842260 w 4722518"/>
              <a:gd name="connsiteY4" fmla="*/ 121920 h 1082714"/>
              <a:gd name="connsiteX5" fmla="*/ 3649980 w 4722518"/>
              <a:gd name="connsiteY5" fmla="*/ 1059180 h 1082714"/>
              <a:gd name="connsiteX6" fmla="*/ 4364990 w 4722518"/>
              <a:gd name="connsiteY6" fmla="*/ 128905 h 1082714"/>
              <a:gd name="connsiteX7" fmla="*/ 4698365 w 4722518"/>
              <a:gd name="connsiteY7" fmla="*/ 167005 h 1082714"/>
              <a:gd name="connsiteX8" fmla="*/ 4686300 w 4722518"/>
              <a:gd name="connsiteY8" fmla="*/ 0 h 1082714"/>
              <a:gd name="connsiteX0" fmla="*/ 0 w 4698365"/>
              <a:gd name="connsiteY0" fmla="*/ 412704 h 1007738"/>
              <a:gd name="connsiteX1" fmla="*/ 449580 w 4698365"/>
              <a:gd name="connsiteY1" fmla="*/ 999444 h 1007738"/>
              <a:gd name="connsiteX2" fmla="*/ 1264920 w 4698365"/>
              <a:gd name="connsiteY2" fmla="*/ 24084 h 1007738"/>
              <a:gd name="connsiteX3" fmla="*/ 2072640 w 4698365"/>
              <a:gd name="connsiteY3" fmla="*/ 1007064 h 1007738"/>
              <a:gd name="connsiteX4" fmla="*/ 2842260 w 4698365"/>
              <a:gd name="connsiteY4" fmla="*/ 46944 h 1007738"/>
              <a:gd name="connsiteX5" fmla="*/ 3649980 w 4698365"/>
              <a:gd name="connsiteY5" fmla="*/ 984204 h 1007738"/>
              <a:gd name="connsiteX6" fmla="*/ 4364990 w 4698365"/>
              <a:gd name="connsiteY6" fmla="*/ 53929 h 1007738"/>
              <a:gd name="connsiteX7" fmla="*/ 4698365 w 4698365"/>
              <a:gd name="connsiteY7" fmla="*/ 92029 h 1007738"/>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8365" h="1007075">
                <a:moveTo>
                  <a:pt x="0" y="412704"/>
                </a:moveTo>
                <a:cubicBezTo>
                  <a:pt x="176530" y="714647"/>
                  <a:pt x="343535" y="1049926"/>
                  <a:pt x="554355" y="985156"/>
                </a:cubicBezTo>
                <a:cubicBezTo>
                  <a:pt x="765175" y="920386"/>
                  <a:pt x="1011873" y="20433"/>
                  <a:pt x="1264920" y="24084"/>
                </a:cubicBezTo>
                <a:cubicBezTo>
                  <a:pt x="1517967" y="27735"/>
                  <a:pt x="1809750" y="1003254"/>
                  <a:pt x="2072640" y="1007064"/>
                </a:cubicBezTo>
                <a:cubicBezTo>
                  <a:pt x="2335530" y="1010874"/>
                  <a:pt x="2579370" y="50754"/>
                  <a:pt x="2842260" y="46944"/>
                </a:cubicBezTo>
                <a:cubicBezTo>
                  <a:pt x="3105150" y="43134"/>
                  <a:pt x="3396192" y="983040"/>
                  <a:pt x="3649980" y="984204"/>
                </a:cubicBezTo>
                <a:cubicBezTo>
                  <a:pt x="3903768" y="985368"/>
                  <a:pt x="4190259" y="202625"/>
                  <a:pt x="4364990" y="53929"/>
                </a:cubicBezTo>
                <a:cubicBezTo>
                  <a:pt x="4539721" y="-94767"/>
                  <a:pt x="4644813" y="113513"/>
                  <a:pt x="4698365" y="92029"/>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Left-Right Arrow 7"/>
          <p:cNvSpPr/>
          <p:nvPr/>
        </p:nvSpPr>
        <p:spPr>
          <a:xfrm>
            <a:off x="7567613" y="1153319"/>
            <a:ext cx="1514475" cy="205581"/>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Connector 23"/>
          <p:cNvCxnSpPr/>
          <p:nvPr/>
        </p:nvCxnSpPr>
        <p:spPr>
          <a:xfrm>
            <a:off x="7491413" y="1147364"/>
            <a:ext cx="0" cy="20558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9139236" y="1147364"/>
            <a:ext cx="0" cy="20558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7439026" y="223838"/>
            <a:ext cx="1743074" cy="646331"/>
          </a:xfrm>
          <a:prstGeom prst="rect">
            <a:avLst/>
          </a:prstGeom>
          <a:noFill/>
        </p:spPr>
        <p:txBody>
          <a:bodyPr wrap="square" rtlCol="0">
            <a:spAutoFit/>
          </a:bodyPr>
          <a:lstStyle/>
          <a:p>
            <a:pPr algn="ctr"/>
            <a:r>
              <a:rPr lang="en-GB" b="1" dirty="0"/>
              <a:t>Wavelength</a:t>
            </a:r>
          </a:p>
          <a:p>
            <a:pPr algn="ctr"/>
            <a:r>
              <a:rPr lang="el-GR" b="1" dirty="0"/>
              <a:t>λ</a:t>
            </a:r>
            <a:endParaRPr lang="en-GB" dirty="0"/>
          </a:p>
        </p:txBody>
      </p:sp>
      <p:sp>
        <p:nvSpPr>
          <p:cNvPr id="27" name="Freeform 26"/>
          <p:cNvSpPr/>
          <p:nvPr/>
        </p:nvSpPr>
        <p:spPr>
          <a:xfrm>
            <a:off x="6225540" y="4422748"/>
            <a:ext cx="4131310" cy="1226828"/>
          </a:xfrm>
          <a:custGeom>
            <a:avLst/>
            <a:gdLst>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686300"/>
              <a:gd name="connsiteY0" fmla="*/ 487680 h 1082714"/>
              <a:gd name="connsiteX1" fmla="*/ 449580 w 4686300"/>
              <a:gd name="connsiteY1" fmla="*/ 1074420 h 1082714"/>
              <a:gd name="connsiteX2" fmla="*/ 1264920 w 4686300"/>
              <a:gd name="connsiteY2" fmla="*/ 99060 h 1082714"/>
              <a:gd name="connsiteX3" fmla="*/ 2072640 w 4686300"/>
              <a:gd name="connsiteY3" fmla="*/ 1082040 h 1082714"/>
              <a:gd name="connsiteX4" fmla="*/ 2842260 w 4686300"/>
              <a:gd name="connsiteY4" fmla="*/ 121920 h 1082714"/>
              <a:gd name="connsiteX5" fmla="*/ 3649980 w 4686300"/>
              <a:gd name="connsiteY5" fmla="*/ 1059180 h 1082714"/>
              <a:gd name="connsiteX6" fmla="*/ 4434840 w 4686300"/>
              <a:gd name="connsiteY6" fmla="*/ 106680 h 1082714"/>
              <a:gd name="connsiteX7" fmla="*/ 4434840 w 4686300"/>
              <a:gd name="connsiteY7" fmla="*/ 106680 h 1082714"/>
              <a:gd name="connsiteX8" fmla="*/ 4686300 w 4686300"/>
              <a:gd name="connsiteY8" fmla="*/ 0 h 1082714"/>
              <a:gd name="connsiteX0" fmla="*/ 0 w 4733290"/>
              <a:gd name="connsiteY0" fmla="*/ 487680 h 1082714"/>
              <a:gd name="connsiteX1" fmla="*/ 449580 w 4733290"/>
              <a:gd name="connsiteY1" fmla="*/ 1074420 h 1082714"/>
              <a:gd name="connsiteX2" fmla="*/ 1264920 w 4733290"/>
              <a:gd name="connsiteY2" fmla="*/ 99060 h 1082714"/>
              <a:gd name="connsiteX3" fmla="*/ 2072640 w 4733290"/>
              <a:gd name="connsiteY3" fmla="*/ 1082040 h 1082714"/>
              <a:gd name="connsiteX4" fmla="*/ 2842260 w 4733290"/>
              <a:gd name="connsiteY4" fmla="*/ 121920 h 1082714"/>
              <a:gd name="connsiteX5" fmla="*/ 3649980 w 4733290"/>
              <a:gd name="connsiteY5" fmla="*/ 1059180 h 1082714"/>
              <a:gd name="connsiteX6" fmla="*/ 4434840 w 4733290"/>
              <a:gd name="connsiteY6" fmla="*/ 106680 h 1082714"/>
              <a:gd name="connsiteX7" fmla="*/ 4733290 w 4733290"/>
              <a:gd name="connsiteY7" fmla="*/ 106680 h 1082714"/>
              <a:gd name="connsiteX8" fmla="*/ 4686300 w 4733290"/>
              <a:gd name="connsiteY8" fmla="*/ 0 h 1082714"/>
              <a:gd name="connsiteX0" fmla="*/ 0 w 4750804"/>
              <a:gd name="connsiteY0" fmla="*/ 487680 h 1082714"/>
              <a:gd name="connsiteX1" fmla="*/ 449580 w 4750804"/>
              <a:gd name="connsiteY1" fmla="*/ 1074420 h 1082714"/>
              <a:gd name="connsiteX2" fmla="*/ 1264920 w 4750804"/>
              <a:gd name="connsiteY2" fmla="*/ 99060 h 1082714"/>
              <a:gd name="connsiteX3" fmla="*/ 2072640 w 4750804"/>
              <a:gd name="connsiteY3" fmla="*/ 1082040 h 1082714"/>
              <a:gd name="connsiteX4" fmla="*/ 2842260 w 4750804"/>
              <a:gd name="connsiteY4" fmla="*/ 121920 h 1082714"/>
              <a:gd name="connsiteX5" fmla="*/ 3649980 w 4750804"/>
              <a:gd name="connsiteY5" fmla="*/ 1059180 h 1082714"/>
              <a:gd name="connsiteX6" fmla="*/ 4364990 w 4750804"/>
              <a:gd name="connsiteY6" fmla="*/ 128905 h 1082714"/>
              <a:gd name="connsiteX7" fmla="*/ 4733290 w 4750804"/>
              <a:gd name="connsiteY7" fmla="*/ 106680 h 1082714"/>
              <a:gd name="connsiteX8" fmla="*/ 4686300 w 4750804"/>
              <a:gd name="connsiteY8" fmla="*/ 0 h 1082714"/>
              <a:gd name="connsiteX0" fmla="*/ 0 w 4722518"/>
              <a:gd name="connsiteY0" fmla="*/ 487680 h 1082714"/>
              <a:gd name="connsiteX1" fmla="*/ 449580 w 4722518"/>
              <a:gd name="connsiteY1" fmla="*/ 1074420 h 1082714"/>
              <a:gd name="connsiteX2" fmla="*/ 1264920 w 4722518"/>
              <a:gd name="connsiteY2" fmla="*/ 99060 h 1082714"/>
              <a:gd name="connsiteX3" fmla="*/ 2072640 w 4722518"/>
              <a:gd name="connsiteY3" fmla="*/ 1082040 h 1082714"/>
              <a:gd name="connsiteX4" fmla="*/ 2842260 w 4722518"/>
              <a:gd name="connsiteY4" fmla="*/ 121920 h 1082714"/>
              <a:gd name="connsiteX5" fmla="*/ 3649980 w 4722518"/>
              <a:gd name="connsiteY5" fmla="*/ 1059180 h 1082714"/>
              <a:gd name="connsiteX6" fmla="*/ 4364990 w 4722518"/>
              <a:gd name="connsiteY6" fmla="*/ 128905 h 1082714"/>
              <a:gd name="connsiteX7" fmla="*/ 4698365 w 4722518"/>
              <a:gd name="connsiteY7" fmla="*/ 167005 h 1082714"/>
              <a:gd name="connsiteX8" fmla="*/ 4686300 w 4722518"/>
              <a:gd name="connsiteY8" fmla="*/ 0 h 1082714"/>
              <a:gd name="connsiteX0" fmla="*/ 0 w 4698365"/>
              <a:gd name="connsiteY0" fmla="*/ 412704 h 1007738"/>
              <a:gd name="connsiteX1" fmla="*/ 449580 w 4698365"/>
              <a:gd name="connsiteY1" fmla="*/ 999444 h 1007738"/>
              <a:gd name="connsiteX2" fmla="*/ 1264920 w 4698365"/>
              <a:gd name="connsiteY2" fmla="*/ 24084 h 1007738"/>
              <a:gd name="connsiteX3" fmla="*/ 2072640 w 4698365"/>
              <a:gd name="connsiteY3" fmla="*/ 1007064 h 1007738"/>
              <a:gd name="connsiteX4" fmla="*/ 2842260 w 4698365"/>
              <a:gd name="connsiteY4" fmla="*/ 46944 h 1007738"/>
              <a:gd name="connsiteX5" fmla="*/ 3649980 w 4698365"/>
              <a:gd name="connsiteY5" fmla="*/ 984204 h 1007738"/>
              <a:gd name="connsiteX6" fmla="*/ 4364990 w 4698365"/>
              <a:gd name="connsiteY6" fmla="*/ 53929 h 1007738"/>
              <a:gd name="connsiteX7" fmla="*/ 4698365 w 4698365"/>
              <a:gd name="connsiteY7" fmla="*/ 92029 h 1007738"/>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412704 h 1007075"/>
              <a:gd name="connsiteX1" fmla="*/ 554355 w 4698365"/>
              <a:gd name="connsiteY1" fmla="*/ 985156 h 1007075"/>
              <a:gd name="connsiteX2" fmla="*/ 1264920 w 4698365"/>
              <a:gd name="connsiteY2" fmla="*/ 24084 h 1007075"/>
              <a:gd name="connsiteX3" fmla="*/ 2072640 w 4698365"/>
              <a:gd name="connsiteY3" fmla="*/ 1007064 h 1007075"/>
              <a:gd name="connsiteX4" fmla="*/ 2842260 w 4698365"/>
              <a:gd name="connsiteY4" fmla="*/ 46944 h 1007075"/>
              <a:gd name="connsiteX5" fmla="*/ 3649980 w 4698365"/>
              <a:gd name="connsiteY5" fmla="*/ 984204 h 1007075"/>
              <a:gd name="connsiteX6" fmla="*/ 4364990 w 4698365"/>
              <a:gd name="connsiteY6" fmla="*/ 53929 h 1007075"/>
              <a:gd name="connsiteX7" fmla="*/ 4698365 w 4698365"/>
              <a:gd name="connsiteY7" fmla="*/ 92029 h 1007075"/>
              <a:gd name="connsiteX0" fmla="*/ 0 w 4698365"/>
              <a:gd name="connsiteY0" fmla="*/ 542767 h 1137138"/>
              <a:gd name="connsiteX1" fmla="*/ 371475 w 4698365"/>
              <a:gd name="connsiteY1" fmla="*/ 40799 h 1137138"/>
              <a:gd name="connsiteX2" fmla="*/ 1264920 w 4698365"/>
              <a:gd name="connsiteY2" fmla="*/ 154147 h 1137138"/>
              <a:gd name="connsiteX3" fmla="*/ 2072640 w 4698365"/>
              <a:gd name="connsiteY3" fmla="*/ 1137127 h 1137138"/>
              <a:gd name="connsiteX4" fmla="*/ 2842260 w 4698365"/>
              <a:gd name="connsiteY4" fmla="*/ 177007 h 1137138"/>
              <a:gd name="connsiteX5" fmla="*/ 3649980 w 4698365"/>
              <a:gd name="connsiteY5" fmla="*/ 1114267 h 1137138"/>
              <a:gd name="connsiteX6" fmla="*/ 4364990 w 4698365"/>
              <a:gd name="connsiteY6" fmla="*/ 183992 h 1137138"/>
              <a:gd name="connsiteX7" fmla="*/ 4698365 w 4698365"/>
              <a:gd name="connsiteY7" fmla="*/ 222092 h 1137138"/>
              <a:gd name="connsiteX0" fmla="*/ 0 w 4698365"/>
              <a:gd name="connsiteY0" fmla="*/ 513106 h 1330915"/>
              <a:gd name="connsiteX1" fmla="*/ 371475 w 4698365"/>
              <a:gd name="connsiteY1" fmla="*/ 11138 h 1330915"/>
              <a:gd name="connsiteX2" fmla="*/ 1158240 w 4698365"/>
              <a:gd name="connsiteY2" fmla="*/ 1244626 h 1330915"/>
              <a:gd name="connsiteX3" fmla="*/ 2072640 w 4698365"/>
              <a:gd name="connsiteY3" fmla="*/ 1107466 h 1330915"/>
              <a:gd name="connsiteX4" fmla="*/ 2842260 w 4698365"/>
              <a:gd name="connsiteY4" fmla="*/ 147346 h 1330915"/>
              <a:gd name="connsiteX5" fmla="*/ 3649980 w 4698365"/>
              <a:gd name="connsiteY5" fmla="*/ 1084606 h 1330915"/>
              <a:gd name="connsiteX6" fmla="*/ 4364990 w 4698365"/>
              <a:gd name="connsiteY6" fmla="*/ 154331 h 1330915"/>
              <a:gd name="connsiteX7" fmla="*/ 4698365 w 4698365"/>
              <a:gd name="connsiteY7" fmla="*/ 192431 h 1330915"/>
              <a:gd name="connsiteX0" fmla="*/ 0 w 4698365"/>
              <a:gd name="connsiteY0" fmla="*/ 594417 h 1325938"/>
              <a:gd name="connsiteX1" fmla="*/ 371475 w 4698365"/>
              <a:gd name="connsiteY1" fmla="*/ 92449 h 1325938"/>
              <a:gd name="connsiteX2" fmla="*/ 1158240 w 4698365"/>
              <a:gd name="connsiteY2" fmla="*/ 1325937 h 1325938"/>
              <a:gd name="connsiteX3" fmla="*/ 1813560 w 4698365"/>
              <a:gd name="connsiteY3" fmla="*/ 83877 h 1325938"/>
              <a:gd name="connsiteX4" fmla="*/ 2842260 w 4698365"/>
              <a:gd name="connsiteY4" fmla="*/ 228657 h 1325938"/>
              <a:gd name="connsiteX5" fmla="*/ 3649980 w 4698365"/>
              <a:gd name="connsiteY5" fmla="*/ 1165917 h 1325938"/>
              <a:gd name="connsiteX6" fmla="*/ 4364990 w 4698365"/>
              <a:gd name="connsiteY6" fmla="*/ 235642 h 1325938"/>
              <a:gd name="connsiteX7" fmla="*/ 4698365 w 4698365"/>
              <a:gd name="connsiteY7" fmla="*/ 273742 h 1325938"/>
              <a:gd name="connsiteX0" fmla="*/ 0 w 4698365"/>
              <a:gd name="connsiteY0" fmla="*/ 513106 h 1294100"/>
              <a:gd name="connsiteX1" fmla="*/ 371475 w 4698365"/>
              <a:gd name="connsiteY1" fmla="*/ 11138 h 1294100"/>
              <a:gd name="connsiteX2" fmla="*/ 1158240 w 4698365"/>
              <a:gd name="connsiteY2" fmla="*/ 1244626 h 1294100"/>
              <a:gd name="connsiteX3" fmla="*/ 1813560 w 4698365"/>
              <a:gd name="connsiteY3" fmla="*/ 2566 h 1294100"/>
              <a:gd name="connsiteX4" fmla="*/ 2659380 w 4698365"/>
              <a:gd name="connsiteY4" fmla="*/ 1206526 h 1294100"/>
              <a:gd name="connsiteX5" fmla="*/ 3649980 w 4698365"/>
              <a:gd name="connsiteY5" fmla="*/ 1084606 h 1294100"/>
              <a:gd name="connsiteX6" fmla="*/ 4364990 w 4698365"/>
              <a:gd name="connsiteY6" fmla="*/ 154331 h 1294100"/>
              <a:gd name="connsiteX7" fmla="*/ 4698365 w 4698365"/>
              <a:gd name="connsiteY7" fmla="*/ 192431 h 1294100"/>
              <a:gd name="connsiteX0" fmla="*/ 0 w 4698365"/>
              <a:gd name="connsiteY0" fmla="*/ 565771 h 1297292"/>
              <a:gd name="connsiteX1" fmla="*/ 371475 w 4698365"/>
              <a:gd name="connsiteY1" fmla="*/ 63803 h 1297292"/>
              <a:gd name="connsiteX2" fmla="*/ 1158240 w 4698365"/>
              <a:gd name="connsiteY2" fmla="*/ 1297291 h 1297292"/>
              <a:gd name="connsiteX3" fmla="*/ 1813560 w 4698365"/>
              <a:gd name="connsiteY3" fmla="*/ 55231 h 1297292"/>
              <a:gd name="connsiteX4" fmla="*/ 2659380 w 4698365"/>
              <a:gd name="connsiteY4" fmla="*/ 1259191 h 1297292"/>
              <a:gd name="connsiteX5" fmla="*/ 3436620 w 4698365"/>
              <a:gd name="connsiteY5" fmla="*/ 55231 h 1297292"/>
              <a:gd name="connsiteX6" fmla="*/ 4364990 w 4698365"/>
              <a:gd name="connsiteY6" fmla="*/ 206996 h 1297292"/>
              <a:gd name="connsiteX7" fmla="*/ 4698365 w 4698365"/>
              <a:gd name="connsiteY7" fmla="*/ 245096 h 1297292"/>
              <a:gd name="connsiteX0" fmla="*/ 0 w 4698365"/>
              <a:gd name="connsiteY0" fmla="*/ 524584 h 1256105"/>
              <a:gd name="connsiteX1" fmla="*/ 371475 w 4698365"/>
              <a:gd name="connsiteY1" fmla="*/ 22616 h 1256105"/>
              <a:gd name="connsiteX2" fmla="*/ 1158240 w 4698365"/>
              <a:gd name="connsiteY2" fmla="*/ 1256104 h 1256105"/>
              <a:gd name="connsiteX3" fmla="*/ 1813560 w 4698365"/>
              <a:gd name="connsiteY3" fmla="*/ 14044 h 1256105"/>
              <a:gd name="connsiteX4" fmla="*/ 2659380 w 4698365"/>
              <a:gd name="connsiteY4" fmla="*/ 1218004 h 1256105"/>
              <a:gd name="connsiteX5" fmla="*/ 3436620 w 4698365"/>
              <a:gd name="connsiteY5" fmla="*/ 14044 h 1256105"/>
              <a:gd name="connsiteX6" fmla="*/ 3915410 w 4698365"/>
              <a:gd name="connsiteY6" fmla="*/ 539189 h 1256105"/>
              <a:gd name="connsiteX7" fmla="*/ 4698365 w 4698365"/>
              <a:gd name="connsiteY7" fmla="*/ 203909 h 1256105"/>
              <a:gd name="connsiteX0" fmla="*/ 0 w 3915410"/>
              <a:gd name="connsiteY0" fmla="*/ 524584 h 1256105"/>
              <a:gd name="connsiteX1" fmla="*/ 371475 w 3915410"/>
              <a:gd name="connsiteY1" fmla="*/ 22616 h 1256105"/>
              <a:gd name="connsiteX2" fmla="*/ 1158240 w 3915410"/>
              <a:gd name="connsiteY2" fmla="*/ 1256104 h 1256105"/>
              <a:gd name="connsiteX3" fmla="*/ 1813560 w 3915410"/>
              <a:gd name="connsiteY3" fmla="*/ 14044 h 1256105"/>
              <a:gd name="connsiteX4" fmla="*/ 2659380 w 3915410"/>
              <a:gd name="connsiteY4" fmla="*/ 1218004 h 1256105"/>
              <a:gd name="connsiteX5" fmla="*/ 3436620 w 3915410"/>
              <a:gd name="connsiteY5" fmla="*/ 14044 h 1256105"/>
              <a:gd name="connsiteX6" fmla="*/ 3915410 w 3915410"/>
              <a:gd name="connsiteY6" fmla="*/ 539189 h 1256105"/>
              <a:gd name="connsiteX0" fmla="*/ 0 w 3915410"/>
              <a:gd name="connsiteY0" fmla="*/ 513106 h 1244627"/>
              <a:gd name="connsiteX1" fmla="*/ 371475 w 3915410"/>
              <a:gd name="connsiteY1" fmla="*/ 11138 h 1244627"/>
              <a:gd name="connsiteX2" fmla="*/ 1158240 w 3915410"/>
              <a:gd name="connsiteY2" fmla="*/ 1244626 h 1244627"/>
              <a:gd name="connsiteX3" fmla="*/ 1813560 w 3915410"/>
              <a:gd name="connsiteY3" fmla="*/ 2566 h 1244627"/>
              <a:gd name="connsiteX4" fmla="*/ 2659380 w 3915410"/>
              <a:gd name="connsiteY4" fmla="*/ 1206526 h 1244627"/>
              <a:gd name="connsiteX5" fmla="*/ 3436620 w 3915410"/>
              <a:gd name="connsiteY5" fmla="*/ 2566 h 1244627"/>
              <a:gd name="connsiteX6" fmla="*/ 3915410 w 3915410"/>
              <a:gd name="connsiteY6" fmla="*/ 527711 h 1244627"/>
              <a:gd name="connsiteX0" fmla="*/ 0 w 3915410"/>
              <a:gd name="connsiteY0" fmla="*/ 513106 h 1244627"/>
              <a:gd name="connsiteX1" fmla="*/ 371475 w 3915410"/>
              <a:gd name="connsiteY1" fmla="*/ 11138 h 1244627"/>
              <a:gd name="connsiteX2" fmla="*/ 1158240 w 3915410"/>
              <a:gd name="connsiteY2" fmla="*/ 1244626 h 1244627"/>
              <a:gd name="connsiteX3" fmla="*/ 1813560 w 3915410"/>
              <a:gd name="connsiteY3" fmla="*/ 2566 h 1244627"/>
              <a:gd name="connsiteX4" fmla="*/ 2659380 w 3915410"/>
              <a:gd name="connsiteY4" fmla="*/ 1206526 h 1244627"/>
              <a:gd name="connsiteX5" fmla="*/ 3436620 w 3915410"/>
              <a:gd name="connsiteY5" fmla="*/ 2566 h 1244627"/>
              <a:gd name="connsiteX6" fmla="*/ 3915410 w 3915410"/>
              <a:gd name="connsiteY6" fmla="*/ 527711 h 1244627"/>
              <a:gd name="connsiteX0" fmla="*/ 0 w 3915410"/>
              <a:gd name="connsiteY0" fmla="*/ 513106 h 1244627"/>
              <a:gd name="connsiteX1" fmla="*/ 371475 w 3915410"/>
              <a:gd name="connsiteY1" fmla="*/ 11138 h 1244627"/>
              <a:gd name="connsiteX2" fmla="*/ 1158240 w 3915410"/>
              <a:gd name="connsiteY2" fmla="*/ 1244626 h 1244627"/>
              <a:gd name="connsiteX3" fmla="*/ 1813560 w 3915410"/>
              <a:gd name="connsiteY3" fmla="*/ 2566 h 1244627"/>
              <a:gd name="connsiteX4" fmla="*/ 2659380 w 3915410"/>
              <a:gd name="connsiteY4" fmla="*/ 1206526 h 1244627"/>
              <a:gd name="connsiteX5" fmla="*/ 3436620 w 3915410"/>
              <a:gd name="connsiteY5" fmla="*/ 2566 h 1244627"/>
              <a:gd name="connsiteX6" fmla="*/ 3915410 w 3915410"/>
              <a:gd name="connsiteY6" fmla="*/ 527711 h 1244627"/>
              <a:gd name="connsiteX0" fmla="*/ 0 w 3915410"/>
              <a:gd name="connsiteY0" fmla="*/ 513106 h 1244680"/>
              <a:gd name="connsiteX1" fmla="*/ 371475 w 3915410"/>
              <a:gd name="connsiteY1" fmla="*/ 11138 h 1244680"/>
              <a:gd name="connsiteX2" fmla="*/ 1158240 w 3915410"/>
              <a:gd name="connsiteY2" fmla="*/ 1244626 h 1244680"/>
              <a:gd name="connsiteX3" fmla="*/ 1813560 w 3915410"/>
              <a:gd name="connsiteY3" fmla="*/ 2566 h 1244680"/>
              <a:gd name="connsiteX4" fmla="*/ 2659380 w 3915410"/>
              <a:gd name="connsiteY4" fmla="*/ 1206526 h 1244680"/>
              <a:gd name="connsiteX5" fmla="*/ 3436620 w 3915410"/>
              <a:gd name="connsiteY5" fmla="*/ 2566 h 1244680"/>
              <a:gd name="connsiteX6" fmla="*/ 3915410 w 3915410"/>
              <a:gd name="connsiteY6" fmla="*/ 527711 h 1244680"/>
              <a:gd name="connsiteX0" fmla="*/ 0 w 3915410"/>
              <a:gd name="connsiteY0" fmla="*/ 533677 h 1265215"/>
              <a:gd name="connsiteX1" fmla="*/ 371475 w 3915410"/>
              <a:gd name="connsiteY1" fmla="*/ 31709 h 1265215"/>
              <a:gd name="connsiteX2" fmla="*/ 1158240 w 3915410"/>
              <a:gd name="connsiteY2" fmla="*/ 1265197 h 1265215"/>
              <a:gd name="connsiteX3" fmla="*/ 1920240 w 3915410"/>
              <a:gd name="connsiteY3" fmla="*/ 277 h 1265215"/>
              <a:gd name="connsiteX4" fmla="*/ 2659380 w 3915410"/>
              <a:gd name="connsiteY4" fmla="*/ 1227097 h 1265215"/>
              <a:gd name="connsiteX5" fmla="*/ 3436620 w 3915410"/>
              <a:gd name="connsiteY5" fmla="*/ 23137 h 1265215"/>
              <a:gd name="connsiteX6" fmla="*/ 3915410 w 3915410"/>
              <a:gd name="connsiteY6" fmla="*/ 548282 h 1265215"/>
              <a:gd name="connsiteX0" fmla="*/ 0 w 3915410"/>
              <a:gd name="connsiteY0" fmla="*/ 533559 h 1265097"/>
              <a:gd name="connsiteX1" fmla="*/ 371475 w 3915410"/>
              <a:gd name="connsiteY1" fmla="*/ 31591 h 1265097"/>
              <a:gd name="connsiteX2" fmla="*/ 1158240 w 3915410"/>
              <a:gd name="connsiteY2" fmla="*/ 1265079 h 1265097"/>
              <a:gd name="connsiteX3" fmla="*/ 1920240 w 3915410"/>
              <a:gd name="connsiteY3" fmla="*/ 159 h 1265097"/>
              <a:gd name="connsiteX4" fmla="*/ 2659380 w 3915410"/>
              <a:gd name="connsiteY4" fmla="*/ 1226979 h 1265097"/>
              <a:gd name="connsiteX5" fmla="*/ 3436620 w 3915410"/>
              <a:gd name="connsiteY5" fmla="*/ 23019 h 1265097"/>
              <a:gd name="connsiteX6" fmla="*/ 3915410 w 3915410"/>
              <a:gd name="connsiteY6" fmla="*/ 548164 h 1265097"/>
              <a:gd name="connsiteX0" fmla="*/ 0 w 3915410"/>
              <a:gd name="connsiteY0" fmla="*/ 533559 h 1265093"/>
              <a:gd name="connsiteX1" fmla="*/ 371475 w 3915410"/>
              <a:gd name="connsiteY1" fmla="*/ 31591 h 1265093"/>
              <a:gd name="connsiteX2" fmla="*/ 1158240 w 3915410"/>
              <a:gd name="connsiteY2" fmla="*/ 1265079 h 1265093"/>
              <a:gd name="connsiteX3" fmla="*/ 1920240 w 3915410"/>
              <a:gd name="connsiteY3" fmla="*/ 159 h 1265093"/>
              <a:gd name="connsiteX4" fmla="*/ 2659380 w 3915410"/>
              <a:gd name="connsiteY4" fmla="*/ 1226979 h 1265093"/>
              <a:gd name="connsiteX5" fmla="*/ 3436620 w 3915410"/>
              <a:gd name="connsiteY5" fmla="*/ 23019 h 1265093"/>
              <a:gd name="connsiteX6" fmla="*/ 3915410 w 3915410"/>
              <a:gd name="connsiteY6" fmla="*/ 548164 h 1265093"/>
              <a:gd name="connsiteX0" fmla="*/ 0 w 3915410"/>
              <a:gd name="connsiteY0" fmla="*/ 533559 h 1265093"/>
              <a:gd name="connsiteX1" fmla="*/ 371475 w 3915410"/>
              <a:gd name="connsiteY1" fmla="*/ 31591 h 1265093"/>
              <a:gd name="connsiteX2" fmla="*/ 1158240 w 3915410"/>
              <a:gd name="connsiteY2" fmla="*/ 1265079 h 1265093"/>
              <a:gd name="connsiteX3" fmla="*/ 1920240 w 3915410"/>
              <a:gd name="connsiteY3" fmla="*/ 159 h 1265093"/>
              <a:gd name="connsiteX4" fmla="*/ 2659380 w 3915410"/>
              <a:gd name="connsiteY4" fmla="*/ 1226979 h 1265093"/>
              <a:gd name="connsiteX5" fmla="*/ 3436620 w 3915410"/>
              <a:gd name="connsiteY5" fmla="*/ 23019 h 1265093"/>
              <a:gd name="connsiteX6" fmla="*/ 3915410 w 3915410"/>
              <a:gd name="connsiteY6" fmla="*/ 548164 h 1265093"/>
              <a:gd name="connsiteX0" fmla="*/ 0 w 3915410"/>
              <a:gd name="connsiteY0" fmla="*/ 536347 h 1267868"/>
              <a:gd name="connsiteX1" fmla="*/ 333375 w 3915410"/>
              <a:gd name="connsiteY1" fmla="*/ 11519 h 1267868"/>
              <a:gd name="connsiteX2" fmla="*/ 1158240 w 3915410"/>
              <a:gd name="connsiteY2" fmla="*/ 1267867 h 1267868"/>
              <a:gd name="connsiteX3" fmla="*/ 1920240 w 3915410"/>
              <a:gd name="connsiteY3" fmla="*/ 2947 h 1267868"/>
              <a:gd name="connsiteX4" fmla="*/ 2659380 w 3915410"/>
              <a:gd name="connsiteY4" fmla="*/ 1229767 h 1267868"/>
              <a:gd name="connsiteX5" fmla="*/ 3436620 w 3915410"/>
              <a:gd name="connsiteY5" fmla="*/ 25807 h 1267868"/>
              <a:gd name="connsiteX6" fmla="*/ 3915410 w 3915410"/>
              <a:gd name="connsiteY6" fmla="*/ 550952 h 1267868"/>
              <a:gd name="connsiteX0" fmla="*/ 0 w 3915410"/>
              <a:gd name="connsiteY0" fmla="*/ 536347 h 1267868"/>
              <a:gd name="connsiteX1" fmla="*/ 333375 w 3915410"/>
              <a:gd name="connsiteY1" fmla="*/ 11519 h 1267868"/>
              <a:gd name="connsiteX2" fmla="*/ 1158240 w 3915410"/>
              <a:gd name="connsiteY2" fmla="*/ 1267867 h 1267868"/>
              <a:gd name="connsiteX3" fmla="*/ 1920240 w 3915410"/>
              <a:gd name="connsiteY3" fmla="*/ 2947 h 1267868"/>
              <a:gd name="connsiteX4" fmla="*/ 2659380 w 3915410"/>
              <a:gd name="connsiteY4" fmla="*/ 1229767 h 1267868"/>
              <a:gd name="connsiteX5" fmla="*/ 3436620 w 3915410"/>
              <a:gd name="connsiteY5" fmla="*/ 25807 h 1267868"/>
              <a:gd name="connsiteX6" fmla="*/ 3915410 w 3915410"/>
              <a:gd name="connsiteY6" fmla="*/ 550952 h 1267868"/>
              <a:gd name="connsiteX0" fmla="*/ 0 w 3915410"/>
              <a:gd name="connsiteY0" fmla="*/ 536347 h 1267868"/>
              <a:gd name="connsiteX1" fmla="*/ 333375 w 3915410"/>
              <a:gd name="connsiteY1" fmla="*/ 11519 h 1267868"/>
              <a:gd name="connsiteX2" fmla="*/ 1158240 w 3915410"/>
              <a:gd name="connsiteY2" fmla="*/ 1267867 h 1267868"/>
              <a:gd name="connsiteX3" fmla="*/ 1920240 w 3915410"/>
              <a:gd name="connsiteY3" fmla="*/ 2947 h 1267868"/>
              <a:gd name="connsiteX4" fmla="*/ 2659380 w 3915410"/>
              <a:gd name="connsiteY4" fmla="*/ 1229767 h 1267868"/>
              <a:gd name="connsiteX5" fmla="*/ 3436620 w 3915410"/>
              <a:gd name="connsiteY5" fmla="*/ 25807 h 1267868"/>
              <a:gd name="connsiteX6" fmla="*/ 3915410 w 3915410"/>
              <a:gd name="connsiteY6" fmla="*/ 550952 h 1267868"/>
              <a:gd name="connsiteX0" fmla="*/ 0 w 3915410"/>
              <a:gd name="connsiteY0" fmla="*/ 541383 h 1234811"/>
              <a:gd name="connsiteX1" fmla="*/ 333375 w 3915410"/>
              <a:gd name="connsiteY1" fmla="*/ 16555 h 1234811"/>
              <a:gd name="connsiteX2" fmla="*/ 1082040 w 3915410"/>
              <a:gd name="connsiteY2" fmla="*/ 1234803 h 1234811"/>
              <a:gd name="connsiteX3" fmla="*/ 1920240 w 3915410"/>
              <a:gd name="connsiteY3" fmla="*/ 7983 h 1234811"/>
              <a:gd name="connsiteX4" fmla="*/ 2659380 w 3915410"/>
              <a:gd name="connsiteY4" fmla="*/ 1234803 h 1234811"/>
              <a:gd name="connsiteX5" fmla="*/ 3436620 w 3915410"/>
              <a:gd name="connsiteY5" fmla="*/ 30843 h 1234811"/>
              <a:gd name="connsiteX6" fmla="*/ 3915410 w 3915410"/>
              <a:gd name="connsiteY6" fmla="*/ 555988 h 1234811"/>
              <a:gd name="connsiteX0" fmla="*/ 0 w 3915410"/>
              <a:gd name="connsiteY0" fmla="*/ 533400 h 1226828"/>
              <a:gd name="connsiteX1" fmla="*/ 333375 w 3915410"/>
              <a:gd name="connsiteY1" fmla="*/ 8572 h 1226828"/>
              <a:gd name="connsiteX2" fmla="*/ 1082040 w 3915410"/>
              <a:gd name="connsiteY2" fmla="*/ 1226820 h 1226828"/>
              <a:gd name="connsiteX3" fmla="*/ 1920240 w 3915410"/>
              <a:gd name="connsiteY3" fmla="*/ 0 h 1226828"/>
              <a:gd name="connsiteX4" fmla="*/ 2659380 w 3915410"/>
              <a:gd name="connsiteY4" fmla="*/ 1226820 h 1226828"/>
              <a:gd name="connsiteX5" fmla="*/ 3436620 w 3915410"/>
              <a:gd name="connsiteY5" fmla="*/ 22860 h 1226828"/>
              <a:gd name="connsiteX6" fmla="*/ 3915410 w 3915410"/>
              <a:gd name="connsiteY6" fmla="*/ 548005 h 1226828"/>
              <a:gd name="connsiteX0" fmla="*/ 0 w 4131310"/>
              <a:gd name="connsiteY0" fmla="*/ 553249 h 1233977"/>
              <a:gd name="connsiteX1" fmla="*/ 549275 w 4131310"/>
              <a:gd name="connsiteY1" fmla="*/ 15721 h 1233977"/>
              <a:gd name="connsiteX2" fmla="*/ 1297940 w 4131310"/>
              <a:gd name="connsiteY2" fmla="*/ 1233969 h 1233977"/>
              <a:gd name="connsiteX3" fmla="*/ 2136140 w 4131310"/>
              <a:gd name="connsiteY3" fmla="*/ 7149 h 1233977"/>
              <a:gd name="connsiteX4" fmla="*/ 2875280 w 4131310"/>
              <a:gd name="connsiteY4" fmla="*/ 1233969 h 1233977"/>
              <a:gd name="connsiteX5" fmla="*/ 3652520 w 4131310"/>
              <a:gd name="connsiteY5" fmla="*/ 30009 h 1233977"/>
              <a:gd name="connsiteX6" fmla="*/ 4131310 w 4131310"/>
              <a:gd name="connsiteY6" fmla="*/ 555154 h 1233977"/>
              <a:gd name="connsiteX0" fmla="*/ 0 w 4131310"/>
              <a:gd name="connsiteY0" fmla="*/ 546100 h 1226828"/>
              <a:gd name="connsiteX1" fmla="*/ 549275 w 4131310"/>
              <a:gd name="connsiteY1" fmla="*/ 8572 h 1226828"/>
              <a:gd name="connsiteX2" fmla="*/ 1297940 w 4131310"/>
              <a:gd name="connsiteY2" fmla="*/ 1226820 h 1226828"/>
              <a:gd name="connsiteX3" fmla="*/ 2136140 w 4131310"/>
              <a:gd name="connsiteY3" fmla="*/ 0 h 1226828"/>
              <a:gd name="connsiteX4" fmla="*/ 2875280 w 4131310"/>
              <a:gd name="connsiteY4" fmla="*/ 1226820 h 1226828"/>
              <a:gd name="connsiteX5" fmla="*/ 3652520 w 4131310"/>
              <a:gd name="connsiteY5" fmla="*/ 22860 h 1226828"/>
              <a:gd name="connsiteX6" fmla="*/ 4131310 w 4131310"/>
              <a:gd name="connsiteY6" fmla="*/ 548005 h 1226828"/>
              <a:gd name="connsiteX0" fmla="*/ 0 w 4131310"/>
              <a:gd name="connsiteY0" fmla="*/ 546100 h 1226828"/>
              <a:gd name="connsiteX1" fmla="*/ 549275 w 4131310"/>
              <a:gd name="connsiteY1" fmla="*/ 8572 h 1226828"/>
              <a:gd name="connsiteX2" fmla="*/ 1297940 w 4131310"/>
              <a:gd name="connsiteY2" fmla="*/ 1226820 h 1226828"/>
              <a:gd name="connsiteX3" fmla="*/ 2136140 w 4131310"/>
              <a:gd name="connsiteY3" fmla="*/ 0 h 1226828"/>
              <a:gd name="connsiteX4" fmla="*/ 2875280 w 4131310"/>
              <a:gd name="connsiteY4" fmla="*/ 1226820 h 1226828"/>
              <a:gd name="connsiteX5" fmla="*/ 3652520 w 4131310"/>
              <a:gd name="connsiteY5" fmla="*/ 22860 h 1226828"/>
              <a:gd name="connsiteX6" fmla="*/ 4131310 w 4131310"/>
              <a:gd name="connsiteY6" fmla="*/ 548005 h 1226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31310" h="1226828">
                <a:moveTo>
                  <a:pt x="0" y="546100"/>
                </a:moveTo>
                <a:cubicBezTo>
                  <a:pt x="123190" y="428943"/>
                  <a:pt x="294852" y="9419"/>
                  <a:pt x="549275" y="8572"/>
                </a:cubicBezTo>
                <a:cubicBezTo>
                  <a:pt x="803698" y="7725"/>
                  <a:pt x="903923" y="1228249"/>
                  <a:pt x="1297940" y="1226820"/>
                </a:cubicBezTo>
                <a:cubicBezTo>
                  <a:pt x="1691957" y="1225391"/>
                  <a:pt x="1873250" y="0"/>
                  <a:pt x="2136140" y="0"/>
                </a:cubicBezTo>
                <a:cubicBezTo>
                  <a:pt x="2399030" y="0"/>
                  <a:pt x="2447290" y="1230630"/>
                  <a:pt x="2875280" y="1226820"/>
                </a:cubicBezTo>
                <a:cubicBezTo>
                  <a:pt x="3303270" y="1223010"/>
                  <a:pt x="3290782" y="52176"/>
                  <a:pt x="3652520" y="22860"/>
                </a:cubicBezTo>
                <a:cubicBezTo>
                  <a:pt x="4014258" y="-6456"/>
                  <a:pt x="3921019" y="516361"/>
                  <a:pt x="4131310" y="548005"/>
                </a:cubicBezTo>
              </a:path>
            </a:pathLst>
          </a:cu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Left-Right Arrow 27"/>
          <p:cNvSpPr/>
          <p:nvPr/>
        </p:nvSpPr>
        <p:spPr>
          <a:xfrm>
            <a:off x="6810375" y="4088211"/>
            <a:ext cx="1514475" cy="205581"/>
          </a:xfrm>
          <a:prstGeom prst="lef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p:cNvCxnSpPr/>
          <p:nvPr/>
        </p:nvCxnSpPr>
        <p:spPr>
          <a:xfrm>
            <a:off x="6734175" y="4082256"/>
            <a:ext cx="0" cy="20558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8381998" y="4082256"/>
            <a:ext cx="0" cy="205581"/>
          </a:xfrm>
          <a:prstGeom prst="line">
            <a:avLst/>
          </a:prstGeom>
          <a:ln w="76200">
            <a:solidFill>
              <a:srgbClr val="FFFF00"/>
            </a:solidFil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6696075" y="3447190"/>
            <a:ext cx="1743074" cy="646331"/>
          </a:xfrm>
          <a:prstGeom prst="rect">
            <a:avLst/>
          </a:prstGeom>
          <a:noFill/>
        </p:spPr>
        <p:txBody>
          <a:bodyPr wrap="square" rtlCol="0">
            <a:spAutoFit/>
          </a:bodyPr>
          <a:lstStyle/>
          <a:p>
            <a:pPr algn="ctr"/>
            <a:r>
              <a:rPr lang="en-GB" b="1" dirty="0"/>
              <a:t>Wavelength</a:t>
            </a:r>
          </a:p>
          <a:p>
            <a:pPr algn="ctr"/>
            <a:r>
              <a:rPr lang="el-GR" b="1" dirty="0"/>
              <a:t>λ</a:t>
            </a:r>
            <a:endParaRPr lang="en-GB" dirty="0"/>
          </a:p>
        </p:txBody>
      </p:sp>
    </p:spTree>
    <p:extLst>
      <p:ext uri="{BB962C8B-B14F-4D97-AF65-F5344CB8AC3E}">
        <p14:creationId xmlns:p14="http://schemas.microsoft.com/office/powerpoint/2010/main" val="3496516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sh">
  <a:themeElements>
    <a:clrScheme name="Mesh">
      <a:dk1>
        <a:sysClr val="windowText" lastClr="000000"/>
      </a:dk1>
      <a:lt1>
        <a:sysClr val="window" lastClr="FFFFFF"/>
      </a:lt1>
      <a:dk2>
        <a:srgbClr val="363D46"/>
      </a:dk2>
      <a:lt2>
        <a:srgbClr val="EBEBEB"/>
      </a:lt2>
      <a:accent1>
        <a:srgbClr val="5AD0B8"/>
      </a:accent1>
      <a:accent2>
        <a:srgbClr val="47BB7E"/>
      </a:accent2>
      <a:accent3>
        <a:srgbClr val="96CD4B"/>
      </a:accent3>
      <a:accent4>
        <a:srgbClr val="61C7DD"/>
      </a:accent4>
      <a:accent5>
        <a:srgbClr val="2495CF"/>
      </a:accent5>
      <a:accent6>
        <a:srgbClr val="5A74D1"/>
      </a:accent6>
      <a:hlink>
        <a:srgbClr val="72CEBB"/>
      </a:hlink>
      <a:folHlink>
        <a:srgbClr val="98E6D6"/>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0F262FD6-3409-4039-A531-64BD4D2F99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2056</TotalTime>
  <Words>648</Words>
  <Application>Microsoft Office PowerPoint</Application>
  <PresentationFormat>Widescreen</PresentationFormat>
  <Paragraphs>227</Paragraphs>
  <Slides>62</Slides>
  <Notes>23</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3</vt:i4>
      </vt:variant>
      <vt:variant>
        <vt:lpstr>Slide Titles</vt:lpstr>
      </vt:variant>
      <vt:variant>
        <vt:i4>62</vt:i4>
      </vt:variant>
    </vt:vector>
  </HeadingPairs>
  <TitlesOfParts>
    <vt:vector size="72" baseType="lpstr">
      <vt:lpstr>Century Gothic</vt:lpstr>
      <vt:lpstr>Arial</vt:lpstr>
      <vt:lpstr>Eras Bold ITC</vt:lpstr>
      <vt:lpstr>Calibri</vt:lpstr>
      <vt:lpstr>Symbol</vt:lpstr>
      <vt:lpstr>Trebuchet MS</vt:lpstr>
      <vt:lpstr>Mesh</vt:lpstr>
      <vt:lpstr>Drawplus Drawing</vt:lpstr>
      <vt:lpstr>DrawPlus Drawing</vt:lpstr>
      <vt:lpstr>Photo Editor Photo</vt:lpstr>
      <vt:lpstr>Light &amp; the Digital Image Fourier Transform in Forensic Imaging</vt:lpstr>
      <vt:lpstr>PowerPoint Presentation</vt:lpstr>
      <vt:lpstr>PowerPoint Presentation</vt:lpstr>
      <vt:lpstr>PowerPoint Presentation</vt:lpstr>
      <vt:lpstr>PowerPoint Presentation</vt:lpstr>
      <vt:lpstr>The Fourier Transform in Forensic Imaging</vt:lpstr>
      <vt:lpstr>Jean fourier 1768-1830</vt:lpstr>
      <vt:lpstr>Frequency Separation</vt:lpstr>
      <vt:lpstr>PowerPoint Presentation</vt:lpstr>
      <vt:lpstr>FFT</vt:lpstr>
      <vt:lpstr>FFT</vt:lpstr>
      <vt:lpstr>FFT</vt:lpstr>
      <vt:lpstr>Lasers</vt:lpstr>
      <vt:lpstr>PowerPoint Presentation</vt:lpstr>
      <vt:lpstr>PowerPoint Presentation</vt:lpstr>
      <vt:lpstr>Addition theorem</vt:lpstr>
      <vt:lpstr>Sum of sine waves = square wave</vt:lpstr>
      <vt:lpstr>  sum of six sine functions (in red) of different amplitudes and harmonically related frequencies. The summation is the Fourier series. FFT(in blue) depicts amplitude v frequency  </vt:lpstr>
      <vt:lpstr>Images with many wavelengths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Spike removal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FFT IN FINGERPRINTS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Separate ridges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Visible/invisible light</dc:title>
  <dc:creator>esther</dc:creator>
  <cp:lastModifiedBy>esther</cp:lastModifiedBy>
  <cp:revision>136</cp:revision>
  <dcterms:created xsi:type="dcterms:W3CDTF">2016-11-13T16:53:10Z</dcterms:created>
  <dcterms:modified xsi:type="dcterms:W3CDTF">2023-02-15T21:16:35Z</dcterms:modified>
</cp:coreProperties>
</file>